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8" r:id="rId3"/>
    <p:sldId id="263" r:id="rId4"/>
    <p:sldId id="264" r:id="rId5"/>
    <p:sldId id="257" r:id="rId6"/>
    <p:sldId id="261" r:id="rId7"/>
    <p:sldId id="268" r:id="rId8"/>
    <p:sldId id="260" r:id="rId9"/>
    <p:sldId id="265" r:id="rId10"/>
    <p:sldId id="259" r:id="rId11"/>
    <p:sldId id="269" r:id="rId12"/>
    <p:sldId id="266" r:id="rId13"/>
    <p:sldId id="262" r:id="rId14"/>
    <p:sldId id="271"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21"/>
  </p:normalViewPr>
  <p:slideViewPr>
    <p:cSldViewPr snapToGrid="0" snapToObjects="1">
      <p:cViewPr varScale="1">
        <p:scale>
          <a:sx n="65" d="100"/>
          <a:sy n="65" d="100"/>
        </p:scale>
        <p:origin x="80" y="64"/>
      </p:cViewPr>
      <p:guideLst/>
    </p:cSldViewPr>
  </p:slideViewPr>
  <p:notesTextViewPr>
    <p:cViewPr>
      <p:scale>
        <a:sx n="90" d="100"/>
        <a:sy n="9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A04CB2-9689-1D4E-BDF5-A2BCB32AB8E1}" type="datetimeFigureOut">
              <a:rPr lang="en-US" smtClean="0"/>
              <a:t>5/14/2021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8DB84-126A-604D-AF85-172495872E49}" type="slidenum">
              <a:rPr lang="en-US" smtClean="0"/>
              <a:t>‹#›</a:t>
            </a:fld>
            <a:endParaRPr lang="en-US"/>
          </a:p>
        </p:txBody>
      </p:sp>
    </p:spTree>
    <p:extLst>
      <p:ext uri="{BB962C8B-B14F-4D97-AF65-F5344CB8AC3E}">
        <p14:creationId xmlns:p14="http://schemas.microsoft.com/office/powerpoint/2010/main" val="582652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folkways.si.edu/shop"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folkways.si.edu/search?query=Tony+Schwartz"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1</a:t>
            </a:fld>
            <a:endParaRPr lang="en-US"/>
          </a:p>
        </p:txBody>
      </p:sp>
    </p:spTree>
    <p:extLst>
      <p:ext uri="{BB962C8B-B14F-4D97-AF65-F5344CB8AC3E}">
        <p14:creationId xmlns:p14="http://schemas.microsoft.com/office/powerpoint/2010/main" val="134140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2</a:t>
            </a:fld>
            <a:endParaRPr lang="en-US"/>
          </a:p>
        </p:txBody>
      </p:sp>
    </p:spTree>
    <p:extLst>
      <p:ext uri="{BB962C8B-B14F-4D97-AF65-F5344CB8AC3E}">
        <p14:creationId xmlns:p14="http://schemas.microsoft.com/office/powerpoint/2010/main" val="262947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3</a:t>
            </a:fld>
            <a:endParaRPr lang="en-US"/>
          </a:p>
        </p:txBody>
      </p:sp>
    </p:spTree>
    <p:extLst>
      <p:ext uri="{BB962C8B-B14F-4D97-AF65-F5344CB8AC3E}">
        <p14:creationId xmlns:p14="http://schemas.microsoft.com/office/powerpoint/2010/main" val="1310828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4</a:t>
            </a:fld>
            <a:endParaRPr lang="en-US"/>
          </a:p>
        </p:txBody>
      </p:sp>
    </p:spTree>
    <p:extLst>
      <p:ext uri="{BB962C8B-B14F-4D97-AF65-F5344CB8AC3E}">
        <p14:creationId xmlns:p14="http://schemas.microsoft.com/office/powerpoint/2010/main" val="259574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Start by listening to the sounds of your body while moving. They are closest to you and establish the first dialogue between you and the environment.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Now, Lead your ears away from your own sounds and listen to the sounds nearby.</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So far you have isolated sounds from each other in your listening and gotten to know them as individual entities. But each one of them is part of a bigger environmental composition. </a:t>
            </a:r>
            <a:endParaRPr lang="en-US" sz="1200" dirty="0"/>
          </a:p>
        </p:txBody>
      </p:sp>
      <p:sp>
        <p:nvSpPr>
          <p:cNvPr id="4" name="Slide Number Placeholder 3"/>
          <p:cNvSpPr>
            <a:spLocks noGrp="1"/>
          </p:cNvSpPr>
          <p:nvPr>
            <p:ph type="sldNum" sz="quarter" idx="5"/>
          </p:nvPr>
        </p:nvSpPr>
        <p:spPr/>
        <p:txBody>
          <a:bodyPr/>
          <a:lstStyle/>
          <a:p>
            <a:fld id="{F6C8DB84-126A-604D-AF85-172495872E49}" type="slidenum">
              <a:rPr lang="en-US" smtClean="0"/>
              <a:t>5</a:t>
            </a:fld>
            <a:endParaRPr lang="en-US"/>
          </a:p>
        </p:txBody>
      </p:sp>
    </p:spTree>
    <p:extLst>
      <p:ext uri="{BB962C8B-B14F-4D97-AF65-F5344CB8AC3E}">
        <p14:creationId xmlns:p14="http://schemas.microsoft.com/office/powerpoint/2010/main" val="1969538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6</a:t>
            </a:fld>
            <a:endParaRPr lang="en-US"/>
          </a:p>
        </p:txBody>
      </p:sp>
    </p:spTree>
    <p:extLst>
      <p:ext uri="{BB962C8B-B14F-4D97-AF65-F5344CB8AC3E}">
        <p14:creationId xmlns:p14="http://schemas.microsoft.com/office/powerpoint/2010/main" val="4099679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7</a:t>
            </a:fld>
            <a:endParaRPr lang="en-US"/>
          </a:p>
        </p:txBody>
      </p:sp>
    </p:spTree>
    <p:extLst>
      <p:ext uri="{BB962C8B-B14F-4D97-AF65-F5344CB8AC3E}">
        <p14:creationId xmlns:p14="http://schemas.microsoft.com/office/powerpoint/2010/main" val="3579625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8</a:t>
            </a:fld>
            <a:endParaRPr lang="en-US"/>
          </a:p>
        </p:txBody>
      </p:sp>
    </p:spTree>
    <p:extLst>
      <p:ext uri="{BB962C8B-B14F-4D97-AF65-F5344CB8AC3E}">
        <p14:creationId xmlns:p14="http://schemas.microsoft.com/office/powerpoint/2010/main" val="1138465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9</a:t>
            </a:fld>
            <a:endParaRPr lang="en-US"/>
          </a:p>
        </p:txBody>
      </p:sp>
    </p:spTree>
    <p:extLst>
      <p:ext uri="{BB962C8B-B14F-4D97-AF65-F5344CB8AC3E}">
        <p14:creationId xmlns:p14="http://schemas.microsoft.com/office/powerpoint/2010/main" val="128057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all" dirty="0">
                <a:solidFill>
                  <a:schemeClr val="tx1"/>
                </a:solidFill>
                <a:effectLst/>
                <a:latin typeface="+mn-lt"/>
                <a:ea typeface="+mn-ea"/>
                <a:cs typeface="+mn-cs"/>
                <a:hlinkClick r:id="rId3"/>
              </a:rPr>
              <a:t/>
            </a:r>
            <a:br>
              <a:rPr lang="en-US" sz="1200" b="0" i="0" u="none" strike="noStrike" kern="1200" cap="all" dirty="0">
                <a:solidFill>
                  <a:schemeClr val="tx1"/>
                </a:solidFill>
                <a:effectLst/>
                <a:latin typeface="+mn-lt"/>
                <a:ea typeface="+mn-ea"/>
                <a:cs typeface="+mn-cs"/>
                <a:hlinkClick r:id="rId3"/>
              </a:rPr>
            </a:br>
            <a:r>
              <a:rPr lang="en-US" sz="1200" b="1" i="0" kern="1200" dirty="0">
                <a:solidFill>
                  <a:schemeClr val="tx1"/>
                </a:solidFill>
                <a:effectLst/>
                <a:latin typeface="+mn-lt"/>
                <a:ea typeface="+mn-ea"/>
                <a:cs typeface="+mn-cs"/>
              </a:rPr>
              <a:t>Sounds of My City: The Stories, Music and Sounds of the People of New York</a:t>
            </a:r>
          </a:p>
          <a:p>
            <a:r>
              <a:rPr lang="en-US" sz="1200" b="0" i="0" u="none" strike="noStrike" kern="1200" dirty="0">
                <a:solidFill>
                  <a:schemeClr val="tx1"/>
                </a:solidFill>
                <a:effectLst/>
                <a:latin typeface="+mn-lt"/>
                <a:ea typeface="+mn-ea"/>
                <a:cs typeface="+mn-cs"/>
                <a:hlinkClick r:id="rId4"/>
              </a:rPr>
              <a:t>Tony Schwartz</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Over the course of nine years, Tony Schwartz collected the sounds of New York, seeking to record "the audible expression of life." Originally produced as a radio program for WNYC, the finished product is a lucid representation of the city, capturing street sounds, immigrant voices, lively music, raindrops, bird songs, and even the pragmatic advice of the city’s cabbies.</a:t>
            </a:r>
          </a:p>
          <a:p>
            <a:r>
              <a:rPr lang="en-US" sz="1200" b="0" i="0" kern="1200" dirty="0">
                <a:solidFill>
                  <a:schemeClr val="tx1"/>
                </a:solidFill>
                <a:effectLst/>
                <a:latin typeface="+mn-lt"/>
                <a:ea typeface="+mn-ea"/>
                <a:cs typeface="+mn-cs"/>
              </a:rPr>
              <a:t>Part anthropological study, part hometown travelogue, the recordings contextualize the city's shifting rhythms and urban folklore as a meaningful collection of sounds, each one with a specific purpose and significance to the eight million inhabitants (plus an unknown number of cats and dogs).</a:t>
            </a:r>
          </a:p>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10</a:t>
            </a:fld>
            <a:endParaRPr lang="en-US"/>
          </a:p>
        </p:txBody>
      </p:sp>
    </p:spTree>
    <p:extLst>
      <p:ext uri="{BB962C8B-B14F-4D97-AF65-F5344CB8AC3E}">
        <p14:creationId xmlns:p14="http://schemas.microsoft.com/office/powerpoint/2010/main" val="1407169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means to document this pandemic</a:t>
            </a:r>
          </a:p>
        </p:txBody>
      </p:sp>
      <p:sp>
        <p:nvSpPr>
          <p:cNvPr id="4" name="Slide Number Placeholder 3"/>
          <p:cNvSpPr>
            <a:spLocks noGrp="1"/>
          </p:cNvSpPr>
          <p:nvPr>
            <p:ph type="sldNum" sz="quarter" idx="5"/>
          </p:nvPr>
        </p:nvSpPr>
        <p:spPr/>
        <p:txBody>
          <a:bodyPr/>
          <a:lstStyle/>
          <a:p>
            <a:fld id="{F6C8DB84-126A-604D-AF85-172495872E49}" type="slidenum">
              <a:rPr lang="en-US" smtClean="0"/>
              <a:t>11</a:t>
            </a:fld>
            <a:endParaRPr lang="en-US"/>
          </a:p>
        </p:txBody>
      </p:sp>
    </p:spTree>
    <p:extLst>
      <p:ext uri="{BB962C8B-B14F-4D97-AF65-F5344CB8AC3E}">
        <p14:creationId xmlns:p14="http://schemas.microsoft.com/office/powerpoint/2010/main" val="1969684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C8DB84-126A-604D-AF85-172495872E49}" type="slidenum">
              <a:rPr lang="en-US" smtClean="0"/>
              <a:t>12</a:t>
            </a:fld>
            <a:endParaRPr lang="en-US"/>
          </a:p>
        </p:txBody>
      </p:sp>
    </p:spTree>
    <p:extLst>
      <p:ext uri="{BB962C8B-B14F-4D97-AF65-F5344CB8AC3E}">
        <p14:creationId xmlns:p14="http://schemas.microsoft.com/office/powerpoint/2010/main" val="3892718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8DB84-126A-604D-AF85-172495872E49}" type="slidenum">
              <a:rPr lang="en-US" smtClean="0"/>
              <a:t>13</a:t>
            </a:fld>
            <a:endParaRPr lang="en-US"/>
          </a:p>
        </p:txBody>
      </p:sp>
    </p:spTree>
    <p:extLst>
      <p:ext uri="{BB962C8B-B14F-4D97-AF65-F5344CB8AC3E}">
        <p14:creationId xmlns:p14="http://schemas.microsoft.com/office/powerpoint/2010/main" val="2514744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9AB9D8-FE41-4865-B34F-D9FE157C670E}" type="datetime1">
              <a:rPr lang="en-US" smtClean="0"/>
              <a:t>5/14/2021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312587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8187E9-363C-464E-86DD-5AB21A36B086}" type="datetime1">
              <a:rPr lang="en-US" smtClean="0"/>
              <a:t>5/14/2021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26550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CCCCBE-4007-4A35-BE8D-1B37B3DFFE5D}" type="datetime1">
              <a:rPr lang="en-US" smtClean="0"/>
              <a:t>5/14/2021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214215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84F159-6A49-4A2B-AC5C-3A9BFA0D4E5E}" type="datetime1">
              <a:rPr lang="en-US" smtClean="0"/>
              <a:t>5/14/2021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289335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26FFC6-63C7-4953-9809-0CA27FFEFA7B}" type="datetime1">
              <a:rPr lang="en-US" smtClean="0"/>
              <a:t>5/14/2021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1971907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29EEFE-8D43-4EDA-B42E-1388E076726B}" type="datetime1">
              <a:rPr lang="en-US" smtClean="0"/>
              <a:t>5/14/2021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190410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608955-8673-4ABE-8BE9-87A0C0E43CF2}" type="datetime1">
              <a:rPr lang="en-US" smtClean="0"/>
              <a:t>5/14/2021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390451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973D18-40D0-4948-B0F8-77705C793E72}" type="datetime1">
              <a:rPr lang="en-US" smtClean="0"/>
              <a:t>5/14/2021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91429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8A0E4A-5050-40B7-A852-893C25B642A3}" type="datetime1">
              <a:rPr lang="en-US" smtClean="0"/>
              <a:t>5/14/2021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4078338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2A1BA4-0A0E-4CFA-BEE9-3578F2B9428D}" type="datetime1">
              <a:rPr lang="en-US" smtClean="0"/>
              <a:t>5/14/2021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1603696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21403-F3A7-4032-8018-EDE0BD00F6B2}" type="datetime1">
              <a:rPr lang="en-US" smtClean="0"/>
              <a:t>5/14/2021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F6BC7-72FB-8948-AEA5-33621FB5EA7F}" type="slidenum">
              <a:rPr lang="en-US" smtClean="0"/>
              <a:t>‹#›</a:t>
            </a:fld>
            <a:endParaRPr lang="en-US"/>
          </a:p>
        </p:txBody>
      </p:sp>
    </p:spTree>
    <p:extLst>
      <p:ext uri="{BB962C8B-B14F-4D97-AF65-F5344CB8AC3E}">
        <p14:creationId xmlns:p14="http://schemas.microsoft.com/office/powerpoint/2010/main" val="2570492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4603EC-32B7-496F-A02B-1DFA7503D1BB}" type="datetime1">
              <a:rPr lang="en-US" smtClean="0"/>
              <a:t>5/14/2021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F6BC7-72FB-8948-AEA5-33621FB5EA7F}" type="slidenum">
              <a:rPr lang="en-US" smtClean="0"/>
              <a:t>‹#›</a:t>
            </a:fld>
            <a:endParaRPr lang="en-US"/>
          </a:p>
        </p:txBody>
      </p:sp>
    </p:spTree>
    <p:extLst>
      <p:ext uri="{BB962C8B-B14F-4D97-AF65-F5344CB8AC3E}">
        <p14:creationId xmlns:p14="http://schemas.microsoft.com/office/powerpoint/2010/main" val="345408434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cw.mit.edu/help/faq-fair-us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ocw.mit.edu/help/faq-fair-us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ocw.mit.edu/help/faq-fair-us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ocw.mit.edu/help/faq-fair-u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6.png"/><Relationship Id="rId3" Type="http://schemas.microsoft.com/office/2007/relationships/media" Target="../media/media2.mp3"/><Relationship Id="rId7" Type="http://schemas.microsoft.com/office/2007/relationships/media" Target="../media/media4.mp3"/><Relationship Id="rId12" Type="http://schemas.openxmlformats.org/officeDocument/2006/relationships/notesSlide" Target="../notesSlides/notesSlide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slideLayout" Target="../slideLayouts/slideLayout2.xml"/><Relationship Id="rId5" Type="http://schemas.microsoft.com/office/2007/relationships/media" Target="../media/media3.mp3"/><Relationship Id="rId10" Type="http://schemas.openxmlformats.org/officeDocument/2006/relationships/audio" Target="../media/media5.mp3"/><Relationship Id="rId4" Type="http://schemas.openxmlformats.org/officeDocument/2006/relationships/audio" Target="../media/media2.mp3"/><Relationship Id="rId9" Type="http://schemas.microsoft.com/office/2007/relationships/media" Target="../media/media5.mp3"/></Relationships>
</file>

<file path=ppt/slides/_rels/slide8.xml.rels><?xml version="1.0" encoding="UTF-8" standalone="yes"?>
<Relationships xmlns="http://schemas.openxmlformats.org/package/2006/relationships"><Relationship Id="rId8" Type="http://schemas.openxmlformats.org/officeDocument/2006/relationships/audio" Target="../media/media9.mp3"/><Relationship Id="rId13" Type="http://schemas.openxmlformats.org/officeDocument/2006/relationships/image" Target="../media/image6.png"/><Relationship Id="rId3" Type="http://schemas.microsoft.com/office/2007/relationships/media" Target="../media/media7.mp3"/><Relationship Id="rId7" Type="http://schemas.microsoft.com/office/2007/relationships/media" Target="../media/media9.mp3"/><Relationship Id="rId12" Type="http://schemas.openxmlformats.org/officeDocument/2006/relationships/notesSlide" Target="../notesSlides/notesSlide8.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audio" Target="../media/media8.mp3"/><Relationship Id="rId11" Type="http://schemas.openxmlformats.org/officeDocument/2006/relationships/slideLayout" Target="../slideLayouts/slideLayout2.xml"/><Relationship Id="rId5" Type="http://schemas.microsoft.com/office/2007/relationships/media" Target="../media/media8.mp3"/><Relationship Id="rId10" Type="http://schemas.openxmlformats.org/officeDocument/2006/relationships/audio" Target="../media/media10.mp3"/><Relationship Id="rId4" Type="http://schemas.openxmlformats.org/officeDocument/2006/relationships/audio" Target="../media/media7.mp3"/><Relationship Id="rId9" Type="http://schemas.microsoft.com/office/2007/relationships/media" Target="../media/media10.mp3"/></Relationships>
</file>

<file path=ppt/slides/_rels/slide9.xml.rels><?xml version="1.0" encoding="UTF-8" standalone="yes"?>
<Relationships xmlns="http://schemas.openxmlformats.org/package/2006/relationships"><Relationship Id="rId3" Type="http://schemas.microsoft.com/office/2007/relationships/media" Target="../media/media12.mp3"/><Relationship Id="rId7" Type="http://schemas.openxmlformats.org/officeDocument/2006/relationships/image" Target="../media/image6.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12.mp3"/></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ocw.mit.edu/help/faq-fair-use/" TargetMode="Externa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ocw.mit.edu/help/faq-fair-use/" TargetMode="External"/><Relationship Id="rId2" Type="http://schemas.openxmlformats.org/officeDocument/2006/relationships/hyperlink" Target="https://www.flickr.com/photos/scalino/49708038208/in/album-72157713621495936/"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ocw.mit.edu/terms" TargetMode="External"/><Relationship Id="rId2" Type="http://schemas.openxmlformats.org/officeDocument/2006/relationships/hyperlink" Target="https://ocw.mit.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C326EEFD-C7ED-7F40-B108-F6978A1F7188}"/>
              </a:ext>
            </a:extLst>
          </p:cNvPr>
          <p:cNvPicPr>
            <a:picLocks noChangeAspect="1"/>
          </p:cNvPicPr>
          <p:nvPr/>
        </p:nvPicPr>
        <p:blipFill rotWithShape="1">
          <a:blip r:embed="rId3">
            <a:alphaModFix amt="50000"/>
          </a:blip>
          <a:srcRect l="2" t="33040" r="-3" b="43482"/>
          <a:stretch/>
        </p:blipFill>
        <p:spPr>
          <a:xfrm>
            <a:off x="20" y="10"/>
            <a:ext cx="12188930" cy="2861723"/>
          </a:xfrm>
          <a:prstGeom prst="rect">
            <a:avLst/>
          </a:prstGeom>
        </p:spPr>
      </p:pic>
      <p:sp>
        <p:nvSpPr>
          <p:cNvPr id="2" name="Title 1">
            <a:extLst>
              <a:ext uri="{FF2B5EF4-FFF2-40B4-BE49-F238E27FC236}">
                <a16:creationId xmlns:a16="http://schemas.microsoft.com/office/drawing/2014/main" id="{156751BA-F7FD-884B-96DD-B19A6CCFAED7}"/>
              </a:ext>
            </a:extLst>
          </p:cNvPr>
          <p:cNvSpPr>
            <a:spLocks noGrp="1"/>
          </p:cNvSpPr>
          <p:nvPr>
            <p:ph type="ctrTitle"/>
          </p:nvPr>
        </p:nvSpPr>
        <p:spPr>
          <a:xfrm>
            <a:off x="-1" y="1122363"/>
            <a:ext cx="12192001" cy="3063240"/>
          </a:xfrm>
        </p:spPr>
        <p:txBody>
          <a:bodyPr>
            <a:normAutofit/>
          </a:bodyPr>
          <a:lstStyle/>
          <a:p>
            <a:r>
              <a:rPr lang="en-US" sz="6600" b="1" dirty="0">
                <a:solidFill>
                  <a:srgbClr val="FFFFFF"/>
                </a:solidFill>
                <a:latin typeface="Futura" panose="020B0602020204020303" pitchFamily="34" charset="-79"/>
                <a:cs typeface="Futura" panose="020B0602020204020303" pitchFamily="34" charset="-79"/>
              </a:rPr>
              <a:t>On the Sounds of Cities</a:t>
            </a:r>
          </a:p>
        </p:txBody>
      </p:sp>
      <p:sp>
        <p:nvSpPr>
          <p:cNvPr id="3" name="Subtitle 2">
            <a:extLst>
              <a:ext uri="{FF2B5EF4-FFF2-40B4-BE49-F238E27FC236}">
                <a16:creationId xmlns:a16="http://schemas.microsoft.com/office/drawing/2014/main" id="{12563628-42C6-7348-ACA3-1F00233BCA0A}"/>
              </a:ext>
            </a:extLst>
          </p:cNvPr>
          <p:cNvSpPr>
            <a:spLocks noGrp="1"/>
          </p:cNvSpPr>
          <p:nvPr>
            <p:ph type="subTitle" idx="1"/>
          </p:nvPr>
        </p:nvSpPr>
        <p:spPr>
          <a:xfrm>
            <a:off x="1527048" y="4599432"/>
            <a:ext cx="9144000" cy="1536192"/>
          </a:xfrm>
        </p:spPr>
        <p:txBody>
          <a:bodyPr>
            <a:normAutofit/>
          </a:bodyPr>
          <a:lstStyle/>
          <a:p>
            <a:r>
              <a:rPr lang="en-US" dirty="0">
                <a:solidFill>
                  <a:srgbClr val="FFFFFF"/>
                </a:solidFill>
                <a:latin typeface="Futura Medium" panose="020B0602020204020303" pitchFamily="34" charset="-79"/>
                <a:cs typeface="Futura Medium" panose="020B0602020204020303" pitchFamily="34" charset="-79"/>
              </a:rPr>
              <a:t>Blanche Shao</a:t>
            </a:r>
          </a:p>
          <a:p>
            <a:r>
              <a:rPr lang="en-US" dirty="0">
                <a:solidFill>
                  <a:srgbClr val="FFFFFF"/>
                </a:solidFill>
                <a:latin typeface="Futura Medium" panose="020B0602020204020303" pitchFamily="34" charset="-79"/>
                <a:cs typeface="Futura Medium" panose="020B0602020204020303" pitchFamily="34" charset="-79"/>
              </a:rPr>
              <a:t>11.S942 Final Presentation</a:t>
            </a:r>
          </a:p>
          <a:p>
            <a:r>
              <a:rPr lang="en-US" dirty="0">
                <a:solidFill>
                  <a:srgbClr val="FFFFFF"/>
                </a:solidFill>
                <a:latin typeface="Futura Medium" panose="020B0602020204020303" pitchFamily="34" charset="-79"/>
                <a:cs typeface="Futura Medium" panose="020B0602020204020303" pitchFamily="34" charset="-79"/>
              </a:rPr>
              <a:t>Wanderings in Psychogeography</a:t>
            </a:r>
          </a:p>
          <a:p>
            <a:endParaRPr lang="en-US" dirty="0">
              <a:solidFill>
                <a:srgbClr val="FFFFFF"/>
              </a:solidFill>
              <a:latin typeface="Futura Medium" panose="020B0602020204020303" pitchFamily="34" charset="-79"/>
              <a:cs typeface="Futura Medium" panose="020B0602020204020303" pitchFamily="34" charset="-79"/>
            </a:endParaRPr>
          </a:p>
        </p:txBody>
      </p:sp>
      <p:sp>
        <p:nvSpPr>
          <p:cNvPr id="11" name="Rectangle 10">
            <a:extLst>
              <a:ext uri="{FF2B5EF4-FFF2-40B4-BE49-F238E27FC236}">
                <a16:creationId xmlns:a16="http://schemas.microsoft.com/office/drawing/2014/main" id="{92CEF1E6-FFA8-EA4D-9E98-AC90FF8D7B40}"/>
              </a:ext>
            </a:extLst>
          </p:cNvPr>
          <p:cNvSpPr/>
          <p:nvPr/>
        </p:nvSpPr>
        <p:spPr>
          <a:xfrm>
            <a:off x="4064666" y="191855"/>
            <a:ext cx="4522648" cy="369332"/>
          </a:xfrm>
          <a:prstGeom prst="rect">
            <a:avLst/>
          </a:prstGeom>
        </p:spPr>
        <p:txBody>
          <a:bodyPr wrap="none">
            <a:spAutoFit/>
          </a:bodyPr>
          <a:lstStyle/>
          <a:p>
            <a:r>
              <a:rPr lang="en-US" dirty="0">
                <a:latin typeface="Futura Medium" panose="020B0602020204020303" pitchFamily="34" charset="-79"/>
                <a:cs typeface="Futura Medium" panose="020B0602020204020303" pitchFamily="34" charset="-79"/>
              </a:rPr>
              <a:t>Please wear headphones for better audio</a:t>
            </a:r>
          </a:p>
        </p:txBody>
      </p:sp>
      <p:sp>
        <p:nvSpPr>
          <p:cNvPr id="4" name="Slide Number Placeholder 3"/>
          <p:cNvSpPr>
            <a:spLocks noGrp="1"/>
          </p:cNvSpPr>
          <p:nvPr>
            <p:ph type="sldNum" sz="quarter" idx="12"/>
          </p:nvPr>
        </p:nvSpPr>
        <p:spPr/>
        <p:txBody>
          <a:bodyPr/>
          <a:lstStyle/>
          <a:p>
            <a:fld id="{D1BF6BC7-72FB-8948-AEA5-33621FB5EA7F}" type="slidenum">
              <a:rPr lang="en-US" smtClean="0"/>
              <a:t>1</a:t>
            </a:fld>
            <a:endParaRPr lang="en-US"/>
          </a:p>
        </p:txBody>
      </p:sp>
    </p:spTree>
    <p:extLst>
      <p:ext uri="{BB962C8B-B14F-4D97-AF65-F5344CB8AC3E}">
        <p14:creationId xmlns:p14="http://schemas.microsoft.com/office/powerpoint/2010/main" val="299403814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228552E-C8B1-4A80-8448-0787CE0FC7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45614787-583C-094F-AFBE-A649E48FD50D}"/>
              </a:ext>
            </a:extLst>
          </p:cNvPr>
          <p:cNvSpPr>
            <a:spLocks noGrp="1"/>
          </p:cNvSpPr>
          <p:nvPr>
            <p:ph type="title"/>
          </p:nvPr>
        </p:nvSpPr>
        <p:spPr>
          <a:xfrm>
            <a:off x="838200" y="365125"/>
            <a:ext cx="10515600" cy="1325563"/>
          </a:xfrm>
        </p:spPr>
        <p:txBody>
          <a:bodyPr>
            <a:normAutofit/>
          </a:bodyPr>
          <a:lstStyle/>
          <a:p>
            <a:r>
              <a:rPr lang="en-US" dirty="0">
                <a:solidFill>
                  <a:srgbClr val="FFFFFF"/>
                </a:solidFill>
                <a:latin typeface="Futura Medium" panose="020B0602020204020303" pitchFamily="34" charset="-79"/>
                <a:cs typeface="Futura Medium" panose="020B0602020204020303" pitchFamily="34" charset="-79"/>
              </a:rPr>
              <a:t>But </a:t>
            </a:r>
            <a:r>
              <a:rPr lang="en-US" dirty="0" smtClean="0">
                <a:solidFill>
                  <a:srgbClr val="FFFFFF"/>
                </a:solidFill>
                <a:latin typeface="Futura Medium" panose="020B0602020204020303" pitchFamily="34" charset="-79"/>
                <a:cs typeface="Futura Medium" panose="020B0602020204020303" pitchFamily="34" charset="-79"/>
              </a:rPr>
              <a:t>First…Awakening </a:t>
            </a:r>
            <a:r>
              <a:rPr lang="en-US" dirty="0">
                <a:solidFill>
                  <a:srgbClr val="FFFFFF"/>
                </a:solidFill>
                <a:latin typeface="Futura Medium" panose="020B0602020204020303" pitchFamily="34" charset="-79"/>
                <a:cs typeface="Futura Medium" panose="020B0602020204020303" pitchFamily="34" charset="-79"/>
              </a:rPr>
              <a:t>Other Senses of Cities</a:t>
            </a:r>
          </a:p>
        </p:txBody>
      </p:sp>
      <p:sp>
        <p:nvSpPr>
          <p:cNvPr id="3" name="Content Placeholder 2">
            <a:extLst>
              <a:ext uri="{FF2B5EF4-FFF2-40B4-BE49-F238E27FC236}">
                <a16:creationId xmlns:a16="http://schemas.microsoft.com/office/drawing/2014/main" id="{4A29E5FE-F215-8D4D-B61F-A993AE07A2B4}"/>
              </a:ext>
            </a:extLst>
          </p:cNvPr>
          <p:cNvSpPr>
            <a:spLocks noGrp="1"/>
          </p:cNvSpPr>
          <p:nvPr>
            <p:ph idx="1"/>
          </p:nvPr>
        </p:nvSpPr>
        <p:spPr>
          <a:xfrm>
            <a:off x="838200" y="1825625"/>
            <a:ext cx="10515600" cy="4351338"/>
          </a:xfrm>
          <a:solidFill>
            <a:schemeClr val="tx1">
              <a:alpha val="24000"/>
            </a:schemeClr>
          </a:solidFill>
        </p:spPr>
        <p:txBody>
          <a:bodyPr>
            <a:normAutofit lnSpcReduction="10000"/>
          </a:bodyPr>
          <a:lstStyle/>
          <a:p>
            <a:r>
              <a:rPr lang="en-US" sz="1800"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rPr>
              <a:t>Scents…</a:t>
            </a:r>
          </a:p>
          <a:p>
            <a:endParaRPr lang="en-US" sz="1800"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endParaRPr>
          </a:p>
          <a:p>
            <a:pPr marL="0" indent="0">
              <a:buNone/>
            </a:pPr>
            <a:r>
              <a:rPr lang="en-US" sz="1800" dirty="0">
                <a:solidFill>
                  <a:srgbClr val="FFFFFF"/>
                </a:solidFill>
                <a:latin typeface="EB GARAMOND ROMAN" pitchFamily="2" charset="0"/>
                <a:ea typeface="EB GARAMOND ROMAN" pitchFamily="2" charset="0"/>
                <a:cs typeface="EB GARAMOND ROMAN" pitchFamily="2" charset="0"/>
              </a:rPr>
              <a:t>…in the cities a stench barely conceivable to us modern men and women. The streets stank of manure, the courtyards of urine, the stairwells stank of moldering wood and rat droppings, the kitchens of spoiled cabbage and mutton fat…People stank of sweat and unwashed clothes; from their mouths came the stench of rotting teeth, from their bellies that of onions, and from their bodies, if they were no longer very young, came the stench of rancid cheese and sour milk and tumorous disease. The rivers stank, the marketplaces stank, the churches stank, it stank beneath the bridges and in the palaces. The peasant stank as did the priest, the apprentice as did his master’s wife, the whole of the aristocracy stank, even the king himself stank, stank like a rank lion, and the queen like an old goat, summer and winter. For in the eighteenth century there was nothing to hinder bacteria busy at decomposition, and so there was no human activity, either constructive or destructive, no manifestation of germinating or decaying life that was not accompanied by stench. And of course the stench was foulest in Paris, for Paris was the largest city of France.</a:t>
            </a:r>
          </a:p>
          <a:p>
            <a:pPr marL="0" indent="0">
              <a:buNone/>
            </a:pPr>
            <a:endParaRPr lang="en-US" sz="1800" i="1" dirty="0">
              <a:solidFill>
                <a:srgbClr val="FFFFFF"/>
              </a:solidFill>
              <a:latin typeface="EB GARAMOND ROMAN" pitchFamily="2" charset="0"/>
              <a:ea typeface="EB GARAMOND ROMAN" pitchFamily="2" charset="0"/>
              <a:cs typeface="EB GARAMOND ROMAN" pitchFamily="2" charset="0"/>
            </a:endParaRPr>
          </a:p>
          <a:p>
            <a:pPr marL="0" indent="0" algn="r">
              <a:buNone/>
            </a:pPr>
            <a:r>
              <a:rPr lang="en-US" sz="1800" dirty="0">
                <a:solidFill>
                  <a:srgbClr val="FFFFFF"/>
                </a:solidFill>
                <a:latin typeface="EB GARAMOND ROMAN" pitchFamily="2" charset="0"/>
                <a:ea typeface="EB GARAMOND ROMAN" pitchFamily="2" charset="0"/>
                <a:cs typeface="EB GARAMOND ROMAN" pitchFamily="2" charset="0"/>
              </a:rPr>
              <a:t>Patrick </a:t>
            </a:r>
            <a:r>
              <a:rPr lang="en-US" sz="1800" dirty="0" err="1">
                <a:solidFill>
                  <a:srgbClr val="FFFFFF"/>
                </a:solidFill>
                <a:latin typeface="EB GARAMOND ROMAN" pitchFamily="2" charset="0"/>
                <a:ea typeface="EB GARAMOND ROMAN" pitchFamily="2" charset="0"/>
                <a:cs typeface="EB GARAMOND ROMAN" pitchFamily="2" charset="0"/>
              </a:rPr>
              <a:t>Suskind</a:t>
            </a:r>
            <a:r>
              <a:rPr lang="en-US" sz="1800" dirty="0">
                <a:solidFill>
                  <a:srgbClr val="FFFFFF"/>
                </a:solidFill>
                <a:latin typeface="EB GARAMOND ROMAN" pitchFamily="2" charset="0"/>
                <a:ea typeface="EB GARAMOND ROMAN" pitchFamily="2" charset="0"/>
                <a:cs typeface="EB GARAMOND ROMAN" pitchFamily="2" charset="0"/>
              </a:rPr>
              <a:t> , </a:t>
            </a:r>
            <a:r>
              <a:rPr lang="en-US" sz="1800" i="1" dirty="0">
                <a:solidFill>
                  <a:srgbClr val="FFFFFF"/>
                </a:solidFill>
                <a:latin typeface="EB GARAMOND ROMAN" pitchFamily="2" charset="0"/>
                <a:ea typeface="EB GARAMOND ROMAN" pitchFamily="2" charset="0"/>
                <a:cs typeface="EB GARAMOND ROMAN" pitchFamily="2" charset="0"/>
              </a:rPr>
              <a:t>Perfume: The Story of a Murderer</a:t>
            </a:r>
          </a:p>
        </p:txBody>
      </p:sp>
      <p:pic>
        <p:nvPicPr>
          <p:cNvPr id="1026" name="Picture 2" descr="Fascinating Photos of Paris in the Mid-19th Century | Old paris, French  photographers, Rare photos">
            <a:extLst>
              <a:ext uri="{FF2B5EF4-FFF2-40B4-BE49-F238E27FC236}">
                <a16:creationId xmlns:a16="http://schemas.microsoft.com/office/drawing/2014/main" id="{57F9F13F-B7D8-FE49-BA97-816C723FF72C}"/>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883" b="2084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0505" y="5934670"/>
            <a:ext cx="8755730" cy="923330"/>
          </a:xfrm>
          <a:prstGeom prst="rect">
            <a:avLst/>
          </a:prstGeom>
          <a:noFill/>
        </p:spPr>
        <p:txBody>
          <a:bodyPr wrap="none" rtlCol="0">
            <a:spAutoFit/>
          </a:bodyPr>
          <a:lstStyle/>
          <a:p>
            <a:r>
              <a:rPr lang="en-US" dirty="0" smtClean="0"/>
              <a:t>Background photo: public domain</a:t>
            </a:r>
          </a:p>
          <a:p>
            <a:r>
              <a:rPr lang="en-US" dirty="0" smtClean="0"/>
              <a:t>Quotation: </a:t>
            </a:r>
            <a:r>
              <a:rPr lang="en-US" dirty="0"/>
              <a:t>© </a:t>
            </a:r>
            <a:r>
              <a:rPr lang="en-US" dirty="0" smtClean="0"/>
              <a:t>Alfred A. Knopf. </a:t>
            </a:r>
            <a:r>
              <a:rPr lang="en-US" dirty="0"/>
              <a:t>All rights reserved. This content is excluded from our Creative </a:t>
            </a:r>
            <a:endParaRPr lang="en-US" dirty="0" smtClean="0"/>
          </a:p>
          <a:p>
            <a:r>
              <a:rPr lang="en-US" dirty="0" smtClean="0"/>
              <a:t>Commons </a:t>
            </a:r>
            <a:r>
              <a:rPr lang="en-US" dirty="0"/>
              <a:t>license. For </a:t>
            </a:r>
            <a:r>
              <a:rPr lang="en-US" dirty="0" smtClean="0"/>
              <a:t>more information</a:t>
            </a:r>
            <a:r>
              <a:rPr lang="en-US" dirty="0"/>
              <a:t>, see </a:t>
            </a:r>
            <a:r>
              <a:rPr lang="en-US" u="sng" dirty="0">
                <a:hlinkClick r:id="rId4"/>
              </a:rPr>
              <a:t>https://ocw.mit.edu/help/faq-fair-use</a:t>
            </a:r>
            <a:r>
              <a:rPr lang="en-US" u="sng" dirty="0" smtClean="0">
                <a:hlinkClick r:id="rId4"/>
              </a:rPr>
              <a:t>/</a:t>
            </a:r>
            <a:r>
              <a:rPr lang="en-US" u="sng" dirty="0" smtClean="0"/>
              <a:t>.</a:t>
            </a:r>
            <a:endParaRPr lang="en-US" dirty="0"/>
          </a:p>
        </p:txBody>
      </p:sp>
      <p:sp>
        <p:nvSpPr>
          <p:cNvPr id="5" name="Slide Number Placeholder 4"/>
          <p:cNvSpPr>
            <a:spLocks noGrp="1"/>
          </p:cNvSpPr>
          <p:nvPr>
            <p:ph type="sldNum" sz="quarter" idx="12"/>
          </p:nvPr>
        </p:nvSpPr>
        <p:spPr/>
        <p:txBody>
          <a:bodyPr/>
          <a:lstStyle/>
          <a:p>
            <a:fld id="{D1BF6BC7-72FB-8948-AEA5-33621FB5EA7F}" type="slidenum">
              <a:rPr lang="en-US" smtClean="0"/>
              <a:t>2</a:t>
            </a:fld>
            <a:endParaRPr lang="en-US"/>
          </a:p>
        </p:txBody>
      </p:sp>
    </p:spTree>
    <p:extLst>
      <p:ext uri="{BB962C8B-B14F-4D97-AF65-F5344CB8AC3E}">
        <p14:creationId xmlns:p14="http://schemas.microsoft.com/office/powerpoint/2010/main" val="412577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228552E-C8B1-4A80-8448-0787CE0FC7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lipnyx: A Forgotten Invisible City – 4CITIES">
            <a:extLst>
              <a:ext uri="{FF2B5EF4-FFF2-40B4-BE49-F238E27FC236}">
                <a16:creationId xmlns:a16="http://schemas.microsoft.com/office/drawing/2014/main" id="{90060A01-FAFF-FE44-A8DC-CC5CEB333344}"/>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r="133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5614787-583C-094F-AFBE-A649E48FD50D}"/>
              </a:ext>
            </a:extLst>
          </p:cNvPr>
          <p:cNvSpPr>
            <a:spLocks noGrp="1"/>
          </p:cNvSpPr>
          <p:nvPr>
            <p:ph type="title"/>
          </p:nvPr>
        </p:nvSpPr>
        <p:spPr>
          <a:xfrm>
            <a:off x="838200" y="365125"/>
            <a:ext cx="10515600" cy="1325563"/>
          </a:xfrm>
        </p:spPr>
        <p:txBody>
          <a:bodyPr>
            <a:normAutofit/>
          </a:bodyPr>
          <a:lstStyle/>
          <a:p>
            <a:r>
              <a:rPr lang="en-US" dirty="0">
                <a:solidFill>
                  <a:srgbClr val="FFFFFF"/>
                </a:solidFill>
                <a:latin typeface="Futura Medium" panose="020B0602020204020303" pitchFamily="34" charset="-79"/>
                <a:cs typeface="Futura Medium" panose="020B0602020204020303" pitchFamily="34" charset="-79"/>
              </a:rPr>
              <a:t>But </a:t>
            </a:r>
            <a:r>
              <a:rPr lang="en-US" dirty="0" smtClean="0">
                <a:solidFill>
                  <a:srgbClr val="FFFFFF"/>
                </a:solidFill>
                <a:latin typeface="Futura Medium" panose="020B0602020204020303" pitchFamily="34" charset="-79"/>
                <a:cs typeface="Futura Medium" panose="020B0602020204020303" pitchFamily="34" charset="-79"/>
              </a:rPr>
              <a:t>First…Awakening </a:t>
            </a:r>
            <a:r>
              <a:rPr lang="en-US" dirty="0">
                <a:solidFill>
                  <a:srgbClr val="FFFFFF"/>
                </a:solidFill>
                <a:latin typeface="Futura Medium" panose="020B0602020204020303" pitchFamily="34" charset="-79"/>
                <a:cs typeface="Futura Medium" panose="020B0602020204020303" pitchFamily="34" charset="-79"/>
              </a:rPr>
              <a:t>Other Senses of Cities</a:t>
            </a:r>
          </a:p>
        </p:txBody>
      </p:sp>
      <p:sp>
        <p:nvSpPr>
          <p:cNvPr id="3" name="Content Placeholder 2">
            <a:extLst>
              <a:ext uri="{FF2B5EF4-FFF2-40B4-BE49-F238E27FC236}">
                <a16:creationId xmlns:a16="http://schemas.microsoft.com/office/drawing/2014/main" id="{4A29E5FE-F215-8D4D-B61F-A993AE07A2B4}"/>
              </a:ext>
            </a:extLst>
          </p:cNvPr>
          <p:cNvSpPr>
            <a:spLocks noGrp="1"/>
          </p:cNvSpPr>
          <p:nvPr>
            <p:ph idx="1"/>
          </p:nvPr>
        </p:nvSpPr>
        <p:spPr>
          <a:xfrm>
            <a:off x="838200" y="1825625"/>
            <a:ext cx="10515600" cy="4351338"/>
          </a:xfrm>
          <a:solidFill>
            <a:schemeClr val="tx1">
              <a:alpha val="23000"/>
            </a:schemeClr>
          </a:solidFill>
        </p:spPr>
        <p:txBody>
          <a:bodyPr>
            <a:normAutofit lnSpcReduction="10000"/>
          </a:bodyPr>
          <a:lstStyle/>
          <a:p>
            <a:r>
              <a:rPr lang="en-US"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rPr>
              <a:t>Touch (temperature, moisture, etc.)…</a:t>
            </a:r>
          </a:p>
          <a:p>
            <a:r>
              <a:rPr lang="en-US"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rPr>
              <a:t>Sickness…</a:t>
            </a:r>
          </a:p>
          <a:p>
            <a:r>
              <a:rPr lang="en-US"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rPr>
              <a:t>Imagination…</a:t>
            </a:r>
            <a:endParaRPr lang="en-US" sz="2000" dirty="0">
              <a:latin typeface="EB GARAMOND ROMAN" pitchFamily="2" charset="0"/>
              <a:ea typeface="EB GARAMOND ROMAN" pitchFamily="2" charset="0"/>
              <a:cs typeface="EB GARAMOND ROMAN" pitchFamily="2" charset="0"/>
            </a:endParaRPr>
          </a:p>
          <a:p>
            <a:pPr marL="0" indent="0">
              <a:buNone/>
            </a:pPr>
            <a:r>
              <a:rPr lang="en-US" sz="1900" dirty="0">
                <a:solidFill>
                  <a:srgbClr val="FFFFFF"/>
                </a:solidFill>
                <a:latin typeface="EB GARAMOND ROMAN" pitchFamily="2" charset="0"/>
                <a:ea typeface="EB GARAMOND ROMAN" pitchFamily="2" charset="0"/>
                <a:cs typeface="EB GARAMOND ROMAN" pitchFamily="2" charset="0"/>
              </a:rPr>
              <a:t>..the people who move through the streets are all strangers. At each encounter, they imagine a thousand things about one another; meetings which could take place between them, conversations, surprises, caresses, bites. But no one greets anyone; eyes lock for a second, then dart away, seeking other eyes, never stopping...something runs among them, an exchange of glances like lines that connect one figure with another and draw arrows, stars, triangles, until all combinations are used up in a moment, and other characters come on to the scene... </a:t>
            </a:r>
          </a:p>
          <a:p>
            <a:pPr marL="0" indent="0">
              <a:buNone/>
            </a:pPr>
            <a:r>
              <a:rPr lang="en-US" sz="1900" dirty="0">
                <a:solidFill>
                  <a:srgbClr val="FFFFFF"/>
                </a:solidFill>
                <a:latin typeface="EB GARAMOND ROMAN" pitchFamily="2" charset="0"/>
                <a:ea typeface="EB GARAMOND ROMAN" pitchFamily="2" charset="0"/>
                <a:cs typeface="EB GARAMOND ROMAN" pitchFamily="2" charset="0"/>
              </a:rPr>
              <a:t>With cities, it is as with dreams: everything imaginable can be dreamed, but even the most unexpected dream is a rebus that conceals a desire or, its reverse, a fear. Cities, like dreams, are made of desires and fears, even if the thread of their discourse is secret, their rules are absurd, their perspectives deceitful, and everything conceals something else.</a:t>
            </a:r>
          </a:p>
          <a:p>
            <a:pPr marL="0" indent="0" algn="r">
              <a:buNone/>
            </a:pPr>
            <a:r>
              <a:rPr lang="en-US" sz="1900" dirty="0">
                <a:solidFill>
                  <a:srgbClr val="FFFFFF"/>
                </a:solidFill>
                <a:latin typeface="EB GARAMOND ROMAN" pitchFamily="2" charset="0"/>
                <a:ea typeface="EB GARAMOND ROMAN" pitchFamily="2" charset="0"/>
                <a:cs typeface="EB GARAMOND ROMAN" pitchFamily="2" charset="0"/>
              </a:rPr>
              <a:t>Italo Calvino, </a:t>
            </a:r>
            <a:r>
              <a:rPr lang="en-US" sz="1900" i="1" dirty="0">
                <a:solidFill>
                  <a:srgbClr val="FFFFFF"/>
                </a:solidFill>
                <a:latin typeface="EB GARAMOND ROMAN" pitchFamily="2" charset="0"/>
                <a:ea typeface="EB GARAMOND ROMAN" pitchFamily="2" charset="0"/>
                <a:cs typeface="EB GARAMOND ROMAN" pitchFamily="2" charset="0"/>
              </a:rPr>
              <a:t>Invisible Cities</a:t>
            </a:r>
          </a:p>
          <a:p>
            <a:pPr marL="0" indent="0">
              <a:buNone/>
            </a:pPr>
            <a:endParaRPr lang="en-US" sz="1900" i="1" dirty="0">
              <a:solidFill>
                <a:srgbClr val="FFFFFF"/>
              </a:solidFill>
              <a:latin typeface="EB GARAMOND ROMAN" pitchFamily="2" charset="0"/>
              <a:ea typeface="EB GARAMOND ROMAN" pitchFamily="2" charset="0"/>
              <a:cs typeface="EB GARAMOND ROMAN" pitchFamily="2" charset="0"/>
            </a:endParaRPr>
          </a:p>
          <a:p>
            <a:pPr marL="0" indent="0">
              <a:buNone/>
            </a:pPr>
            <a:endParaRPr lang="en-US" sz="1900" dirty="0">
              <a:solidFill>
                <a:srgbClr val="FFFFFF"/>
              </a:solidFill>
              <a:latin typeface="EB GARAMOND ROMAN" pitchFamily="2" charset="0"/>
              <a:ea typeface="EB GARAMOND ROMAN" pitchFamily="2" charset="0"/>
              <a:cs typeface="EB GARAMOND ROMAN" pitchFamily="2" charset="0"/>
            </a:endParaRPr>
          </a:p>
          <a:p>
            <a:pPr marL="0" indent="0">
              <a:buNone/>
            </a:pPr>
            <a:endParaRPr lang="en-US"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endParaRPr>
          </a:p>
        </p:txBody>
      </p:sp>
      <p:sp>
        <p:nvSpPr>
          <p:cNvPr id="2" name="TextBox 1"/>
          <p:cNvSpPr txBox="1"/>
          <p:nvPr/>
        </p:nvSpPr>
        <p:spPr>
          <a:xfrm>
            <a:off x="510575" y="5984458"/>
            <a:ext cx="8472640" cy="1231106"/>
          </a:xfrm>
          <a:prstGeom prst="rect">
            <a:avLst/>
          </a:prstGeom>
          <a:noFill/>
        </p:spPr>
        <p:txBody>
          <a:bodyPr wrap="none" rtlCol="0">
            <a:spAutoFit/>
          </a:bodyPr>
          <a:lstStyle/>
          <a:p>
            <a:r>
              <a:rPr lang="en-US" sz="1400" dirty="0" smtClean="0"/>
              <a:t>Background image: © </a:t>
            </a:r>
            <a:r>
              <a:rPr lang="en-US" sz="1400" dirty="0"/>
              <a:t>Matt Kish. All rights reserved. This content is excluded from our Creative Commons license. </a:t>
            </a:r>
            <a:endParaRPr lang="en-US" sz="1400" dirty="0" smtClean="0"/>
          </a:p>
          <a:p>
            <a:r>
              <a:rPr lang="en-US" sz="1400" dirty="0" smtClean="0"/>
              <a:t>For </a:t>
            </a:r>
            <a:r>
              <a:rPr lang="en-US" sz="1400" dirty="0"/>
              <a:t>more information, see </a:t>
            </a:r>
            <a:r>
              <a:rPr lang="en-US" sz="1400" u="sng" dirty="0">
                <a:hlinkClick r:id="rId4"/>
              </a:rPr>
              <a:t>https://ocw.mit.edu/help/faq-fair-use</a:t>
            </a:r>
            <a:r>
              <a:rPr lang="en-US" sz="1400" u="sng" dirty="0" smtClean="0">
                <a:hlinkClick r:id="rId4"/>
              </a:rPr>
              <a:t>/</a:t>
            </a:r>
            <a:r>
              <a:rPr lang="en-US" sz="1400" dirty="0" smtClean="0"/>
              <a:t>.</a:t>
            </a:r>
          </a:p>
          <a:p>
            <a:r>
              <a:rPr lang="en-US" sz="1400" dirty="0" smtClean="0"/>
              <a:t>Quotation: </a:t>
            </a:r>
            <a:r>
              <a:rPr lang="en-US" sz="1400" dirty="0"/>
              <a:t>© </a:t>
            </a:r>
            <a:r>
              <a:rPr lang="en-US" sz="1400" dirty="0" smtClean="0"/>
              <a:t>Houghton Mifflin Harcourt. </a:t>
            </a:r>
            <a:r>
              <a:rPr lang="en-US" sz="1400" dirty="0"/>
              <a:t>All rights reserved. This content is excluded from our </a:t>
            </a:r>
            <a:r>
              <a:rPr lang="en-US" sz="1400" dirty="0" smtClean="0"/>
              <a:t>Creative</a:t>
            </a:r>
          </a:p>
          <a:p>
            <a:r>
              <a:rPr lang="en-US" sz="1400" dirty="0" smtClean="0"/>
              <a:t>Commons </a:t>
            </a:r>
            <a:r>
              <a:rPr lang="en-US" sz="1400" dirty="0"/>
              <a:t>license. For more information, see </a:t>
            </a:r>
            <a:r>
              <a:rPr lang="en-US" sz="1400" u="sng" dirty="0">
                <a:hlinkClick r:id="rId4"/>
              </a:rPr>
              <a:t>https://ocw.mit.edu/help/faq-fair-use</a:t>
            </a:r>
            <a:r>
              <a:rPr lang="en-US" sz="1400" u="sng" dirty="0" smtClean="0">
                <a:hlinkClick r:id="rId4"/>
              </a:rPr>
              <a:t>/</a:t>
            </a:r>
            <a:r>
              <a:rPr lang="en-US" sz="1400" u="sng" dirty="0" smtClean="0"/>
              <a:t>.</a:t>
            </a:r>
            <a:endParaRPr lang="en-US" sz="1400" dirty="0" smtClean="0"/>
          </a:p>
          <a:p>
            <a:endParaRPr lang="en-US" dirty="0"/>
          </a:p>
        </p:txBody>
      </p:sp>
      <p:sp>
        <p:nvSpPr>
          <p:cNvPr id="5" name="Slide Number Placeholder 4"/>
          <p:cNvSpPr>
            <a:spLocks noGrp="1"/>
          </p:cNvSpPr>
          <p:nvPr>
            <p:ph type="sldNum" sz="quarter" idx="12"/>
          </p:nvPr>
        </p:nvSpPr>
        <p:spPr/>
        <p:txBody>
          <a:bodyPr/>
          <a:lstStyle/>
          <a:p>
            <a:fld id="{D1BF6BC7-72FB-8948-AEA5-33621FB5EA7F}" type="slidenum">
              <a:rPr lang="en-US" smtClean="0"/>
              <a:t>3</a:t>
            </a:fld>
            <a:endParaRPr lang="en-US"/>
          </a:p>
        </p:txBody>
      </p:sp>
    </p:spTree>
    <p:extLst>
      <p:ext uri="{BB962C8B-B14F-4D97-AF65-F5344CB8AC3E}">
        <p14:creationId xmlns:p14="http://schemas.microsoft.com/office/powerpoint/2010/main" val="31586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9228552E-C8B1-4A80-8448-0787CE0FC7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Urban Silhouette in the Sunny Afternoon (Graphic) by cityvector91 ·  Creative Fabrica">
            <a:extLst>
              <a:ext uri="{FF2B5EF4-FFF2-40B4-BE49-F238E27FC236}">
                <a16:creationId xmlns:a16="http://schemas.microsoft.com/office/drawing/2014/main" id="{13C09EA0-BDD8-2648-9483-569181BE53E7}"/>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625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5614787-583C-094F-AFBE-A649E48FD50D}"/>
              </a:ext>
            </a:extLst>
          </p:cNvPr>
          <p:cNvSpPr>
            <a:spLocks noGrp="1"/>
          </p:cNvSpPr>
          <p:nvPr>
            <p:ph type="title"/>
          </p:nvPr>
        </p:nvSpPr>
        <p:spPr>
          <a:xfrm>
            <a:off x="838200" y="365125"/>
            <a:ext cx="10515600" cy="1325563"/>
          </a:xfrm>
        </p:spPr>
        <p:txBody>
          <a:bodyPr>
            <a:normAutofit/>
          </a:bodyPr>
          <a:lstStyle/>
          <a:p>
            <a:r>
              <a:rPr lang="en-US" dirty="0">
                <a:solidFill>
                  <a:srgbClr val="FFFFFF"/>
                </a:solidFill>
                <a:latin typeface="Futura Medium" panose="020B0602020204020303" pitchFamily="34" charset="-79"/>
                <a:cs typeface="Futura Medium" panose="020B0602020204020303" pitchFamily="34" charset="-79"/>
              </a:rPr>
              <a:t>But </a:t>
            </a:r>
            <a:r>
              <a:rPr lang="en-US" dirty="0" smtClean="0">
                <a:solidFill>
                  <a:srgbClr val="FFFFFF"/>
                </a:solidFill>
                <a:latin typeface="Futura Medium" panose="020B0602020204020303" pitchFamily="34" charset="-79"/>
                <a:cs typeface="Futura Medium" panose="020B0602020204020303" pitchFamily="34" charset="-79"/>
              </a:rPr>
              <a:t>First…Awakening </a:t>
            </a:r>
            <a:r>
              <a:rPr lang="en-US" dirty="0">
                <a:solidFill>
                  <a:srgbClr val="FFFFFF"/>
                </a:solidFill>
                <a:latin typeface="Futura Medium" panose="020B0602020204020303" pitchFamily="34" charset="-79"/>
                <a:cs typeface="Futura Medium" panose="020B0602020204020303" pitchFamily="34" charset="-79"/>
              </a:rPr>
              <a:t>Other Senses of Cities</a:t>
            </a:r>
          </a:p>
        </p:txBody>
      </p:sp>
      <p:sp>
        <p:nvSpPr>
          <p:cNvPr id="3" name="Content Placeholder 2">
            <a:extLst>
              <a:ext uri="{FF2B5EF4-FFF2-40B4-BE49-F238E27FC236}">
                <a16:creationId xmlns:a16="http://schemas.microsoft.com/office/drawing/2014/main" id="{4A29E5FE-F215-8D4D-B61F-A993AE07A2B4}"/>
              </a:ext>
            </a:extLst>
          </p:cNvPr>
          <p:cNvSpPr>
            <a:spLocks noGrp="1"/>
          </p:cNvSpPr>
          <p:nvPr>
            <p:ph idx="1"/>
          </p:nvPr>
        </p:nvSpPr>
        <p:spPr>
          <a:xfrm>
            <a:off x="838200" y="1825625"/>
            <a:ext cx="10515600" cy="2790620"/>
          </a:xfrm>
          <a:noFill/>
        </p:spPr>
        <p:txBody>
          <a:bodyPr>
            <a:normAutofit lnSpcReduction="10000"/>
          </a:bodyPr>
          <a:lstStyle/>
          <a:p>
            <a:r>
              <a:rPr lang="en-US" sz="1800"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rPr>
              <a:t>Sounds…</a:t>
            </a:r>
          </a:p>
          <a:p>
            <a:endParaRPr lang="en-US" sz="1800" i="1" dirty="0">
              <a:solidFill>
                <a:srgbClr val="FFFFFF"/>
              </a:solidFill>
              <a:latin typeface="Futura Medium" panose="020B0602020204020303" pitchFamily="34" charset="-79"/>
              <a:ea typeface="PINGFANG SC MEDIUM" panose="020B0400000000000000" pitchFamily="34" charset="-122"/>
              <a:cs typeface="Futura Medium" panose="020B0602020204020303" pitchFamily="34" charset="-79"/>
            </a:endParaRPr>
          </a:p>
          <a:p>
            <a:pPr marL="0" indent="0">
              <a:buNone/>
            </a:pPr>
            <a:r>
              <a:rPr lang="en-US" sz="1800" dirty="0">
                <a:solidFill>
                  <a:srgbClr val="FFFFFF"/>
                </a:solidFill>
                <a:latin typeface="EB GARAMOND ROMAN" pitchFamily="2" charset="0"/>
                <a:ea typeface="EB GARAMOND ROMAN" pitchFamily="2" charset="0"/>
                <a:cs typeface="EB GARAMOND ROMAN" pitchFamily="2" charset="0"/>
              </a:rPr>
              <a:t>A soundwalk is any excursion whose main purpose is listening to the environment. It is exposing our ears to every sound around us no matter where we are. We may be at home, we may be walking across a downtown street, through a park, along the beach; we may be sitting in a doctor's office, in a hotel lobby, in a bank; we may be shopping in a supermarket, a department store, or a Chinese grocery store; we may be standing at the airport, the train station, the bus-stop. Wherever we go we will give our ears priority. They have been neglected by us for a long time and, as a result, we have done little to develop an acoustic environment of good quality.</a:t>
            </a:r>
          </a:p>
          <a:p>
            <a:pPr marL="0" indent="0" algn="r">
              <a:buNone/>
            </a:pPr>
            <a:r>
              <a:rPr lang="en-US" sz="1800" dirty="0">
                <a:solidFill>
                  <a:srgbClr val="FFFFFF"/>
                </a:solidFill>
                <a:latin typeface="EB GARAMOND ROMAN" pitchFamily="2" charset="0"/>
                <a:ea typeface="EB GARAMOND ROMAN" pitchFamily="2" charset="0"/>
                <a:cs typeface="EB GARAMOND ROMAN" pitchFamily="2" charset="0"/>
              </a:rPr>
              <a:t>Hildegard Westerkamp, “</a:t>
            </a:r>
            <a:r>
              <a:rPr lang="en-US" sz="1800" dirty="0" err="1">
                <a:solidFill>
                  <a:srgbClr val="FFFFFF"/>
                </a:solidFill>
                <a:latin typeface="EB GARAMOND ROMAN" pitchFamily="2" charset="0"/>
                <a:ea typeface="EB GARAMOND ROMAN" pitchFamily="2" charset="0"/>
                <a:cs typeface="EB GARAMOND ROMAN" pitchFamily="2" charset="0"/>
              </a:rPr>
              <a:t>Soundwalking</a:t>
            </a:r>
            <a:r>
              <a:rPr lang="en-US" sz="1800" dirty="0">
                <a:solidFill>
                  <a:srgbClr val="FFFFFF"/>
                </a:solidFill>
                <a:latin typeface="EB GARAMOND ROMAN" pitchFamily="2" charset="0"/>
                <a:ea typeface="EB GARAMOND ROMAN" pitchFamily="2" charset="0"/>
                <a:cs typeface="EB GARAMOND ROMAN" pitchFamily="2" charset="0"/>
              </a:rPr>
              <a:t>”</a:t>
            </a:r>
            <a:endParaRPr lang="en-US" sz="1800" i="1" dirty="0">
              <a:solidFill>
                <a:srgbClr val="FFFFFF"/>
              </a:solidFill>
              <a:latin typeface="EB GARAMOND ROMAN" pitchFamily="2" charset="0"/>
              <a:ea typeface="EB GARAMOND ROMAN" pitchFamily="2" charset="0"/>
              <a:cs typeface="EB GARAMOND ROMAN" pitchFamily="2" charset="0"/>
            </a:endParaRPr>
          </a:p>
        </p:txBody>
      </p:sp>
      <p:sp>
        <p:nvSpPr>
          <p:cNvPr id="2" name="TextBox 1"/>
          <p:cNvSpPr txBox="1"/>
          <p:nvPr/>
        </p:nvSpPr>
        <p:spPr>
          <a:xfrm>
            <a:off x="673768" y="5794408"/>
            <a:ext cx="10225363" cy="1077218"/>
          </a:xfrm>
          <a:prstGeom prst="rect">
            <a:avLst/>
          </a:prstGeom>
          <a:noFill/>
        </p:spPr>
        <p:txBody>
          <a:bodyPr wrap="none" rtlCol="0">
            <a:spAutoFit/>
          </a:bodyPr>
          <a:lstStyle/>
          <a:p>
            <a:r>
              <a:rPr lang="en-US" sz="1600" dirty="0" smtClean="0"/>
              <a:t>Background image: </a:t>
            </a:r>
            <a:r>
              <a:rPr lang="en-US" sz="1600" dirty="0"/>
              <a:t>© source unknown. All rights reserved. This content is excluded from our Creative Commons license. </a:t>
            </a:r>
            <a:endParaRPr lang="en-US" sz="1600" dirty="0" smtClean="0"/>
          </a:p>
          <a:p>
            <a:r>
              <a:rPr lang="en-US" sz="1600" dirty="0" smtClean="0"/>
              <a:t>For </a:t>
            </a:r>
            <a:r>
              <a:rPr lang="en-US" sz="1600" dirty="0"/>
              <a:t>more information, see </a:t>
            </a:r>
            <a:r>
              <a:rPr lang="en-US" sz="1600" u="sng" dirty="0">
                <a:hlinkClick r:id="rId4"/>
              </a:rPr>
              <a:t>https://ocw.mit.edu/help/faq-fair-use</a:t>
            </a:r>
            <a:r>
              <a:rPr lang="en-US" sz="1600" dirty="0" smtClean="0">
                <a:hlinkClick r:id="rId4"/>
              </a:rPr>
              <a:t>/</a:t>
            </a:r>
            <a:r>
              <a:rPr lang="en-US" sz="1600" dirty="0" smtClean="0"/>
              <a:t>.</a:t>
            </a:r>
          </a:p>
          <a:p>
            <a:r>
              <a:rPr lang="en-US" sz="1600" dirty="0" smtClean="0"/>
              <a:t>Quotation: </a:t>
            </a:r>
            <a:r>
              <a:rPr lang="en-US" sz="1600" dirty="0"/>
              <a:t>© </a:t>
            </a:r>
            <a:r>
              <a:rPr lang="en-US" sz="1600" dirty="0" smtClean="0"/>
              <a:t>Hildegard Westerkamp. </a:t>
            </a:r>
            <a:r>
              <a:rPr lang="en-US" sz="1600" dirty="0"/>
              <a:t>All rights reserved. This content is excluded from our Creative Commons license. </a:t>
            </a:r>
            <a:endParaRPr lang="en-US" sz="1600" dirty="0" smtClean="0"/>
          </a:p>
          <a:p>
            <a:r>
              <a:rPr lang="en-US" sz="1600" dirty="0" smtClean="0"/>
              <a:t>For </a:t>
            </a:r>
            <a:r>
              <a:rPr lang="en-US" sz="1600" dirty="0"/>
              <a:t>more information, see </a:t>
            </a:r>
            <a:r>
              <a:rPr lang="en-US" sz="1600" u="sng" dirty="0">
                <a:hlinkClick r:id="rId4"/>
              </a:rPr>
              <a:t>https://ocw.mit.edu/help/faq-fair-use</a:t>
            </a:r>
            <a:r>
              <a:rPr lang="en-US" sz="1600" u="sng" dirty="0" smtClean="0">
                <a:hlinkClick r:id="rId4"/>
              </a:rPr>
              <a:t>/</a:t>
            </a:r>
            <a:r>
              <a:rPr lang="en-US" sz="1600" dirty="0" smtClean="0"/>
              <a:t>.</a:t>
            </a:r>
            <a:endParaRPr lang="en-US" sz="1600" dirty="0"/>
          </a:p>
        </p:txBody>
      </p:sp>
      <p:sp>
        <p:nvSpPr>
          <p:cNvPr id="5" name="Slide Number Placeholder 4"/>
          <p:cNvSpPr>
            <a:spLocks noGrp="1"/>
          </p:cNvSpPr>
          <p:nvPr>
            <p:ph type="sldNum" sz="quarter" idx="12"/>
          </p:nvPr>
        </p:nvSpPr>
        <p:spPr/>
        <p:txBody>
          <a:bodyPr/>
          <a:lstStyle/>
          <a:p>
            <a:fld id="{D1BF6BC7-72FB-8948-AEA5-33621FB5EA7F}" type="slidenum">
              <a:rPr lang="en-US" smtClean="0"/>
              <a:t>4</a:t>
            </a:fld>
            <a:endParaRPr lang="en-US"/>
          </a:p>
        </p:txBody>
      </p:sp>
    </p:spTree>
    <p:extLst>
      <p:ext uri="{BB962C8B-B14F-4D97-AF65-F5344CB8AC3E}">
        <p14:creationId xmlns:p14="http://schemas.microsoft.com/office/powerpoint/2010/main" val="54023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lstStyle/>
          <a:p>
            <a:r>
              <a:rPr lang="en-US" dirty="0">
                <a:latin typeface="Futura Medium" panose="020B0602020204020303" pitchFamily="34" charset="-79"/>
                <a:cs typeface="Futura Medium" panose="020B0602020204020303" pitchFamily="34" charset="-79"/>
              </a:rPr>
              <a:t>A Soundwalk Exercise </a:t>
            </a:r>
          </a:p>
        </p:txBody>
      </p:sp>
      <p:sp>
        <p:nvSpPr>
          <p:cNvPr id="3" name="Content Placeholder 2">
            <a:extLst>
              <a:ext uri="{FF2B5EF4-FFF2-40B4-BE49-F238E27FC236}">
                <a16:creationId xmlns:a16="http://schemas.microsoft.com/office/drawing/2014/main" id="{0979B15B-2715-CA4C-B51B-D2159E828D5D}"/>
              </a:ext>
            </a:extLst>
          </p:cNvPr>
          <p:cNvSpPr>
            <a:spLocks noGrp="1"/>
          </p:cNvSpPr>
          <p:nvPr>
            <p:ph idx="1"/>
          </p:nvPr>
        </p:nvSpPr>
        <p:spPr>
          <a:xfrm>
            <a:off x="838200" y="1825625"/>
            <a:ext cx="4199313" cy="4351338"/>
          </a:xfrm>
        </p:spPr>
        <p:txBody>
          <a:bodyPr>
            <a:normAutofit fontScale="92500" lnSpcReduction="20000"/>
          </a:bodyPr>
          <a:lstStyle/>
          <a:p>
            <a:pPr>
              <a:lnSpc>
                <a:spcPct val="110000"/>
              </a:lnSpc>
            </a:pPr>
            <a:r>
              <a:rPr lang="en-US" sz="1800" i="1" dirty="0">
                <a:latin typeface="Futura Medium" panose="020B0602020204020303" pitchFamily="34" charset="-79"/>
                <a:cs typeface="Futura Medium" panose="020B0602020204020303" pitchFamily="34" charset="-79"/>
              </a:rPr>
              <a:t>Try to move</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Without making any sound.</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Is it possible?</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Which is</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the quietest sound of your body?</a:t>
            </a:r>
          </a:p>
          <a:p>
            <a:pPr>
              <a:lnSpc>
                <a:spcPct val="110000"/>
              </a:lnSpc>
            </a:pPr>
            <a:endParaRPr lang="en-US" sz="1800" i="1" dirty="0">
              <a:latin typeface="Futura Medium" panose="020B0602020204020303" pitchFamily="34" charset="-79"/>
              <a:cs typeface="Futura Medium" panose="020B0602020204020303" pitchFamily="34" charset="-79"/>
            </a:endParaRPr>
          </a:p>
          <a:p>
            <a:pPr>
              <a:lnSpc>
                <a:spcPct val="110000"/>
              </a:lnSpc>
            </a:pPr>
            <a:endParaRPr lang="en-US" sz="1800" i="1" dirty="0">
              <a:latin typeface="Futura Medium" panose="020B0602020204020303" pitchFamily="34" charset="-79"/>
              <a:cs typeface="Futura Medium" panose="020B0602020204020303" pitchFamily="34" charset="-79"/>
            </a:endParaRPr>
          </a:p>
          <a:p>
            <a:pPr>
              <a:lnSpc>
                <a:spcPct val="110000"/>
              </a:lnSpc>
            </a:pPr>
            <a:r>
              <a:rPr lang="en-US" sz="1800" i="1" dirty="0">
                <a:latin typeface="Futura Medium" panose="020B0602020204020303" pitchFamily="34" charset="-79"/>
                <a:cs typeface="Futura Medium" panose="020B0602020204020303" pitchFamily="34" charset="-79"/>
              </a:rPr>
              <a:t>What do you hear? (Make a list)</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What else do you hear?</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Other people</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Nature sounds</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Mechanical sounds</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
            </a:r>
            <a:br>
              <a:rPr lang="en-US" sz="1800" i="1" dirty="0">
                <a:latin typeface="Futura Medium" panose="020B0602020204020303" pitchFamily="34" charset="-79"/>
                <a:cs typeface="Futura Medium" panose="020B0602020204020303" pitchFamily="34" charset="-79"/>
              </a:rPr>
            </a:br>
            <a:r>
              <a:rPr lang="en-US" sz="1800" i="1" dirty="0">
                <a:latin typeface="Futura Medium" panose="020B0602020204020303" pitchFamily="34" charset="-79"/>
                <a:cs typeface="Futura Medium" panose="020B0602020204020303" pitchFamily="34" charset="-79"/>
              </a:rPr>
              <a:t>How many</a:t>
            </a:r>
          </a:p>
          <a:p>
            <a:pPr>
              <a:lnSpc>
                <a:spcPct val="110000"/>
              </a:lnSpc>
            </a:pPr>
            <a:endParaRPr lang="en-US" sz="1800" i="1" dirty="0">
              <a:latin typeface="Futura Medium" panose="020B0602020204020303" pitchFamily="34" charset="-79"/>
              <a:cs typeface="Futura Medium" panose="020B0602020204020303" pitchFamily="34" charset="-79"/>
            </a:endParaRPr>
          </a:p>
        </p:txBody>
      </p:sp>
      <p:sp>
        <p:nvSpPr>
          <p:cNvPr id="4" name="Rectangle 3">
            <a:extLst>
              <a:ext uri="{FF2B5EF4-FFF2-40B4-BE49-F238E27FC236}">
                <a16:creationId xmlns:a16="http://schemas.microsoft.com/office/drawing/2014/main" id="{C264DC94-077C-FE4D-BA57-72EB40F9B7D9}"/>
              </a:ext>
            </a:extLst>
          </p:cNvPr>
          <p:cNvSpPr/>
          <p:nvPr/>
        </p:nvSpPr>
        <p:spPr>
          <a:xfrm>
            <a:off x="5706687" y="1813173"/>
            <a:ext cx="5249487" cy="3231654"/>
          </a:xfrm>
          <a:prstGeom prst="rect">
            <a:avLst/>
          </a:prstGeom>
        </p:spPr>
        <p:txBody>
          <a:bodyPr wrap="square">
            <a:spAutoFit/>
          </a:bodyPr>
          <a:lstStyle/>
          <a:p>
            <a:r>
              <a:rPr lang="en-US" sz="1700" i="1" dirty="0">
                <a:latin typeface="Futura Medium" panose="020B0602020204020303" pitchFamily="34" charset="-79"/>
                <a:cs typeface="Futura Medium" panose="020B0602020204020303" pitchFamily="34" charset="-79"/>
              </a:rPr>
              <a:t>What are the sources of the different sounds?</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What else do you hear?</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Lead your ears away from these sounds and listen</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beyond-----into the distance.</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What is the quietest sound?</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What else do you hear?</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What else?</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
            </a:r>
            <a:br>
              <a:rPr lang="en-US" sz="1700" i="1" dirty="0">
                <a:latin typeface="Futura Medium" panose="020B0602020204020303" pitchFamily="34" charset="-79"/>
                <a:cs typeface="Futura Medium" panose="020B0602020204020303" pitchFamily="34" charset="-79"/>
              </a:rPr>
            </a:br>
            <a:r>
              <a:rPr lang="en-US" sz="1700" i="1" dirty="0">
                <a:latin typeface="Futura Medium" panose="020B0602020204020303" pitchFamily="34" charset="-79"/>
                <a:cs typeface="Futura Medium" panose="020B0602020204020303" pitchFamily="34" charset="-79"/>
              </a:rPr>
              <a:t>What else?</a:t>
            </a:r>
          </a:p>
        </p:txBody>
      </p:sp>
      <p:pic>
        <p:nvPicPr>
          <p:cNvPr id="5" name="Picture 4" descr="Urban Silhouette in the Sunny Afternoon (Graphic) by cityvector91 ·  Creative Fabrica">
            <a:extLst>
              <a:ext uri="{FF2B5EF4-FFF2-40B4-BE49-F238E27FC236}">
                <a16:creationId xmlns:a16="http://schemas.microsoft.com/office/drawing/2014/main" id="{5B84F459-446E-CE4A-B41C-60A343E48AD4}"/>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625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 y="6309444"/>
            <a:ext cx="8667244" cy="861774"/>
          </a:xfrm>
          <a:prstGeom prst="rect">
            <a:avLst/>
          </a:prstGeom>
          <a:noFill/>
        </p:spPr>
        <p:txBody>
          <a:bodyPr wrap="none" rtlCol="0">
            <a:spAutoFit/>
          </a:bodyPr>
          <a:lstStyle/>
          <a:p>
            <a:r>
              <a:rPr lang="en-US" sz="1600" dirty="0"/>
              <a:t>Background image: © source unknown. All rights reserved. This content is excluded from our Creative </a:t>
            </a:r>
            <a:endParaRPr lang="en-US" sz="1600" dirty="0" smtClean="0"/>
          </a:p>
          <a:p>
            <a:r>
              <a:rPr lang="en-US" sz="1600" dirty="0" smtClean="0"/>
              <a:t>Commons </a:t>
            </a:r>
            <a:r>
              <a:rPr lang="en-US" sz="1600" dirty="0"/>
              <a:t>license. </a:t>
            </a:r>
            <a:r>
              <a:rPr lang="en-US" sz="1600" dirty="0" smtClean="0"/>
              <a:t> For </a:t>
            </a:r>
            <a:r>
              <a:rPr lang="en-US" sz="1600" dirty="0"/>
              <a:t>more information, see </a:t>
            </a:r>
            <a:r>
              <a:rPr lang="en-US" sz="1600" u="sng" dirty="0">
                <a:hlinkClick r:id="rId4"/>
              </a:rPr>
              <a:t>https://ocw.mit.edu/help/faq-fair-use</a:t>
            </a:r>
            <a:r>
              <a:rPr lang="en-US" sz="1600" dirty="0">
                <a:hlinkClick r:id="rId4"/>
              </a:rPr>
              <a:t>/</a:t>
            </a:r>
            <a:r>
              <a:rPr lang="en-US" sz="1600" dirty="0"/>
              <a:t>.</a:t>
            </a:r>
          </a:p>
          <a:p>
            <a:endParaRPr lang="en-US" dirty="0"/>
          </a:p>
        </p:txBody>
      </p:sp>
      <p:sp>
        <p:nvSpPr>
          <p:cNvPr id="7" name="Slide Number Placeholder 6"/>
          <p:cNvSpPr>
            <a:spLocks noGrp="1"/>
          </p:cNvSpPr>
          <p:nvPr>
            <p:ph type="sldNum" sz="quarter" idx="12"/>
          </p:nvPr>
        </p:nvSpPr>
        <p:spPr/>
        <p:txBody>
          <a:bodyPr/>
          <a:lstStyle/>
          <a:p>
            <a:fld id="{D1BF6BC7-72FB-8948-AEA5-33621FB5EA7F}" type="slidenum">
              <a:rPr lang="en-US" smtClean="0"/>
              <a:t>5</a:t>
            </a:fld>
            <a:endParaRPr lang="en-US"/>
          </a:p>
        </p:txBody>
      </p:sp>
    </p:spTree>
    <p:extLst>
      <p:ext uri="{BB962C8B-B14F-4D97-AF65-F5344CB8AC3E}">
        <p14:creationId xmlns:p14="http://schemas.microsoft.com/office/powerpoint/2010/main" val="16985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A9F7B4E-B03D-4F64-BE33-00D074458D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angzhou | History, Population, Attractions, &amp; Facts | Britannica">
            <a:extLst>
              <a:ext uri="{FF2B5EF4-FFF2-40B4-BE49-F238E27FC236}">
                <a16:creationId xmlns:a16="http://schemas.microsoft.com/office/drawing/2014/main" id="{487C2688-8106-7946-A2D4-619503FEF9F1}"/>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t="19929"/>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a:xfrm>
            <a:off x="838200" y="365125"/>
            <a:ext cx="10515600" cy="1325563"/>
          </a:xfrm>
        </p:spPr>
        <p:txBody>
          <a:bodyPr>
            <a:normAutofit/>
          </a:bodyPr>
          <a:lstStyle/>
          <a:p>
            <a:r>
              <a:rPr lang="en-US" sz="5400" dirty="0">
                <a:solidFill>
                  <a:srgbClr val="FFFFFF"/>
                </a:solidFill>
                <a:latin typeface="Futura Medium" panose="020B0602020204020303" pitchFamily="34" charset="-79"/>
                <a:cs typeface="Futura Medium" panose="020B0602020204020303" pitchFamily="34" charset="-79"/>
              </a:rPr>
              <a:t>Two Soundwalks </a:t>
            </a:r>
          </a:p>
        </p:txBody>
      </p:sp>
      <p:sp>
        <p:nvSpPr>
          <p:cNvPr id="73" name="sketchy line">
            <a:extLst>
              <a:ext uri="{FF2B5EF4-FFF2-40B4-BE49-F238E27FC236}">
                <a16:creationId xmlns:a16="http://schemas.microsoft.com/office/drawing/2014/main" id="{7E2BE7F7-CA89-4002-ACCE-A478AEA24F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10E66AA7-8AAB-3C4C-8152-11D17F18E133}"/>
              </a:ext>
            </a:extLst>
          </p:cNvPr>
          <p:cNvSpPr>
            <a:spLocks noGrp="1"/>
          </p:cNvSpPr>
          <p:nvPr>
            <p:ph idx="1"/>
          </p:nvPr>
        </p:nvSpPr>
        <p:spPr>
          <a:xfrm>
            <a:off x="838200" y="2004446"/>
            <a:ext cx="10515600" cy="4176897"/>
          </a:xfrm>
        </p:spPr>
        <p:txBody>
          <a:bodyPr>
            <a:normAutofit lnSpcReduction="10000"/>
          </a:bodyPr>
          <a:lstStyle/>
          <a:p>
            <a:pPr marL="0" lvl="0" indent="0">
              <a:buNone/>
            </a:pPr>
            <a:r>
              <a:rPr lang="en-US" sz="1900" i="1" dirty="0">
                <a:solidFill>
                  <a:srgbClr val="FFFFFF"/>
                </a:solidFill>
                <a:latin typeface="EB GARAMOND ROMAN" pitchFamily="2" charset="0"/>
                <a:ea typeface="EB GARAMOND ROMAN" pitchFamily="2" charset="0"/>
                <a:cs typeface="EB GARAMOND ROMAN" pitchFamily="2" charset="0"/>
              </a:rPr>
              <a:t>6:23pm, November 28, Rainy</a:t>
            </a:r>
          </a:p>
          <a:p>
            <a:pPr marL="0" lvl="0" indent="0">
              <a:buNone/>
            </a:pPr>
            <a:r>
              <a:rPr lang="en-US" sz="1900" dirty="0">
                <a:solidFill>
                  <a:srgbClr val="FFFFFF"/>
                </a:solidFill>
                <a:latin typeface="EB GARAMOND ROMAN" pitchFamily="2" charset="0"/>
                <a:ea typeface="EB GARAMOND ROMAN" pitchFamily="2" charset="0"/>
                <a:cs typeface="EB GARAMOND ROMAN" pitchFamily="2" charset="0"/>
              </a:rPr>
              <a:t>Standing at the entrance of a coffee shop, I found my soundwalk exercise disrupted by the rain. I mostly heard the rain hitting the ground and shop windows. It was suddenly surprising to me that something so shapeless could make such loud noises .There was also car honking and braking rapidly, leaving a loud screeching and trace on the road. Closing my eyes and trying to listening more undistracted by my vision cues, I heard footsteps of people running to hide from the pouring rain, opening and closing of umbrellas, people hailing for a cab and then fighting over it across the street.</a:t>
            </a:r>
          </a:p>
          <a:p>
            <a:pPr marL="0" lvl="0" indent="0">
              <a:buNone/>
            </a:pPr>
            <a:endParaRPr lang="en-US" sz="1900" dirty="0">
              <a:solidFill>
                <a:srgbClr val="FFFFFF"/>
              </a:solidFill>
              <a:latin typeface="EB GARAMOND ROMAN" pitchFamily="2" charset="0"/>
              <a:ea typeface="EB GARAMOND ROMAN" pitchFamily="2" charset="0"/>
              <a:cs typeface="EB GARAMOND ROMAN" pitchFamily="2" charset="0"/>
            </a:endParaRPr>
          </a:p>
          <a:p>
            <a:pPr marL="0" lvl="0" indent="0">
              <a:buNone/>
            </a:pPr>
            <a:r>
              <a:rPr lang="en-US" sz="1900" i="1" dirty="0">
                <a:solidFill>
                  <a:srgbClr val="FFFFFF"/>
                </a:solidFill>
                <a:latin typeface="EB GARAMOND ROMAN" pitchFamily="2" charset="0"/>
                <a:ea typeface="EB GARAMOND ROMAN" pitchFamily="2" charset="0"/>
                <a:cs typeface="EB GARAMOND ROMAN" pitchFamily="2" charset="0"/>
              </a:rPr>
              <a:t>4:34pm, December 1, Sunny </a:t>
            </a:r>
          </a:p>
          <a:p>
            <a:pPr marL="0" lvl="0" indent="0">
              <a:buNone/>
            </a:pPr>
            <a:r>
              <a:rPr lang="en-US" sz="1900" dirty="0">
                <a:solidFill>
                  <a:srgbClr val="FFFFFF"/>
                </a:solidFill>
                <a:latin typeface="EB GARAMOND ROMAN" pitchFamily="2" charset="0"/>
                <a:ea typeface="EB GARAMOND ROMAN" pitchFamily="2" charset="0"/>
                <a:cs typeface="EB GARAMOND ROMAN" pitchFamily="2" charset="0"/>
              </a:rPr>
              <a:t>Listening to the city in different weathers are entirely two distinct experiences. This time, I could walk outside instead of cramming at the entrance of a little coffee shop. Besides the occasional car honking, the sounds on the streets had mostly become cars speeding by and people chatting on the phone. I started to think that city sounds are all the same—there was no way to tell which city I was at just by listening to the sounds. </a:t>
            </a:r>
          </a:p>
        </p:txBody>
      </p:sp>
      <p:sp>
        <p:nvSpPr>
          <p:cNvPr id="3" name="Slide Number Placeholder 2"/>
          <p:cNvSpPr>
            <a:spLocks noGrp="1"/>
          </p:cNvSpPr>
          <p:nvPr>
            <p:ph type="sldNum" sz="quarter" idx="12"/>
          </p:nvPr>
        </p:nvSpPr>
        <p:spPr/>
        <p:txBody>
          <a:bodyPr/>
          <a:lstStyle/>
          <a:p>
            <a:fld id="{D1BF6BC7-72FB-8948-AEA5-33621FB5EA7F}" type="slidenum">
              <a:rPr lang="en-US" smtClean="0"/>
              <a:t>6</a:t>
            </a:fld>
            <a:endParaRPr lang="en-US"/>
          </a:p>
        </p:txBody>
      </p:sp>
    </p:spTree>
    <p:extLst>
      <p:ext uri="{BB962C8B-B14F-4D97-AF65-F5344CB8AC3E}">
        <p14:creationId xmlns:p14="http://schemas.microsoft.com/office/powerpoint/2010/main" val="996322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lstStyle/>
          <a:p>
            <a:r>
              <a:rPr lang="en-US" dirty="0">
                <a:latin typeface="Futura Medium" panose="020B0602020204020303" pitchFamily="34" charset="-79"/>
                <a:cs typeface="Futura Medium" panose="020B0602020204020303" pitchFamily="34" charset="-79"/>
              </a:rPr>
              <a:t>Sounds as Place Markers</a:t>
            </a:r>
          </a:p>
        </p:txBody>
      </p:sp>
      <p:grpSp>
        <p:nvGrpSpPr>
          <p:cNvPr id="8" name="Group 7">
            <a:extLst>
              <a:ext uri="{FF2B5EF4-FFF2-40B4-BE49-F238E27FC236}">
                <a16:creationId xmlns:a16="http://schemas.microsoft.com/office/drawing/2014/main" id="{5479277A-9124-8641-9D9D-4910567D9A72}"/>
              </a:ext>
            </a:extLst>
          </p:cNvPr>
          <p:cNvGrpSpPr/>
          <p:nvPr/>
        </p:nvGrpSpPr>
        <p:grpSpPr>
          <a:xfrm>
            <a:off x="3271751" y="2844884"/>
            <a:ext cx="5380635" cy="923330"/>
            <a:chOff x="3271751" y="2303658"/>
            <a:chExt cx="5380635" cy="923330"/>
          </a:xfrm>
        </p:grpSpPr>
        <p:sp>
          <p:nvSpPr>
            <p:cNvPr id="4" name="Rectangle 3">
              <a:extLst>
                <a:ext uri="{FF2B5EF4-FFF2-40B4-BE49-F238E27FC236}">
                  <a16:creationId xmlns:a16="http://schemas.microsoft.com/office/drawing/2014/main" id="{D3C01E2A-282F-F545-9E72-0C3AB2EDA591}"/>
                </a:ext>
              </a:extLst>
            </p:cNvPr>
            <p:cNvSpPr/>
            <p:nvPr/>
          </p:nvSpPr>
          <p:spPr>
            <a:xfrm>
              <a:off x="3271751"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1</a:t>
              </a:r>
            </a:p>
          </p:txBody>
        </p:sp>
        <p:sp>
          <p:nvSpPr>
            <p:cNvPr id="6" name="Rectangle 5">
              <a:extLst>
                <a:ext uri="{FF2B5EF4-FFF2-40B4-BE49-F238E27FC236}">
                  <a16:creationId xmlns:a16="http://schemas.microsoft.com/office/drawing/2014/main" id="{0B5E2F47-A01C-DC45-A6B9-7A4D2B06355A}"/>
                </a:ext>
              </a:extLst>
            </p:cNvPr>
            <p:cNvSpPr/>
            <p:nvPr/>
          </p:nvSpPr>
          <p:spPr>
            <a:xfrm>
              <a:off x="5828138"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2</a:t>
              </a:r>
            </a:p>
          </p:txBody>
        </p:sp>
        <p:sp>
          <p:nvSpPr>
            <p:cNvPr id="7" name="Rectangle 6">
              <a:extLst>
                <a:ext uri="{FF2B5EF4-FFF2-40B4-BE49-F238E27FC236}">
                  <a16:creationId xmlns:a16="http://schemas.microsoft.com/office/drawing/2014/main" id="{C58BE759-F744-1A4D-BE85-F73BAF99E8C1}"/>
                </a:ext>
              </a:extLst>
            </p:cNvPr>
            <p:cNvSpPr/>
            <p:nvPr/>
          </p:nvSpPr>
          <p:spPr>
            <a:xfrm>
              <a:off x="8116663"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3</a:t>
              </a:r>
            </a:p>
          </p:txBody>
        </p:sp>
      </p:grpSp>
      <p:pic>
        <p:nvPicPr>
          <p:cNvPr id="3" name="train station.mp3" descr="train station.mp3">
            <a:hlinkClick r:id="" action="ppaction://media"/>
            <a:extLst>
              <a:ext uri="{FF2B5EF4-FFF2-40B4-BE49-F238E27FC236}">
                <a16:creationId xmlns:a16="http://schemas.microsoft.com/office/drawing/2014/main" id="{40C904A7-9C70-E64D-8F19-9F58AF4196E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732537" y="2899972"/>
            <a:ext cx="812800" cy="812800"/>
          </a:xfrm>
          <a:prstGeom prst="rect">
            <a:avLst/>
          </a:prstGeom>
        </p:spPr>
      </p:pic>
      <p:pic>
        <p:nvPicPr>
          <p:cNvPr id="5" name="supermarket.mp3" descr="supermarket.mp3">
            <a:hlinkClick r:id="" action="ppaction://media"/>
            <a:extLst>
              <a:ext uri="{FF2B5EF4-FFF2-40B4-BE49-F238E27FC236}">
                <a16:creationId xmlns:a16="http://schemas.microsoft.com/office/drawing/2014/main" id="{00BA48FA-0E91-D04E-AAD0-32904BBBC5CC}"/>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6298139" y="2899972"/>
            <a:ext cx="812800" cy="812800"/>
          </a:xfrm>
          <a:prstGeom prst="rect">
            <a:avLst/>
          </a:prstGeom>
        </p:spPr>
      </p:pic>
      <p:pic>
        <p:nvPicPr>
          <p:cNvPr id="9" name="park.mp3" descr="park.mp3">
            <a:hlinkClick r:id="" action="ppaction://media"/>
            <a:extLst>
              <a:ext uri="{FF2B5EF4-FFF2-40B4-BE49-F238E27FC236}">
                <a16:creationId xmlns:a16="http://schemas.microsoft.com/office/drawing/2014/main" id="{CD0DBEC2-B17E-6041-888B-EECB58763113}"/>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8652386" y="2955414"/>
            <a:ext cx="812800" cy="812800"/>
          </a:xfrm>
          <a:prstGeom prst="rect">
            <a:avLst/>
          </a:prstGeom>
        </p:spPr>
      </p:pic>
      <p:grpSp>
        <p:nvGrpSpPr>
          <p:cNvPr id="14" name="Group 13">
            <a:extLst>
              <a:ext uri="{FF2B5EF4-FFF2-40B4-BE49-F238E27FC236}">
                <a16:creationId xmlns:a16="http://schemas.microsoft.com/office/drawing/2014/main" id="{322B853D-FB26-5640-8260-B2BA872A3F69}"/>
              </a:ext>
            </a:extLst>
          </p:cNvPr>
          <p:cNvGrpSpPr/>
          <p:nvPr/>
        </p:nvGrpSpPr>
        <p:grpSpPr>
          <a:xfrm>
            <a:off x="4817806" y="4460391"/>
            <a:ext cx="3092110" cy="923330"/>
            <a:chOff x="3271751" y="2303658"/>
            <a:chExt cx="3092110" cy="923330"/>
          </a:xfrm>
        </p:grpSpPr>
        <p:sp>
          <p:nvSpPr>
            <p:cNvPr id="15" name="Rectangle 14">
              <a:extLst>
                <a:ext uri="{FF2B5EF4-FFF2-40B4-BE49-F238E27FC236}">
                  <a16:creationId xmlns:a16="http://schemas.microsoft.com/office/drawing/2014/main" id="{8256B072-D37B-9F43-97AC-98DD6FA14DB9}"/>
                </a:ext>
              </a:extLst>
            </p:cNvPr>
            <p:cNvSpPr/>
            <p:nvPr/>
          </p:nvSpPr>
          <p:spPr>
            <a:xfrm>
              <a:off x="3271751"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4</a:t>
              </a:r>
            </a:p>
          </p:txBody>
        </p:sp>
        <p:sp>
          <p:nvSpPr>
            <p:cNvPr id="16" name="Rectangle 15">
              <a:extLst>
                <a:ext uri="{FF2B5EF4-FFF2-40B4-BE49-F238E27FC236}">
                  <a16:creationId xmlns:a16="http://schemas.microsoft.com/office/drawing/2014/main" id="{F1579A5C-B9B4-8D40-A7E7-AD37C1B9AFA2}"/>
                </a:ext>
              </a:extLst>
            </p:cNvPr>
            <p:cNvSpPr/>
            <p:nvPr/>
          </p:nvSpPr>
          <p:spPr>
            <a:xfrm>
              <a:off x="5828138"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5</a:t>
              </a:r>
            </a:p>
          </p:txBody>
        </p:sp>
      </p:grpSp>
      <p:pic>
        <p:nvPicPr>
          <p:cNvPr id="17" name="cornell.mp3" descr="cornell.mp3">
            <a:hlinkClick r:id="" action="ppaction://media"/>
            <a:extLst>
              <a:ext uri="{FF2B5EF4-FFF2-40B4-BE49-F238E27FC236}">
                <a16:creationId xmlns:a16="http://schemas.microsoft.com/office/drawing/2014/main" id="{FABC941D-2194-A14E-B3B3-48E4C894D046}"/>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5348036" y="4515656"/>
            <a:ext cx="812800" cy="812800"/>
          </a:xfrm>
          <a:prstGeom prst="rect">
            <a:avLst/>
          </a:prstGeom>
        </p:spPr>
      </p:pic>
      <p:pic>
        <p:nvPicPr>
          <p:cNvPr id="18" name="church.mp3" descr="church.mp3">
            <a:hlinkClick r:id="" action="ppaction://media"/>
            <a:extLst>
              <a:ext uri="{FF2B5EF4-FFF2-40B4-BE49-F238E27FC236}">
                <a16:creationId xmlns:a16="http://schemas.microsoft.com/office/drawing/2014/main" id="{5068B9C4-57D8-B645-8F5D-0B0B6FED00DE}"/>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7909916" y="4460391"/>
            <a:ext cx="812800" cy="812800"/>
          </a:xfrm>
          <a:prstGeom prst="rect">
            <a:avLst/>
          </a:prstGeom>
        </p:spPr>
      </p:pic>
      <p:sp>
        <p:nvSpPr>
          <p:cNvPr id="10" name="Slide Number Placeholder 9"/>
          <p:cNvSpPr>
            <a:spLocks noGrp="1"/>
          </p:cNvSpPr>
          <p:nvPr>
            <p:ph type="sldNum" sz="quarter" idx="12"/>
          </p:nvPr>
        </p:nvSpPr>
        <p:spPr/>
        <p:txBody>
          <a:bodyPr/>
          <a:lstStyle/>
          <a:p>
            <a:fld id="{D1BF6BC7-72FB-8948-AEA5-33621FB5EA7F}" type="slidenum">
              <a:rPr lang="en-US" smtClean="0"/>
              <a:t>7</a:t>
            </a:fld>
            <a:endParaRPr lang="en-US"/>
          </a:p>
        </p:txBody>
      </p:sp>
    </p:spTree>
    <p:extLst>
      <p:ext uri="{BB962C8B-B14F-4D97-AF65-F5344CB8AC3E}">
        <p14:creationId xmlns:p14="http://schemas.microsoft.com/office/powerpoint/2010/main" val="404902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55"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337"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50"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437" fill="hold"/>
                                        <p:tgtEl>
                                          <p:spTgt spid="1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4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9"/>
                </p:tgtEl>
              </p:cMediaNode>
            </p:audio>
            <p:audio>
              <p:cMediaNode vol="80000">
                <p:cTn id="26" fill="hold" display="0">
                  <p:stCondLst>
                    <p:cond delay="indefinite"/>
                  </p:stCondLst>
                  <p:endCondLst>
                    <p:cond evt="onStopAudio" delay="0">
                      <p:tgtEl>
                        <p:sldTgt/>
                      </p:tgtEl>
                    </p:cond>
                  </p:endCondLst>
                </p:cTn>
                <p:tgtEl>
                  <p:spTgt spid="17"/>
                </p:tgtEl>
              </p:cMediaNode>
            </p:audio>
            <p:audio>
              <p:cMediaNode vol="80000">
                <p:cTn id="27" fill="hold" display="0">
                  <p:stCondLst>
                    <p:cond delay="indefinite"/>
                  </p:stCondLst>
                  <p:endCondLst>
                    <p:cond evt="onStopAudio" delay="0">
                      <p:tgtEl>
                        <p:sldTgt/>
                      </p:tgtEl>
                    </p:cond>
                  </p:endCondLst>
                </p:cTn>
                <p:tgtEl>
                  <p:spTgt spid="1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lstStyle/>
          <a:p>
            <a:r>
              <a:rPr lang="en-US" dirty="0">
                <a:latin typeface="Futura Medium" panose="020B0602020204020303" pitchFamily="34" charset="-79"/>
                <a:cs typeface="Futura Medium" panose="020B0602020204020303" pitchFamily="34" charset="-79"/>
              </a:rPr>
              <a:t>Sounds as City Identities (?)</a:t>
            </a:r>
          </a:p>
        </p:txBody>
      </p:sp>
      <p:grpSp>
        <p:nvGrpSpPr>
          <p:cNvPr id="8" name="Group 7">
            <a:extLst>
              <a:ext uri="{FF2B5EF4-FFF2-40B4-BE49-F238E27FC236}">
                <a16:creationId xmlns:a16="http://schemas.microsoft.com/office/drawing/2014/main" id="{5479277A-9124-8641-9D9D-4910567D9A72}"/>
              </a:ext>
            </a:extLst>
          </p:cNvPr>
          <p:cNvGrpSpPr/>
          <p:nvPr/>
        </p:nvGrpSpPr>
        <p:grpSpPr>
          <a:xfrm>
            <a:off x="3271751" y="2166458"/>
            <a:ext cx="5380635" cy="923330"/>
            <a:chOff x="3271751" y="2303658"/>
            <a:chExt cx="5380635" cy="923330"/>
          </a:xfrm>
        </p:grpSpPr>
        <p:sp>
          <p:nvSpPr>
            <p:cNvPr id="4" name="Rectangle 3">
              <a:extLst>
                <a:ext uri="{FF2B5EF4-FFF2-40B4-BE49-F238E27FC236}">
                  <a16:creationId xmlns:a16="http://schemas.microsoft.com/office/drawing/2014/main" id="{D3C01E2A-282F-F545-9E72-0C3AB2EDA591}"/>
                </a:ext>
              </a:extLst>
            </p:cNvPr>
            <p:cNvSpPr/>
            <p:nvPr/>
          </p:nvSpPr>
          <p:spPr>
            <a:xfrm>
              <a:off x="3271751"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1</a:t>
              </a:r>
            </a:p>
          </p:txBody>
        </p:sp>
        <p:sp>
          <p:nvSpPr>
            <p:cNvPr id="6" name="Rectangle 5">
              <a:extLst>
                <a:ext uri="{FF2B5EF4-FFF2-40B4-BE49-F238E27FC236}">
                  <a16:creationId xmlns:a16="http://schemas.microsoft.com/office/drawing/2014/main" id="{0B5E2F47-A01C-DC45-A6B9-7A4D2B06355A}"/>
                </a:ext>
              </a:extLst>
            </p:cNvPr>
            <p:cNvSpPr/>
            <p:nvPr/>
          </p:nvSpPr>
          <p:spPr>
            <a:xfrm>
              <a:off x="5828138"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2</a:t>
              </a:r>
            </a:p>
          </p:txBody>
        </p:sp>
        <p:sp>
          <p:nvSpPr>
            <p:cNvPr id="7" name="Rectangle 6">
              <a:extLst>
                <a:ext uri="{FF2B5EF4-FFF2-40B4-BE49-F238E27FC236}">
                  <a16:creationId xmlns:a16="http://schemas.microsoft.com/office/drawing/2014/main" id="{C58BE759-F744-1A4D-BE85-F73BAF99E8C1}"/>
                </a:ext>
              </a:extLst>
            </p:cNvPr>
            <p:cNvSpPr/>
            <p:nvPr/>
          </p:nvSpPr>
          <p:spPr>
            <a:xfrm>
              <a:off x="8116663"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3</a:t>
              </a:r>
            </a:p>
          </p:txBody>
        </p:sp>
      </p:grpSp>
      <p:grpSp>
        <p:nvGrpSpPr>
          <p:cNvPr id="10" name="Group 9">
            <a:extLst>
              <a:ext uri="{FF2B5EF4-FFF2-40B4-BE49-F238E27FC236}">
                <a16:creationId xmlns:a16="http://schemas.microsoft.com/office/drawing/2014/main" id="{C61E80D8-20DF-9A49-B64B-A725D67DE50E}"/>
              </a:ext>
            </a:extLst>
          </p:cNvPr>
          <p:cNvGrpSpPr/>
          <p:nvPr/>
        </p:nvGrpSpPr>
        <p:grpSpPr>
          <a:xfrm>
            <a:off x="4817806" y="3934267"/>
            <a:ext cx="3092110" cy="923330"/>
            <a:chOff x="3271751" y="2303658"/>
            <a:chExt cx="3092110" cy="923330"/>
          </a:xfrm>
        </p:grpSpPr>
        <p:sp>
          <p:nvSpPr>
            <p:cNvPr id="11" name="Rectangle 10">
              <a:extLst>
                <a:ext uri="{FF2B5EF4-FFF2-40B4-BE49-F238E27FC236}">
                  <a16:creationId xmlns:a16="http://schemas.microsoft.com/office/drawing/2014/main" id="{4C73E557-2C6B-344F-9D89-3342C43DE06A}"/>
                </a:ext>
              </a:extLst>
            </p:cNvPr>
            <p:cNvSpPr/>
            <p:nvPr/>
          </p:nvSpPr>
          <p:spPr>
            <a:xfrm>
              <a:off x="3271751"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4</a:t>
              </a:r>
            </a:p>
          </p:txBody>
        </p:sp>
        <p:sp>
          <p:nvSpPr>
            <p:cNvPr id="12" name="Rectangle 11">
              <a:extLst>
                <a:ext uri="{FF2B5EF4-FFF2-40B4-BE49-F238E27FC236}">
                  <a16:creationId xmlns:a16="http://schemas.microsoft.com/office/drawing/2014/main" id="{55CD56E9-0C80-E942-8506-567C55281A1B}"/>
                </a:ext>
              </a:extLst>
            </p:cNvPr>
            <p:cNvSpPr/>
            <p:nvPr/>
          </p:nvSpPr>
          <p:spPr>
            <a:xfrm>
              <a:off x="5828138" y="2303658"/>
              <a:ext cx="53572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5</a:t>
              </a:r>
            </a:p>
          </p:txBody>
        </p:sp>
      </p:grpSp>
      <p:pic>
        <p:nvPicPr>
          <p:cNvPr id="14" name="bangkok.mp3" descr="bangkok.mp3">
            <a:hlinkClick r:id="" action="ppaction://media"/>
            <a:extLst>
              <a:ext uri="{FF2B5EF4-FFF2-40B4-BE49-F238E27FC236}">
                <a16:creationId xmlns:a16="http://schemas.microsoft.com/office/drawing/2014/main" id="{AFD659B4-FF3B-CD44-A5BA-84B4DA91785E}"/>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807474" y="2221723"/>
            <a:ext cx="812800" cy="812800"/>
          </a:xfrm>
          <a:prstGeom prst="rect">
            <a:avLst/>
          </a:prstGeom>
        </p:spPr>
      </p:pic>
      <p:pic>
        <p:nvPicPr>
          <p:cNvPr id="15" name="new york.mp3" descr="new york.mp3">
            <a:hlinkClick r:id="" action="ppaction://media"/>
            <a:extLst>
              <a:ext uri="{FF2B5EF4-FFF2-40B4-BE49-F238E27FC236}">
                <a16:creationId xmlns:a16="http://schemas.microsoft.com/office/drawing/2014/main" id="{02D34A88-1B65-424A-A228-391AA057D1F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6363861" y="2221723"/>
            <a:ext cx="812800" cy="812800"/>
          </a:xfrm>
          <a:prstGeom prst="rect">
            <a:avLst/>
          </a:prstGeom>
        </p:spPr>
      </p:pic>
      <p:pic>
        <p:nvPicPr>
          <p:cNvPr id="16" name="shanghai.mp3" descr="shanghai.mp3">
            <a:hlinkClick r:id="" action="ppaction://media"/>
            <a:extLst>
              <a:ext uri="{FF2B5EF4-FFF2-40B4-BE49-F238E27FC236}">
                <a16:creationId xmlns:a16="http://schemas.microsoft.com/office/drawing/2014/main" id="{A16013DA-ACD6-0F47-9636-EE3547327232}"/>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8652386" y="2225369"/>
            <a:ext cx="812800" cy="812800"/>
          </a:xfrm>
          <a:prstGeom prst="rect">
            <a:avLst/>
          </a:prstGeom>
        </p:spPr>
      </p:pic>
      <p:pic>
        <p:nvPicPr>
          <p:cNvPr id="17" name="weekend.mp3" descr="weekend.mp3">
            <a:hlinkClick r:id="" action="ppaction://media"/>
            <a:extLst>
              <a:ext uri="{FF2B5EF4-FFF2-40B4-BE49-F238E27FC236}">
                <a16:creationId xmlns:a16="http://schemas.microsoft.com/office/drawing/2014/main" id="{796A0BF0-0E67-F143-969B-9CC063BDD76A}"/>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7839586" y="3989532"/>
            <a:ext cx="812800" cy="812800"/>
          </a:xfrm>
          <a:prstGeom prst="rect">
            <a:avLst/>
          </a:prstGeom>
        </p:spPr>
      </p:pic>
      <p:pic>
        <p:nvPicPr>
          <p:cNvPr id="18" name="tokyo.mp3" descr="tokyo.mp3">
            <a:hlinkClick r:id="" action="ppaction://media"/>
            <a:extLst>
              <a:ext uri="{FF2B5EF4-FFF2-40B4-BE49-F238E27FC236}">
                <a16:creationId xmlns:a16="http://schemas.microsoft.com/office/drawing/2014/main" id="{BADE7617-BADC-A44A-9A8C-6A7B861BC515}"/>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5353529" y="4007926"/>
            <a:ext cx="812800" cy="812800"/>
          </a:xfrm>
          <a:prstGeom prst="rect">
            <a:avLst/>
          </a:prstGeom>
        </p:spPr>
      </p:pic>
      <p:sp>
        <p:nvSpPr>
          <p:cNvPr id="3" name="Slide Number Placeholder 2"/>
          <p:cNvSpPr>
            <a:spLocks noGrp="1"/>
          </p:cNvSpPr>
          <p:nvPr>
            <p:ph type="sldNum" sz="quarter" idx="12"/>
          </p:nvPr>
        </p:nvSpPr>
        <p:spPr/>
        <p:txBody>
          <a:bodyPr/>
          <a:lstStyle/>
          <a:p>
            <a:fld id="{D1BF6BC7-72FB-8948-AEA5-33621FB5EA7F}" type="slidenum">
              <a:rPr lang="en-US" smtClean="0"/>
              <a:t>8</a:t>
            </a:fld>
            <a:endParaRPr lang="en-US"/>
          </a:p>
        </p:txBody>
      </p:sp>
    </p:spTree>
    <p:extLst>
      <p:ext uri="{BB962C8B-B14F-4D97-AF65-F5344CB8AC3E}">
        <p14:creationId xmlns:p14="http://schemas.microsoft.com/office/powerpoint/2010/main" val="257283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04"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942" fill="hold"/>
                                        <p:tgtEl>
                                          <p:spTgt spid="1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433" fill="hold"/>
                                        <p:tgtEl>
                                          <p:spTgt spid="1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400" fill="hold"/>
                                        <p:tgtEl>
                                          <p:spTgt spid="1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5286"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4"/>
                </p:tgtEl>
              </p:cMediaNode>
            </p:audio>
            <p:audio>
              <p:cMediaNode vol="80000">
                <p:cTn id="24" fill="hold" display="0">
                  <p:stCondLst>
                    <p:cond delay="indefinite"/>
                  </p:stCondLst>
                  <p:endCondLst>
                    <p:cond evt="onStopAudio" delay="0">
                      <p:tgtEl>
                        <p:sldTgt/>
                      </p:tgtEl>
                    </p:cond>
                  </p:endCondLst>
                </p:cTn>
                <p:tgtEl>
                  <p:spTgt spid="15"/>
                </p:tgtEl>
              </p:cMediaNode>
            </p:audio>
            <p:audio>
              <p:cMediaNode vol="80000">
                <p:cTn id="25" fill="hold" display="0">
                  <p:stCondLst>
                    <p:cond delay="indefinite"/>
                  </p:stCondLst>
                  <p:endCondLst>
                    <p:cond evt="onStopAudio" delay="0">
                      <p:tgtEl>
                        <p:sldTgt/>
                      </p:tgtEl>
                    </p:cond>
                  </p:endCondLst>
                </p:cTn>
                <p:tgtEl>
                  <p:spTgt spid="16"/>
                </p:tgtEl>
              </p:cMediaNode>
            </p:audio>
            <p:audio>
              <p:cMediaNode vol="80000">
                <p:cTn id="26" fill="hold" display="0">
                  <p:stCondLst>
                    <p:cond delay="indefinite"/>
                  </p:stCondLst>
                  <p:endCondLst>
                    <p:cond evt="onStopAudio" delay="0">
                      <p:tgtEl>
                        <p:sldTgt/>
                      </p:tgtEl>
                    </p:cond>
                  </p:endCondLst>
                </p:cTn>
                <p:tgtEl>
                  <p:spTgt spid="17"/>
                </p:tgtEl>
              </p:cMediaNode>
            </p:audio>
            <p:audio>
              <p:cMediaNode vol="80000">
                <p:cTn id="27"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lstStyle/>
          <a:p>
            <a:r>
              <a:rPr lang="en-US" dirty="0">
                <a:latin typeface="Futura Medium" panose="020B0602020204020303" pitchFamily="34" charset="-79"/>
                <a:cs typeface="Futura Medium" panose="020B0602020204020303" pitchFamily="34" charset="-79"/>
              </a:rPr>
              <a:t>Sounds as Temporalities</a:t>
            </a:r>
          </a:p>
        </p:txBody>
      </p:sp>
      <p:sp>
        <p:nvSpPr>
          <p:cNvPr id="3" name="Content Placeholder 2">
            <a:extLst>
              <a:ext uri="{FF2B5EF4-FFF2-40B4-BE49-F238E27FC236}">
                <a16:creationId xmlns:a16="http://schemas.microsoft.com/office/drawing/2014/main" id="{0979B15B-2715-CA4C-B51B-D2159E828D5D}"/>
              </a:ext>
            </a:extLst>
          </p:cNvPr>
          <p:cNvSpPr>
            <a:spLocks noGrp="1"/>
          </p:cNvSpPr>
          <p:nvPr>
            <p:ph idx="1"/>
          </p:nvPr>
        </p:nvSpPr>
        <p:spPr/>
        <p:txBody>
          <a:bodyPr/>
          <a:lstStyle/>
          <a:p>
            <a:r>
              <a:rPr lang="en-US" i="1" dirty="0">
                <a:latin typeface="Futura Medium" panose="020B0602020204020303" pitchFamily="34" charset="-79"/>
                <a:cs typeface="Futura Medium" panose="020B0602020204020303" pitchFamily="34" charset="-79"/>
              </a:rPr>
              <a:t>Seasonality</a:t>
            </a:r>
          </a:p>
          <a:p>
            <a:endParaRPr lang="en-US" i="1" dirty="0">
              <a:latin typeface="Futura Medium" panose="020B0602020204020303" pitchFamily="34" charset="-79"/>
              <a:cs typeface="Futura Medium" panose="020B0602020204020303" pitchFamily="34" charset="-79"/>
            </a:endParaRPr>
          </a:p>
          <a:p>
            <a:r>
              <a:rPr lang="en-US" i="1" dirty="0">
                <a:latin typeface="Futura Medium" panose="020B0602020204020303" pitchFamily="34" charset="-79"/>
                <a:cs typeface="Futura Medium" panose="020B0602020204020303" pitchFamily="34" charset="-79"/>
              </a:rPr>
              <a:t>Modernity </a:t>
            </a:r>
          </a:p>
        </p:txBody>
      </p:sp>
      <p:pic>
        <p:nvPicPr>
          <p:cNvPr id="4" name="summer.mp3" descr="summer.mp3">
            <a:hlinkClick r:id="" action="ppaction://media"/>
            <a:extLst>
              <a:ext uri="{FF2B5EF4-FFF2-40B4-BE49-F238E27FC236}">
                <a16:creationId xmlns:a16="http://schemas.microsoft.com/office/drawing/2014/main" id="{46CA333D-F0D5-CF4C-85BC-62EA131A585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38129" y="1825625"/>
            <a:ext cx="546510" cy="546510"/>
          </a:xfrm>
          <a:prstGeom prst="rect">
            <a:avLst/>
          </a:prstGeom>
        </p:spPr>
      </p:pic>
      <p:pic>
        <p:nvPicPr>
          <p:cNvPr id="5" name="modern.mp3" descr="modern.mp3">
            <a:hlinkClick r:id="" action="ppaction://media"/>
            <a:extLst>
              <a:ext uri="{FF2B5EF4-FFF2-40B4-BE49-F238E27FC236}">
                <a16:creationId xmlns:a16="http://schemas.microsoft.com/office/drawing/2014/main" id="{4EF5A7D2-D29F-1A47-A217-BFA68D62C0E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3138129" y="2795460"/>
            <a:ext cx="531761" cy="531761"/>
          </a:xfrm>
          <a:prstGeom prst="rect">
            <a:avLst/>
          </a:prstGeom>
        </p:spPr>
      </p:pic>
      <p:sp>
        <p:nvSpPr>
          <p:cNvPr id="6" name="Slide Number Placeholder 5"/>
          <p:cNvSpPr>
            <a:spLocks noGrp="1"/>
          </p:cNvSpPr>
          <p:nvPr>
            <p:ph type="sldNum" sz="quarter" idx="12"/>
          </p:nvPr>
        </p:nvSpPr>
        <p:spPr/>
        <p:txBody>
          <a:bodyPr/>
          <a:lstStyle/>
          <a:p>
            <a:fld id="{D1BF6BC7-72FB-8948-AEA5-33621FB5EA7F}" type="slidenum">
              <a:rPr lang="en-US" smtClean="0"/>
              <a:t>9</a:t>
            </a:fld>
            <a:endParaRPr lang="en-US"/>
          </a:p>
        </p:txBody>
      </p:sp>
    </p:spTree>
    <p:extLst>
      <p:ext uri="{BB962C8B-B14F-4D97-AF65-F5344CB8AC3E}">
        <p14:creationId xmlns:p14="http://schemas.microsoft.com/office/powerpoint/2010/main" val="401031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82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lstStyle/>
          <a:p>
            <a:r>
              <a:rPr lang="en-US" dirty="0">
                <a:latin typeface="Futura Medium" panose="020B0602020204020303" pitchFamily="34" charset="-79"/>
                <a:cs typeface="Futura Medium" panose="020B0602020204020303" pitchFamily="34" charset="-79"/>
              </a:rPr>
              <a:t>Sounds as Arts, History, City Memory…</a:t>
            </a:r>
          </a:p>
        </p:txBody>
      </p:sp>
      <p:pic>
        <p:nvPicPr>
          <p:cNvPr id="6146" name="Picture 2" descr="Sounds of My City: The Stories, Music and Sounds of the People of New York  | Smithsonian Folkways Recordings">
            <a:extLst>
              <a:ext uri="{FF2B5EF4-FFF2-40B4-BE49-F238E27FC236}">
                <a16:creationId xmlns:a16="http://schemas.microsoft.com/office/drawing/2014/main" id="{64F36EDD-B214-C14E-B564-78D6BC4C9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2086897"/>
            <a:ext cx="276288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alter Ruttmann, Wochenende (1930) – Erik Born">
            <a:extLst>
              <a:ext uri="{FF2B5EF4-FFF2-40B4-BE49-F238E27FC236}">
                <a16:creationId xmlns:a16="http://schemas.microsoft.com/office/drawing/2014/main" id="{7496707C-3B0F-9C40-8600-31F1A75B98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467" t="4242" r="8072" b="4018"/>
          <a:stretch/>
        </p:blipFill>
        <p:spPr bwMode="auto">
          <a:xfrm>
            <a:off x="4166739" y="2086897"/>
            <a:ext cx="332751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hina's Economic Slowdown Hits Industrial Heartland Of Chongqing : NPR">
            <a:extLst>
              <a:ext uri="{FF2B5EF4-FFF2-40B4-BE49-F238E27FC236}">
                <a16:creationId xmlns:a16="http://schemas.microsoft.com/office/drawing/2014/main" id="{66AC6272-E09C-0A4D-AC95-F7881073A8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9912" y="2086897"/>
            <a:ext cx="3660140" cy="27432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7E83109E-ED1A-D743-9A3A-7693D1457DF4}"/>
              </a:ext>
            </a:extLst>
          </p:cNvPr>
          <p:cNvSpPr>
            <a:spLocks noGrp="1"/>
          </p:cNvSpPr>
          <p:nvPr>
            <p:ph idx="1"/>
          </p:nvPr>
        </p:nvSpPr>
        <p:spPr>
          <a:xfrm>
            <a:off x="337992" y="5014451"/>
            <a:ext cx="3763297" cy="1162511"/>
          </a:xfrm>
        </p:spPr>
        <p:txBody>
          <a:bodyPr>
            <a:normAutofit/>
          </a:bodyPr>
          <a:lstStyle/>
          <a:p>
            <a:pPr marL="0" indent="0">
              <a:buNone/>
            </a:pPr>
            <a:r>
              <a:rPr lang="en-US" sz="1800" i="1" dirty="0">
                <a:latin typeface="Futura Medium" panose="020B0602020204020303" pitchFamily="34" charset="-79"/>
                <a:cs typeface="Futura Medium" panose="020B0602020204020303" pitchFamily="34" charset="-79"/>
              </a:rPr>
              <a:t>Sounds of My City, Tony Schwartz</a:t>
            </a:r>
          </a:p>
        </p:txBody>
      </p:sp>
      <p:sp>
        <p:nvSpPr>
          <p:cNvPr id="8" name="Content Placeholder 2">
            <a:extLst>
              <a:ext uri="{FF2B5EF4-FFF2-40B4-BE49-F238E27FC236}">
                <a16:creationId xmlns:a16="http://schemas.microsoft.com/office/drawing/2014/main" id="{6F283CCB-505B-B344-A95E-A70EC41D5D40}"/>
              </a:ext>
            </a:extLst>
          </p:cNvPr>
          <p:cNvSpPr txBox="1">
            <a:spLocks/>
          </p:cNvSpPr>
          <p:nvPr/>
        </p:nvSpPr>
        <p:spPr>
          <a:xfrm>
            <a:off x="4166739" y="5020517"/>
            <a:ext cx="3218868" cy="11625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i="1" dirty="0">
                <a:latin typeface="Futura Medium" panose="020B0602020204020303" pitchFamily="34" charset="-79"/>
                <a:cs typeface="Futura Medium" panose="020B0602020204020303" pitchFamily="34" charset="-79"/>
              </a:rPr>
              <a:t>Weekend, Walter </a:t>
            </a:r>
            <a:r>
              <a:rPr lang="en-US" sz="1800" i="1" dirty="0" err="1">
                <a:latin typeface="Futura Medium" panose="020B0602020204020303" pitchFamily="34" charset="-79"/>
                <a:cs typeface="Futura Medium" panose="020B0602020204020303" pitchFamily="34" charset="-79"/>
              </a:rPr>
              <a:t>Ruttmann</a:t>
            </a:r>
            <a:endParaRPr lang="en-US" sz="1800" i="1" dirty="0">
              <a:latin typeface="Futura Medium" panose="020B0602020204020303" pitchFamily="34" charset="-79"/>
              <a:cs typeface="Futura Medium" panose="020B0602020204020303" pitchFamily="34" charset="-79"/>
            </a:endParaRPr>
          </a:p>
        </p:txBody>
      </p:sp>
      <p:sp>
        <p:nvSpPr>
          <p:cNvPr id="9" name="Content Placeholder 2">
            <a:extLst>
              <a:ext uri="{FF2B5EF4-FFF2-40B4-BE49-F238E27FC236}">
                <a16:creationId xmlns:a16="http://schemas.microsoft.com/office/drawing/2014/main" id="{8388B7AE-00B1-9C49-901B-73294D359BE6}"/>
              </a:ext>
            </a:extLst>
          </p:cNvPr>
          <p:cNvSpPr txBox="1">
            <a:spLocks/>
          </p:cNvSpPr>
          <p:nvPr/>
        </p:nvSpPr>
        <p:spPr>
          <a:xfrm>
            <a:off x="8134931" y="4999879"/>
            <a:ext cx="3218869" cy="11625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i="1" dirty="0">
                <a:latin typeface="Futura Medium" panose="020B0602020204020303" pitchFamily="34" charset="-79"/>
                <a:cs typeface="Futura Medium" panose="020B0602020204020303" pitchFamily="34" charset="-79"/>
              </a:rPr>
              <a:t>Sound archive of Chongqing</a:t>
            </a:r>
          </a:p>
        </p:txBody>
      </p:sp>
      <p:sp>
        <p:nvSpPr>
          <p:cNvPr id="3" name="TextBox 2"/>
          <p:cNvSpPr txBox="1"/>
          <p:nvPr/>
        </p:nvSpPr>
        <p:spPr>
          <a:xfrm>
            <a:off x="0" y="5761461"/>
            <a:ext cx="8005205" cy="1077218"/>
          </a:xfrm>
          <a:prstGeom prst="rect">
            <a:avLst/>
          </a:prstGeom>
          <a:noFill/>
        </p:spPr>
        <p:txBody>
          <a:bodyPr wrap="none" rtlCol="0">
            <a:spAutoFit/>
          </a:bodyPr>
          <a:lstStyle/>
          <a:p>
            <a:r>
              <a:rPr lang="en-US" sz="1600" dirty="0" smtClean="0"/>
              <a:t>Left: </a:t>
            </a:r>
            <a:r>
              <a:rPr lang="en-US" sz="1600" dirty="0"/>
              <a:t>© </a:t>
            </a:r>
            <a:r>
              <a:rPr lang="en-US" sz="1600" dirty="0" smtClean="0"/>
              <a:t>Smithsonian Institution. </a:t>
            </a:r>
            <a:r>
              <a:rPr lang="en-US" sz="1600" dirty="0"/>
              <a:t>All rights reserved. This content is excluded from our Creative </a:t>
            </a:r>
            <a:endParaRPr lang="en-US" sz="1600" dirty="0" smtClean="0"/>
          </a:p>
          <a:p>
            <a:r>
              <a:rPr lang="en-US" sz="1600" dirty="0" smtClean="0"/>
              <a:t>Commons </a:t>
            </a:r>
            <a:r>
              <a:rPr lang="en-US" sz="1600" dirty="0"/>
              <a:t>license. For more information, see </a:t>
            </a:r>
            <a:r>
              <a:rPr lang="en-US" sz="1600" u="sng" dirty="0">
                <a:hlinkClick r:id="rId6"/>
              </a:rPr>
              <a:t>https://ocw.mit.edu/help/faq-fair-use</a:t>
            </a:r>
            <a:r>
              <a:rPr lang="en-US" sz="1600" u="sng" dirty="0" smtClean="0">
                <a:hlinkClick r:id="rId6"/>
              </a:rPr>
              <a:t>/</a:t>
            </a:r>
            <a:r>
              <a:rPr lang="en-US" sz="1600" dirty="0" smtClean="0"/>
              <a:t>.</a:t>
            </a:r>
          </a:p>
          <a:p>
            <a:r>
              <a:rPr lang="en-US" sz="1600" dirty="0" smtClean="0"/>
              <a:t>Center: </a:t>
            </a:r>
            <a:r>
              <a:rPr lang="en-US" sz="1600" dirty="0"/>
              <a:t>© source unknown. All rights reserved. This content is excluded from our Creative </a:t>
            </a:r>
            <a:endParaRPr lang="en-US" sz="1600" dirty="0" smtClean="0"/>
          </a:p>
          <a:p>
            <a:r>
              <a:rPr lang="en-US" sz="1600" dirty="0" smtClean="0"/>
              <a:t>Commons </a:t>
            </a:r>
            <a:r>
              <a:rPr lang="en-US" sz="1600" dirty="0"/>
              <a:t>license. For more information, see </a:t>
            </a:r>
            <a:r>
              <a:rPr lang="en-US" sz="1600" u="sng" dirty="0">
                <a:hlinkClick r:id="rId6"/>
              </a:rPr>
              <a:t>https://ocw.mit.edu/help/faq-fair-use</a:t>
            </a:r>
            <a:r>
              <a:rPr lang="en-US" sz="1600" u="sng" dirty="0" smtClean="0">
                <a:hlinkClick r:id="rId6"/>
              </a:rPr>
              <a:t>/</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D1BF6BC7-72FB-8948-AEA5-33621FB5EA7F}" type="slidenum">
              <a:rPr lang="en-US" smtClean="0"/>
              <a:t>10</a:t>
            </a:fld>
            <a:endParaRPr lang="en-US"/>
          </a:p>
        </p:txBody>
      </p:sp>
    </p:spTree>
    <p:extLst>
      <p:ext uri="{BB962C8B-B14F-4D97-AF65-F5344CB8AC3E}">
        <p14:creationId xmlns:p14="http://schemas.microsoft.com/office/powerpoint/2010/main" val="884709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normAutofit/>
          </a:bodyPr>
          <a:lstStyle/>
          <a:p>
            <a:r>
              <a:rPr lang="en-US" sz="3200" dirty="0">
                <a:latin typeface="Futura Medium" panose="020B0602020204020303" pitchFamily="34" charset="-79"/>
                <a:cs typeface="Futura Medium" panose="020B0602020204020303" pitchFamily="34" charset="-79"/>
              </a:rPr>
              <a:t>My Project: The Acoustic Experience of Living in Cities During COVID-19</a:t>
            </a:r>
          </a:p>
        </p:txBody>
      </p:sp>
      <p:pic>
        <p:nvPicPr>
          <p:cNvPr id="4" name="final project1110.mp4" descr="final project1110.mp4">
            <a:hlinkClick r:id="" action="ppaction://media"/>
            <a:extLst>
              <a:ext uri="{FF2B5EF4-FFF2-40B4-BE49-F238E27FC236}">
                <a16:creationId xmlns:a16="http://schemas.microsoft.com/office/drawing/2014/main" id="{6AEB4365-4B47-C94D-9248-FC62C66B6F6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92966" y="1825625"/>
            <a:ext cx="7735887" cy="4351338"/>
          </a:xfrm>
        </p:spPr>
      </p:pic>
      <p:sp>
        <p:nvSpPr>
          <p:cNvPr id="3" name="Slide Number Placeholder 2"/>
          <p:cNvSpPr>
            <a:spLocks noGrp="1"/>
          </p:cNvSpPr>
          <p:nvPr>
            <p:ph type="sldNum" sz="quarter" idx="12"/>
          </p:nvPr>
        </p:nvSpPr>
        <p:spPr/>
        <p:txBody>
          <a:bodyPr/>
          <a:lstStyle/>
          <a:p>
            <a:fld id="{D1BF6BC7-72FB-8948-AEA5-33621FB5EA7F}" type="slidenum">
              <a:rPr lang="en-US" smtClean="0"/>
              <a:t>11</a:t>
            </a:fld>
            <a:endParaRPr lang="en-US"/>
          </a:p>
        </p:txBody>
      </p:sp>
      <p:sp>
        <p:nvSpPr>
          <p:cNvPr id="5" name="TextBox 4"/>
          <p:cNvSpPr txBox="1"/>
          <p:nvPr/>
        </p:nvSpPr>
        <p:spPr>
          <a:xfrm>
            <a:off x="6832025" y="1441828"/>
            <a:ext cx="3290324" cy="338554"/>
          </a:xfrm>
          <a:prstGeom prst="rect">
            <a:avLst/>
          </a:prstGeom>
          <a:noFill/>
        </p:spPr>
        <p:txBody>
          <a:bodyPr wrap="none" rtlCol="0">
            <a:spAutoFit/>
          </a:bodyPr>
          <a:lstStyle/>
          <a:p>
            <a:r>
              <a:rPr lang="en-US" sz="1600" dirty="0" smtClean="0"/>
              <a:t>See slide 14 for video photo credits.</a:t>
            </a:r>
            <a:endParaRPr lang="en-US" sz="1600" dirty="0"/>
          </a:p>
        </p:txBody>
      </p:sp>
    </p:spTree>
    <p:extLst>
      <p:ext uri="{BB962C8B-B14F-4D97-AF65-F5344CB8AC3E}">
        <p14:creationId xmlns:p14="http://schemas.microsoft.com/office/powerpoint/2010/main" val="21616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8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1FB98-CB76-1146-BD91-A9C4C9A1E082}"/>
              </a:ext>
            </a:extLst>
          </p:cNvPr>
          <p:cNvSpPr>
            <a:spLocks noGrp="1"/>
          </p:cNvSpPr>
          <p:nvPr>
            <p:ph type="title"/>
          </p:nvPr>
        </p:nvSpPr>
        <p:spPr/>
        <p:txBody>
          <a:bodyPr>
            <a:normAutofit/>
          </a:bodyPr>
          <a:lstStyle/>
          <a:p>
            <a:r>
              <a:rPr lang="en-US" sz="3200" dirty="0">
                <a:latin typeface="Futura Medium" panose="020B0602020204020303" pitchFamily="34" charset="-79"/>
                <a:cs typeface="Futura Medium" panose="020B0602020204020303" pitchFamily="34" charset="-79"/>
              </a:rPr>
              <a:t>My Project: The Sound of Cities During COVID-19</a:t>
            </a:r>
          </a:p>
        </p:txBody>
      </p:sp>
      <p:sp>
        <p:nvSpPr>
          <p:cNvPr id="6" name="Content Placeholder 5">
            <a:extLst>
              <a:ext uri="{FF2B5EF4-FFF2-40B4-BE49-F238E27FC236}">
                <a16:creationId xmlns:a16="http://schemas.microsoft.com/office/drawing/2014/main" id="{A7FC12A8-70AE-5340-9787-9A4C85C4399B}"/>
              </a:ext>
            </a:extLst>
          </p:cNvPr>
          <p:cNvSpPr>
            <a:spLocks noGrp="1"/>
          </p:cNvSpPr>
          <p:nvPr>
            <p:ph idx="1"/>
          </p:nvPr>
        </p:nvSpPr>
        <p:spPr>
          <a:xfrm>
            <a:off x="838200" y="1825625"/>
            <a:ext cx="10515600" cy="4667250"/>
          </a:xfrm>
        </p:spPr>
        <p:txBody>
          <a:bodyPr>
            <a:normAutofit lnSpcReduction="10000"/>
          </a:bodyPr>
          <a:lstStyle/>
          <a:p>
            <a:r>
              <a:rPr lang="en-US" sz="2400" dirty="0">
                <a:latin typeface="Futura Medium" panose="020B0602020204020303" pitchFamily="34" charset="-79"/>
                <a:cs typeface="Futura Medium" panose="020B0602020204020303" pitchFamily="34" charset="-79"/>
              </a:rPr>
              <a:t>Temporality: signaled through the repetition of sirens with different levels of loudness</a:t>
            </a:r>
          </a:p>
          <a:p>
            <a:endParaRPr lang="en-US" sz="2400" dirty="0">
              <a:latin typeface="Futura Medium" panose="020B0602020204020303" pitchFamily="34" charset="-79"/>
              <a:cs typeface="Futura Medium" panose="020B0602020204020303" pitchFamily="34" charset="-79"/>
            </a:endParaRPr>
          </a:p>
          <a:p>
            <a:r>
              <a:rPr lang="en-US" sz="2400" dirty="0">
                <a:latin typeface="Futura Medium" panose="020B0602020204020303" pitchFamily="34" charset="-79"/>
                <a:cs typeface="Futura Medium" panose="020B0602020204020303" pitchFamily="34" charset="-79"/>
              </a:rPr>
              <a:t>Uncanny juxtaposition: </a:t>
            </a:r>
            <a:r>
              <a:rPr lang="en-US" altLang="zh-CN" sz="2400" dirty="0">
                <a:latin typeface="Futura Medium" panose="020B0602020204020303" pitchFamily="34" charset="-79"/>
                <a:cs typeface="Futura Medium" panose="020B0602020204020303" pitchFamily="34" charset="-79"/>
              </a:rPr>
              <a:t>mismatching</a:t>
            </a:r>
            <a:r>
              <a:rPr lang="zh-CN" altLang="en-US" sz="2400" dirty="0">
                <a:latin typeface="Futura Medium" panose="020B0602020204020303" pitchFamily="34" charset="-79"/>
                <a:cs typeface="Futura Medium" panose="020B0602020204020303" pitchFamily="34" charset="-79"/>
              </a:rPr>
              <a:t> </a:t>
            </a:r>
            <a:r>
              <a:rPr lang="en-US" altLang="zh-CN" sz="2400" dirty="0">
                <a:latin typeface="Futura Medium" panose="020B0602020204020303" pitchFamily="34" charset="-79"/>
                <a:cs typeface="Futura Medium" panose="020B0602020204020303" pitchFamily="34" charset="-79"/>
              </a:rPr>
              <a:t>pictures with sounds</a:t>
            </a:r>
          </a:p>
          <a:p>
            <a:endParaRPr lang="en-US" sz="2400" dirty="0">
              <a:latin typeface="Futura Medium" panose="020B0602020204020303" pitchFamily="34" charset="-79"/>
              <a:cs typeface="Futura Medium" panose="020B0602020204020303" pitchFamily="34" charset="-79"/>
            </a:endParaRPr>
          </a:p>
          <a:p>
            <a:r>
              <a:rPr lang="en-US" sz="2400" dirty="0">
                <a:latin typeface="Futura Medium" panose="020B0602020204020303" pitchFamily="34" charset="-79"/>
                <a:cs typeface="Futura Medium" panose="020B0602020204020303" pitchFamily="34" charset="-79"/>
              </a:rPr>
              <a:t>Global perspective: incorporating scenes from four different regions--India, U.S., Italy, and China</a:t>
            </a:r>
          </a:p>
          <a:p>
            <a:endParaRPr lang="en-US" sz="2400" dirty="0">
              <a:latin typeface="Futura Medium" panose="020B0602020204020303" pitchFamily="34" charset="-79"/>
              <a:cs typeface="Futura Medium" panose="020B0602020204020303" pitchFamily="34" charset="-79"/>
            </a:endParaRPr>
          </a:p>
          <a:p>
            <a:r>
              <a:rPr lang="en-US" sz="2400" dirty="0">
                <a:latin typeface="Futura Medium" panose="020B0602020204020303" pitchFamily="34" charset="-79"/>
                <a:cs typeface="Futura Medium" panose="020B0602020204020303" pitchFamily="34" charset="-79"/>
              </a:rPr>
              <a:t>What could be included: </a:t>
            </a:r>
          </a:p>
          <a:p>
            <a:pPr lvl="1"/>
            <a:r>
              <a:rPr lang="en-US" sz="2000" dirty="0">
                <a:latin typeface="Futura Medium" panose="020B0602020204020303" pitchFamily="34" charset="-79"/>
                <a:cs typeface="Futura Medium" panose="020B0602020204020303" pitchFamily="34" charset="-79"/>
              </a:rPr>
              <a:t>having different soundtracks for different regions to resolve the language issue</a:t>
            </a:r>
          </a:p>
          <a:p>
            <a:pPr lvl="1"/>
            <a:r>
              <a:rPr lang="en-US" sz="2000" dirty="0">
                <a:latin typeface="Futura Medium" panose="020B0602020204020303" pitchFamily="34" charset="-79"/>
                <a:cs typeface="Futura Medium" panose="020B0602020204020303" pitchFamily="34" charset="-79"/>
              </a:rPr>
              <a:t>different sound tracks to represent different groups’ acoustic experience</a:t>
            </a:r>
          </a:p>
          <a:p>
            <a:pPr lvl="1"/>
            <a:endParaRPr lang="en-US" sz="2000" dirty="0">
              <a:latin typeface="Futura Medium" panose="020B0602020204020303" pitchFamily="34" charset="-79"/>
              <a:cs typeface="Futura Medium" panose="020B0602020204020303" pitchFamily="34" charset="-79"/>
            </a:endParaRPr>
          </a:p>
          <a:p>
            <a:pPr lvl="1"/>
            <a:endParaRPr lang="en-US" sz="2000" dirty="0">
              <a:latin typeface="Futura Medium" panose="020B0602020204020303" pitchFamily="34" charset="-79"/>
              <a:cs typeface="Futura Medium" panose="020B0602020204020303" pitchFamily="34" charset="-79"/>
            </a:endParaRPr>
          </a:p>
        </p:txBody>
      </p:sp>
      <p:sp>
        <p:nvSpPr>
          <p:cNvPr id="3" name="Slide Number Placeholder 2"/>
          <p:cNvSpPr>
            <a:spLocks noGrp="1"/>
          </p:cNvSpPr>
          <p:nvPr>
            <p:ph type="sldNum" sz="quarter" idx="12"/>
          </p:nvPr>
        </p:nvSpPr>
        <p:spPr/>
        <p:txBody>
          <a:bodyPr/>
          <a:lstStyle/>
          <a:p>
            <a:fld id="{D1BF6BC7-72FB-8948-AEA5-33621FB5EA7F}" type="slidenum">
              <a:rPr lang="en-US" smtClean="0"/>
              <a:t>12</a:t>
            </a:fld>
            <a:endParaRPr lang="en-US"/>
          </a:p>
        </p:txBody>
      </p:sp>
    </p:spTree>
    <p:extLst>
      <p:ext uri="{BB962C8B-B14F-4D97-AF65-F5344CB8AC3E}">
        <p14:creationId xmlns:p14="http://schemas.microsoft.com/office/powerpoint/2010/main" val="77457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8741BF-5CFE-EF42-8830-E7BDF95EF4C7}"/>
              </a:ext>
            </a:extLst>
          </p:cNvPr>
          <p:cNvPicPr>
            <a:picLocks noChangeAspect="1"/>
          </p:cNvPicPr>
          <p:nvPr/>
        </p:nvPicPr>
        <p:blipFill rotWithShape="1">
          <a:blip r:embed="rId3">
            <a:alphaModFix amt="50000"/>
          </a:blip>
          <a:srcRect l="2" t="33040" r="-3" b="44037"/>
          <a:stretch/>
        </p:blipFill>
        <p:spPr>
          <a:xfrm>
            <a:off x="20" y="10"/>
            <a:ext cx="12188930" cy="2793990"/>
          </a:xfrm>
          <a:prstGeom prst="rect">
            <a:avLst/>
          </a:prstGeom>
        </p:spPr>
      </p:pic>
      <p:sp>
        <p:nvSpPr>
          <p:cNvPr id="2" name="Title 1">
            <a:extLst>
              <a:ext uri="{FF2B5EF4-FFF2-40B4-BE49-F238E27FC236}">
                <a16:creationId xmlns:a16="http://schemas.microsoft.com/office/drawing/2014/main" id="{659D2562-9BC8-EB41-A79A-DEF498F5C3A4}"/>
              </a:ext>
            </a:extLst>
          </p:cNvPr>
          <p:cNvSpPr>
            <a:spLocks noGrp="1"/>
          </p:cNvSpPr>
          <p:nvPr>
            <p:ph type="title"/>
          </p:nvPr>
        </p:nvSpPr>
        <p:spPr>
          <a:xfrm>
            <a:off x="762001" y="1262380"/>
            <a:ext cx="10664950" cy="3063240"/>
          </a:xfrm>
        </p:spPr>
        <p:txBody>
          <a:bodyPr vert="horz" lIns="91440" tIns="45720" rIns="91440" bIns="45720" rtlCol="0" anchor="b">
            <a:normAutofit/>
          </a:bodyPr>
          <a:lstStyle/>
          <a:p>
            <a:pPr algn="ctr"/>
            <a:r>
              <a:rPr lang="en-US" sz="6600" b="1" dirty="0">
                <a:solidFill>
                  <a:srgbClr val="FFFFFF"/>
                </a:solidFill>
                <a:latin typeface="Futura" panose="020B0602020204020303" pitchFamily="34" charset="-79"/>
                <a:cs typeface="Futura" panose="020B0602020204020303" pitchFamily="34" charset="-79"/>
              </a:rPr>
              <a:t>Questions &amp; Remarks</a:t>
            </a:r>
          </a:p>
        </p:txBody>
      </p:sp>
      <p:sp>
        <p:nvSpPr>
          <p:cNvPr id="8" name="Subtitle 2">
            <a:extLst>
              <a:ext uri="{FF2B5EF4-FFF2-40B4-BE49-F238E27FC236}">
                <a16:creationId xmlns:a16="http://schemas.microsoft.com/office/drawing/2014/main" id="{7D8FDB17-FD41-7F4B-B5C2-A65476E245EF}"/>
              </a:ext>
            </a:extLst>
          </p:cNvPr>
          <p:cNvSpPr txBox="1">
            <a:spLocks/>
          </p:cNvSpPr>
          <p:nvPr/>
        </p:nvSpPr>
        <p:spPr>
          <a:xfrm>
            <a:off x="3925934" y="4793068"/>
            <a:ext cx="4873752" cy="15361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FFFFFF"/>
                </a:solidFill>
                <a:latin typeface="Futura Medium" panose="020B0602020204020303" pitchFamily="34" charset="-79"/>
                <a:cs typeface="Futura Medium" panose="020B0602020204020303" pitchFamily="34" charset="-79"/>
              </a:rPr>
              <a:t>Go on a soundwalk today!</a:t>
            </a:r>
          </a:p>
          <a:p>
            <a:endParaRPr lang="en-US" dirty="0">
              <a:solidFill>
                <a:srgbClr val="FFFFFF"/>
              </a:solidFill>
              <a:latin typeface="Futura Medium" panose="020B0602020204020303" pitchFamily="34" charset="-79"/>
              <a:cs typeface="Futura Medium" panose="020B0602020204020303" pitchFamily="34" charset="-79"/>
            </a:endParaRPr>
          </a:p>
        </p:txBody>
      </p:sp>
      <p:sp>
        <p:nvSpPr>
          <p:cNvPr id="3" name="Slide Number Placeholder 2"/>
          <p:cNvSpPr>
            <a:spLocks noGrp="1"/>
          </p:cNvSpPr>
          <p:nvPr>
            <p:ph type="sldNum" sz="quarter" idx="12"/>
          </p:nvPr>
        </p:nvSpPr>
        <p:spPr/>
        <p:txBody>
          <a:bodyPr/>
          <a:lstStyle/>
          <a:p>
            <a:fld id="{D1BF6BC7-72FB-8948-AEA5-33621FB5EA7F}" type="slidenum">
              <a:rPr lang="en-US" smtClean="0"/>
              <a:t>13</a:t>
            </a:fld>
            <a:endParaRPr lang="en-US"/>
          </a:p>
        </p:txBody>
      </p:sp>
    </p:spTree>
    <p:extLst>
      <p:ext uri="{BB962C8B-B14F-4D97-AF65-F5344CB8AC3E}">
        <p14:creationId xmlns:p14="http://schemas.microsoft.com/office/powerpoint/2010/main" val="12482330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BF6BC7-72FB-8948-AEA5-33621FB5EA7F}" type="slidenum">
              <a:rPr lang="en-US" smtClean="0"/>
              <a:t>14</a:t>
            </a:fld>
            <a:endParaRPr lang="en-US"/>
          </a:p>
        </p:txBody>
      </p:sp>
      <p:sp>
        <p:nvSpPr>
          <p:cNvPr id="3" name="TextBox 2"/>
          <p:cNvSpPr txBox="1"/>
          <p:nvPr/>
        </p:nvSpPr>
        <p:spPr>
          <a:xfrm>
            <a:off x="808522" y="1424538"/>
            <a:ext cx="10289406" cy="4247317"/>
          </a:xfrm>
          <a:prstGeom prst="rect">
            <a:avLst/>
          </a:prstGeom>
          <a:noFill/>
        </p:spPr>
        <p:txBody>
          <a:bodyPr wrap="square" rtlCol="0">
            <a:spAutoFit/>
          </a:bodyPr>
          <a:lstStyle/>
          <a:p>
            <a:r>
              <a:rPr lang="en-US" dirty="0" smtClean="0"/>
              <a:t>Still images from </a:t>
            </a:r>
            <a:r>
              <a:rPr lang="en-US" dirty="0"/>
              <a:t>p</a:t>
            </a:r>
            <a:r>
              <a:rPr lang="en-US" dirty="0" smtClean="0"/>
              <a:t>roject video:</a:t>
            </a:r>
          </a:p>
          <a:p>
            <a:endParaRPr lang="en-US" dirty="0" smtClean="0"/>
          </a:p>
          <a:p>
            <a:pPr marL="285750" indent="-285750">
              <a:buFont typeface="Arial" panose="020B0604020202020204" pitchFamily="34" charset="0"/>
              <a:buChar char="•"/>
            </a:pPr>
            <a:r>
              <a:rPr lang="en-US" dirty="0" smtClean="0"/>
              <a:t>Times Square: © Celia Mendoza / VOA. </a:t>
            </a:r>
          </a:p>
          <a:p>
            <a:pPr marL="285750" indent="-285750">
              <a:buFont typeface="Arial" panose="020B0604020202020204" pitchFamily="34" charset="0"/>
              <a:buChar char="•"/>
            </a:pPr>
            <a:r>
              <a:rPr lang="en-US" dirty="0" smtClean="0"/>
              <a:t>Empty street with police car: </a:t>
            </a:r>
            <a:r>
              <a:rPr lang="en-US" dirty="0" smtClean="0"/>
              <a:t>photo courtesy of Nicolas </a:t>
            </a:r>
            <a:r>
              <a:rPr lang="en-US" dirty="0" err="1" smtClean="0"/>
              <a:t>Mirguet</a:t>
            </a:r>
            <a:r>
              <a:rPr lang="en-US" dirty="0" smtClean="0"/>
              <a:t> on </a:t>
            </a:r>
            <a:r>
              <a:rPr lang="en-US" dirty="0" smtClean="0">
                <a:hlinkClick r:id="rId2"/>
              </a:rPr>
              <a:t>Flickr</a:t>
            </a:r>
            <a:r>
              <a:rPr lang="en-US" dirty="0" smtClean="0"/>
              <a:t>. License CC BY-NC.</a:t>
            </a:r>
            <a:endParaRPr lang="en-US" dirty="0" smtClean="0"/>
          </a:p>
          <a:p>
            <a:pPr marL="285750" indent="-285750">
              <a:buFont typeface="Arial" panose="020B0604020202020204" pitchFamily="34" charset="0"/>
              <a:buChar char="•"/>
            </a:pPr>
            <a:r>
              <a:rPr lang="en-US" dirty="0" smtClean="0"/>
              <a:t>Parade: © Andres </a:t>
            </a:r>
            <a:r>
              <a:rPr lang="en-US" dirty="0" err="1" smtClean="0"/>
              <a:t>Kudacki</a:t>
            </a:r>
            <a:r>
              <a:rPr lang="en-US" dirty="0" smtClean="0"/>
              <a:t> / AP.</a:t>
            </a:r>
          </a:p>
          <a:p>
            <a:pPr marL="285750" indent="-285750">
              <a:buFont typeface="Arial" panose="020B0604020202020204" pitchFamily="34" charset="0"/>
              <a:buChar char="•"/>
            </a:pPr>
            <a:r>
              <a:rPr lang="en-US" dirty="0" smtClean="0"/>
              <a:t>Young people at table: © </a:t>
            </a:r>
            <a:r>
              <a:rPr lang="en-US" dirty="0"/>
              <a:t>source unknown. </a:t>
            </a:r>
            <a:endParaRPr lang="en-US" dirty="0" smtClean="0"/>
          </a:p>
          <a:p>
            <a:pPr marL="285750" indent="-285750">
              <a:buFont typeface="Arial" panose="020B0604020202020204" pitchFamily="34" charset="0"/>
              <a:buChar char="•"/>
            </a:pPr>
            <a:r>
              <a:rPr lang="en-US" dirty="0" smtClean="0"/>
              <a:t>People in park: © </a:t>
            </a:r>
            <a:r>
              <a:rPr lang="en-US" dirty="0"/>
              <a:t>source unknown. </a:t>
            </a:r>
            <a:endParaRPr lang="en-US" dirty="0" smtClean="0"/>
          </a:p>
          <a:p>
            <a:pPr marL="285750" indent="-285750">
              <a:buFont typeface="Arial" panose="020B0604020202020204" pitchFamily="34" charset="0"/>
              <a:buChar char="•"/>
            </a:pPr>
            <a:r>
              <a:rPr lang="en-US" dirty="0" smtClean="0"/>
              <a:t>Empty street with kiosk: © Mike </a:t>
            </a:r>
            <a:r>
              <a:rPr lang="en-US" dirty="0" err="1" smtClean="0"/>
              <a:t>Dotta</a:t>
            </a:r>
            <a:r>
              <a:rPr lang="en-US" dirty="0" smtClean="0"/>
              <a:t>. </a:t>
            </a:r>
          </a:p>
          <a:p>
            <a:pPr marL="285750" indent="-285750">
              <a:buFont typeface="Arial" panose="020B0604020202020204" pitchFamily="34" charset="0"/>
              <a:buChar char="•"/>
            </a:pPr>
            <a:r>
              <a:rPr lang="en-US" dirty="0" smtClean="0"/>
              <a:t>Subway car: © </a:t>
            </a:r>
            <a:r>
              <a:rPr lang="en-US" dirty="0"/>
              <a:t>source unknown. </a:t>
            </a:r>
            <a:endParaRPr lang="en-US" dirty="0" smtClean="0"/>
          </a:p>
          <a:p>
            <a:pPr marL="285750" indent="-285750">
              <a:buFont typeface="Arial" panose="020B0604020202020204" pitchFamily="34" charset="0"/>
              <a:buChar char="•"/>
            </a:pPr>
            <a:r>
              <a:rPr lang="en-US" dirty="0" smtClean="0"/>
              <a:t>Masked crowd: </a:t>
            </a:r>
            <a:r>
              <a:rPr lang="en-US" dirty="0"/>
              <a:t>© </a:t>
            </a:r>
            <a:r>
              <a:rPr lang="en-US" dirty="0" smtClean="0"/>
              <a:t>Kevin </a:t>
            </a:r>
            <a:r>
              <a:rPr lang="en-US" dirty="0" err="1" smtClean="0"/>
              <a:t>Frayer</a:t>
            </a:r>
            <a:r>
              <a:rPr lang="en-US" dirty="0" smtClean="0"/>
              <a:t> / Getty Images. </a:t>
            </a:r>
          </a:p>
          <a:p>
            <a:endParaRPr lang="en-US" dirty="0"/>
          </a:p>
          <a:p>
            <a:r>
              <a:rPr lang="en-US" dirty="0" smtClean="0"/>
              <a:t>All images listed above are all rights reserved to their respective copyright holders. </a:t>
            </a:r>
            <a:r>
              <a:rPr lang="en-US" dirty="0"/>
              <a:t>This content is excluded from our Creative Commons license. For more information, see </a:t>
            </a:r>
            <a:r>
              <a:rPr lang="en-US" u="sng" dirty="0">
                <a:hlinkClick r:id="rId3"/>
              </a:rPr>
              <a:t>https://ocw.mit.edu/help/faq-fair-use</a:t>
            </a:r>
            <a:r>
              <a:rPr lang="en-US" u="sng" dirty="0" smtClean="0">
                <a:hlinkClick r:id="rId3"/>
              </a:rPr>
              <a:t>/</a:t>
            </a:r>
            <a:r>
              <a:rPr lang="en-US" dirty="0" smtClean="0"/>
              <a:t>.</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5749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1402" y="904775"/>
            <a:ext cx="7988969" cy="4339650"/>
          </a:xfrm>
          <a:prstGeom prst="rect">
            <a:avLst/>
          </a:prstGeom>
          <a:noFill/>
        </p:spPr>
        <p:txBody>
          <a:bodyPr wrap="square" rtlCol="0">
            <a:spAutoFit/>
          </a:bodyPr>
          <a:lstStyle/>
          <a:p>
            <a:endParaRPr lang="en-US" dirty="0"/>
          </a:p>
          <a:p>
            <a:r>
              <a:rPr lang="en-US" dirty="0" smtClean="0"/>
              <a:t>MIT </a:t>
            </a:r>
            <a:r>
              <a:rPr lang="en-US" dirty="0" err="1"/>
              <a:t>OpenCourseWare</a:t>
            </a:r>
            <a:r>
              <a:rPr lang="en-US" dirty="0"/>
              <a:t> </a:t>
            </a:r>
          </a:p>
          <a:p>
            <a:r>
              <a:rPr lang="en-US" dirty="0" smtClean="0">
                <a:hlinkClick r:id="rId2"/>
              </a:rPr>
              <a:t>https://ocw.mit.edu</a:t>
            </a:r>
            <a:endParaRPr lang="en-US" dirty="0"/>
          </a:p>
          <a:p>
            <a:endParaRPr lang="en-US" dirty="0" smtClean="0"/>
          </a:p>
          <a:p>
            <a:endParaRPr lang="en-US" dirty="0" smtClean="0"/>
          </a:p>
          <a:p>
            <a:r>
              <a:rPr lang="en-US" sz="2400" dirty="0" smtClean="0"/>
              <a:t>11.S942 </a:t>
            </a:r>
            <a:r>
              <a:rPr lang="en-US" sz="2400" dirty="0"/>
              <a:t>Wanderings in </a:t>
            </a:r>
            <a:r>
              <a:rPr lang="en-US" sz="2400" dirty="0" err="1"/>
              <a:t>Psychogeography</a:t>
            </a:r>
            <a:r>
              <a:rPr lang="en-US" sz="2400" dirty="0"/>
              <a:t>: Exploring Landscapes of History, Biography, Memory, Culture, Nature, Poetry, </a:t>
            </a:r>
            <a:r>
              <a:rPr lang="en-US" sz="2400" dirty="0" err="1"/>
              <a:t>Surreality</a:t>
            </a:r>
            <a:r>
              <a:rPr lang="en-US" sz="2400" dirty="0"/>
              <a:t>, Fantasy, and Madness </a:t>
            </a:r>
          </a:p>
          <a:p>
            <a:r>
              <a:rPr lang="en-US" sz="2400" dirty="0"/>
              <a:t>Fall 2020 </a:t>
            </a:r>
          </a:p>
          <a:p>
            <a:endParaRPr lang="en-US" dirty="0" smtClean="0"/>
          </a:p>
          <a:p>
            <a:endParaRPr lang="en-US" dirty="0" smtClean="0"/>
          </a:p>
          <a:p>
            <a:endParaRPr lang="en-US" dirty="0"/>
          </a:p>
          <a:p>
            <a:r>
              <a:rPr lang="en-US" dirty="0" smtClean="0"/>
              <a:t>For </a:t>
            </a:r>
            <a:r>
              <a:rPr lang="en-US" dirty="0"/>
              <a:t>information about citing these materials or our Terms of Use, visit: </a:t>
            </a:r>
            <a:r>
              <a:rPr lang="en-US" dirty="0">
                <a:hlinkClick r:id="rId3"/>
              </a:rPr>
              <a:t>https://ocw.mit.edu/terms</a:t>
            </a:r>
            <a:r>
              <a:rPr lang="en-US" dirty="0"/>
              <a:t>. </a:t>
            </a:r>
          </a:p>
        </p:txBody>
      </p:sp>
      <p:sp>
        <p:nvSpPr>
          <p:cNvPr id="3" name="Slide Number Placeholder 2"/>
          <p:cNvSpPr>
            <a:spLocks noGrp="1"/>
          </p:cNvSpPr>
          <p:nvPr>
            <p:ph type="sldNum" sz="quarter" idx="12"/>
          </p:nvPr>
        </p:nvSpPr>
        <p:spPr/>
        <p:txBody>
          <a:bodyPr/>
          <a:lstStyle/>
          <a:p>
            <a:fld id="{D1BF6BC7-72FB-8948-AEA5-33621FB5EA7F}" type="slidenum">
              <a:rPr lang="en-US" smtClean="0"/>
              <a:t>15</a:t>
            </a:fld>
            <a:endParaRPr lang="en-US"/>
          </a:p>
        </p:txBody>
      </p:sp>
    </p:spTree>
    <p:extLst>
      <p:ext uri="{BB962C8B-B14F-4D97-AF65-F5344CB8AC3E}">
        <p14:creationId xmlns:p14="http://schemas.microsoft.com/office/powerpoint/2010/main" val="39699504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502</TotalTime>
  <Words>1768</Words>
  <Application>Microsoft Office PowerPoint</Application>
  <PresentationFormat>Widescreen</PresentationFormat>
  <Paragraphs>148</Paragraphs>
  <Slides>15</Slides>
  <Notes>13</Notes>
  <HiddenSlides>0</HiddenSlides>
  <MMClips>13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Calibri Light</vt:lpstr>
      <vt:lpstr>等线</vt:lpstr>
      <vt:lpstr>EB GARAMOND ROMAN</vt:lpstr>
      <vt:lpstr>Futura</vt:lpstr>
      <vt:lpstr>Futura Medium</vt:lpstr>
      <vt:lpstr>PINGFANG SC MEDIUM</vt:lpstr>
      <vt:lpstr>Office Theme</vt:lpstr>
      <vt:lpstr>On the Sounds of Cities</vt:lpstr>
      <vt:lpstr>But First…Awakening Other Senses of Cities</vt:lpstr>
      <vt:lpstr>But First…Awakening Other Senses of Cities</vt:lpstr>
      <vt:lpstr>But First…Awakening Other Senses of Cities</vt:lpstr>
      <vt:lpstr>A Soundwalk Exercise </vt:lpstr>
      <vt:lpstr>Two Soundwalks </vt:lpstr>
      <vt:lpstr>Sounds as Place Markers</vt:lpstr>
      <vt:lpstr>Sounds as City Identities (?)</vt:lpstr>
      <vt:lpstr>Sounds as Temporalities</vt:lpstr>
      <vt:lpstr>Sounds as Arts, History, City Memory…</vt:lpstr>
      <vt:lpstr>My Project: The Acoustic Experience of Living in Cities During COVID-19</vt:lpstr>
      <vt:lpstr>My Project: The Sound of Cities During COVID-19</vt:lpstr>
      <vt:lpstr>Questions &amp; Remarks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Sounds of Cities</dc:title>
  <dc:creator>Yu Shao</dc:creator>
  <cp:lastModifiedBy>Peter Chipman</cp:lastModifiedBy>
  <cp:revision>47</cp:revision>
  <cp:lastPrinted>2020-12-10T13:54:48Z</cp:lastPrinted>
  <dcterms:created xsi:type="dcterms:W3CDTF">2020-12-10T09:45:15Z</dcterms:created>
  <dcterms:modified xsi:type="dcterms:W3CDTF">2021-05-14T13:46:06Z</dcterms:modified>
</cp:coreProperties>
</file>