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1" r:id="rId3"/>
    <p:sldId id="260" r:id="rId4"/>
    <p:sldId id="257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55416E-CBF1-4842-93D1-79AA4D59AE88}" v="1" dt="2021-09-03T15:09:49.2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88"/>
    <p:restoredTop sz="82027"/>
  </p:normalViewPr>
  <p:slideViewPr>
    <p:cSldViewPr snapToGrid="0" snapToObjects="1">
      <p:cViewPr varScale="1">
        <p:scale>
          <a:sx n="81" d="100"/>
          <a:sy n="81" d="100"/>
        </p:scale>
        <p:origin x="13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AB7615-27B9-CC4C-8BE6-F767A4F2F7BD}" type="datetimeFigureOut">
              <a:rPr lang="en-US" smtClean="0"/>
              <a:t>7/17/25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C7E8F-AA51-EF45-A00C-DD4051575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160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E99A1-4D16-5040-9878-EFE512FE23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2C4F13-C4AF-C74F-9C95-49B33D3610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009797-5D6F-0146-871B-0A69FF08E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F1F0E8-D2CC-7B41-B6F7-E98BDC4E6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DA2DE2-1706-444B-A9AF-84A3EBA9C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353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D9FF3-A2C5-6447-A29C-CF50BC54B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028B11-C75E-AC4A-9059-CDA4D29E7F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565D7A-9223-1A42-AFF4-B5ECD5A06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6B9CFF-359F-C045-9940-CACA79185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FB51A-ED0B-0B41-B977-86D9E3614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545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AD9C88-5FE9-B140-B296-570FF1163B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779E3D-4827-AC45-A63F-0E126FEDC1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1A5809-8982-5D43-BC7C-74415A207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3E0200-5BAA-224C-A1AB-DBF5F8DC8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904D38-531A-7D49-BC5D-1099C6726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747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AB1AF-AEE6-B44E-86AC-99BD4CB01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A39433-5AB3-864A-8534-4A7DFCF514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94C2F-D4C7-5944-98A5-B02B425BD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54086A-0674-CD4E-9E2A-405A7DE5C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A58579-B130-4F46-915A-371B10869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317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674F7-D499-FD44-B81A-B50C72C3C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8F13F8-7312-004E-AD65-B261BCA51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000AAE-0C95-4449-B9BE-392298C47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5E716-DB86-8B46-BA02-02AEB17FA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26F196-68F6-0649-AE61-D36954C9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318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64B2F-D31B-FE49-B663-E45F82B7D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521482-0CFD-1A4A-A9CB-55088B721A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E5F763-A824-3342-8404-62B7C38D1F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D2B036-E4EA-9D43-8587-BFCE7F670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0E6726-7992-3240-9689-08ED3B102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B4015B-1E16-7A44-9362-FE3251472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886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0BACF-7869-814C-B14D-9B4E414FF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94A5C0-910C-0543-9DAE-896EDDBC34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7F3E82-B0E0-3F44-AFFD-C3A23DB622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CFF3C8-4CFD-D848-86B3-DC12529427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ED1EE0-436E-9E4F-A2EB-699AEE4532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7D1D22-DABD-2B48-9A9C-CCE282456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B213F3-B704-2B4B-A947-0BB3E1B76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190507-A680-9F4E-9CCA-2FBE01DBE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54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D7FA3-A5C6-EC4B-AD44-394A07B40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BE474F-BCDF-C045-B53A-F8229DEF7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548465-0CEC-4A47-9239-F26DE7AF6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DF4098-8417-AB45-ABFE-8831DCD7E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214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59D469-E3BB-4345-84BB-AEFE58698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6184C2-2049-834D-A73B-D1D332D91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4F00B8-F42E-7D4D-980E-0EC9EA6A0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12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5A44F-CA75-1747-86D1-2F4BD9BBD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F5876-EBBB-9745-9EFE-1212D01EE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E67E35-C86D-5E46-9C52-33ABC08A3A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B205E8-8B24-1F4F-9063-98B7F8663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8657D8-BFD8-B94A-812F-5BE592860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424729-EB6C-E440-A53A-2664B903D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810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38840-CC11-654A-AFDC-D610A7FA5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8BB27C-6BF3-B347-8C10-FDC04D52F8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7AE9D7-BE78-BC48-AFE6-142F8C02AA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510237-EABA-4249-9F73-868349F55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ECEFD4-FB8B-3D48-A707-1DDE8EE23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90244-AA5A-C744-99BB-A5DBCE261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745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3E7379-A295-9D46-859F-A4712E4CE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9EE61-333F-084B-AF22-F91F33362A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B5B2F-9C5A-C24E-ACEA-BFFBDDD527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09/05/2024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CEF346-2CB5-BB4B-B7F6-F3A97A11FA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12.010 Lec 01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8AC595-F05E-624E-BC9E-D05F657DA2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CDF60-25B5-D143-8B1B-45A121940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199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nh@mit.edu" TargetMode="External"/><Relationship Id="rId2" Type="http://schemas.openxmlformats.org/officeDocument/2006/relationships/hyperlink" Target="mailto:tah@mit.ed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9DE41-9595-B447-8D46-C2A2A0CF54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12.010 </a:t>
            </a:r>
            <a:r>
              <a:rPr lang="en-US" b="1" dirty="0"/>
              <a:t>Computational Methods of Scientific </a:t>
            </a:r>
            <a:r>
              <a:rPr lang="en-US" b="1"/>
              <a:t>Programming 2023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A298D2-2BDC-DF4C-88EB-FAF771178A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Tom Herring, </a:t>
            </a:r>
            <a:r>
              <a:rPr lang="en-US" dirty="0">
                <a:hlinkClick r:id="rId2"/>
              </a:rPr>
              <a:t>tah@mit.edu</a:t>
            </a:r>
            <a:r>
              <a:rPr lang="en-US"/>
              <a:t> </a:t>
            </a:r>
            <a:endParaRPr lang="en-US" dirty="0"/>
          </a:p>
          <a:p>
            <a:r>
              <a:rPr lang="en-US" dirty="0"/>
              <a:t>Chris Hill, </a:t>
            </a:r>
            <a:r>
              <a:rPr lang="en-US" dirty="0">
                <a:hlinkClick r:id="rId3"/>
              </a:rPr>
              <a:t>cnh@mit.edu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Lec</a:t>
            </a:r>
            <a:r>
              <a:rPr lang="en-US" dirty="0"/>
              <a:t> 01: Getting started and setup</a:t>
            </a:r>
          </a:p>
        </p:txBody>
      </p:sp>
    </p:spTree>
    <p:extLst>
      <p:ext uri="{BB962C8B-B14F-4D97-AF65-F5344CB8AC3E}">
        <p14:creationId xmlns:p14="http://schemas.microsoft.com/office/powerpoint/2010/main" val="3860158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25E23-CC92-E640-99C3-A11005C39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12.010 - 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B1329-B2F5-9B4F-B870-116A4F5B5F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Introduces programming from perspective of physical science use. Programming examples are taken from simple physics and mathematics problems.</a:t>
            </a:r>
          </a:p>
          <a:p>
            <a:r>
              <a:rPr lang="en-US" dirty="0"/>
              <a:t>Classes introduces programming languages a researcher in a lab might encounter – Python, Julia, R, </a:t>
            </a:r>
            <a:r>
              <a:rPr lang="en-US" dirty="0" err="1"/>
              <a:t>Matlab</a:t>
            </a:r>
            <a:r>
              <a:rPr lang="en-US" dirty="0"/>
              <a:t>/Octave, C, C++, Fortran. </a:t>
            </a:r>
          </a:p>
          <a:p>
            <a:r>
              <a:rPr lang="en-US" dirty="0"/>
              <a:t>Two main parts to class</a:t>
            </a:r>
          </a:p>
          <a:p>
            <a:pPr lvl="1"/>
            <a:r>
              <a:rPr lang="en-US" sz="2800" dirty="0" err="1"/>
              <a:t>Homeworks</a:t>
            </a:r>
            <a:r>
              <a:rPr lang="en-US" sz="2800" dirty="0"/>
              <a:t> – 3 (due Fridays, at least 3+ weeks apart).</a:t>
            </a:r>
          </a:p>
          <a:p>
            <a:pPr lvl="1"/>
            <a:r>
              <a:rPr lang="en-US" sz="2800" dirty="0"/>
              <a:t>Project and presentation - individual or group (due end of class).</a:t>
            </a:r>
          </a:p>
          <a:p>
            <a:r>
              <a:rPr lang="en-US" dirty="0"/>
              <a:t>Goal is that by end of class you will feel more confident that </a:t>
            </a:r>
          </a:p>
          <a:p>
            <a:pPr lvl="1"/>
            <a:r>
              <a:rPr lang="en-US" dirty="0"/>
              <a:t>you could work in a research project involving programming</a:t>
            </a:r>
          </a:p>
          <a:p>
            <a:pPr lvl="1"/>
            <a:r>
              <a:rPr lang="en-US" dirty="0"/>
              <a:t>you would know where to start to try and understand an unfamiliar program</a:t>
            </a:r>
          </a:p>
          <a:p>
            <a:pPr lvl="1"/>
            <a:r>
              <a:rPr lang="en-US" dirty="0"/>
              <a:t>you know how to write, tested and run some interesting scientific computing programs by yourself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88DE6D-6466-2F43-9F3B-7E46826F6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CEE421-04C2-3041-9326-F16AB46F1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7CDCC-09AD-3443-BC87-2693BCA88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881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25E23-CC92-E640-99C3-A11005C39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12.010 -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B1329-B2F5-9B4F-B870-116A4F5B5F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Homeworks</a:t>
            </a:r>
            <a:endParaRPr lang="en-US" dirty="0"/>
          </a:p>
          <a:p>
            <a:pPr lvl="1"/>
            <a:r>
              <a:rPr lang="en-US" dirty="0"/>
              <a:t>Each has 2-3 parts, involve writing some code, based on some example covered in class and available online.</a:t>
            </a:r>
          </a:p>
          <a:p>
            <a:pPr lvl="1"/>
            <a:r>
              <a:rPr lang="en-US" dirty="0"/>
              <a:t>Graded on written answer and working code.</a:t>
            </a:r>
          </a:p>
          <a:p>
            <a:r>
              <a:rPr lang="en-US" dirty="0"/>
              <a:t>Projects</a:t>
            </a:r>
          </a:p>
          <a:p>
            <a:pPr lvl="1"/>
            <a:r>
              <a:rPr lang="en-US" dirty="0"/>
              <a:t>Topic can be related to any science/math problem of interest.</a:t>
            </a:r>
          </a:p>
          <a:p>
            <a:pPr lvl="1"/>
            <a:r>
              <a:rPr lang="en-US" dirty="0"/>
              <a:t>Can be based in major, another domain research course </a:t>
            </a:r>
            <a:r>
              <a:rPr lang="en-US" dirty="0" err="1"/>
              <a:t>etc</a:t>
            </a:r>
            <a:r>
              <a:rPr lang="en-US" dirty="0"/>
              <a:t>… </a:t>
            </a:r>
          </a:p>
          <a:p>
            <a:pPr lvl="1"/>
            <a:r>
              <a:rPr lang="en-US" dirty="0"/>
              <a:t>Usually involve writing new code from scratch, including find and understanding algorithm, developing some core compute piece, developing some input and output piece.</a:t>
            </a:r>
          </a:p>
          <a:p>
            <a:pPr lvl="1"/>
            <a:r>
              <a:rPr lang="en-US" dirty="0"/>
              <a:t>Graded on presentation, working and documented code.</a:t>
            </a:r>
          </a:p>
          <a:p>
            <a:pPr lvl="1"/>
            <a:r>
              <a:rPr lang="en-US" dirty="0"/>
              <a:t>Group projects, with work divided across several people, or individual projects are fine.</a:t>
            </a:r>
          </a:p>
          <a:p>
            <a:pPr lvl="1"/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0B87C2-2B79-0649-9FE9-8235A6D5D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6A556A-766C-9F4B-AEBB-E699282F5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3EBDA3-287B-9F4C-ABD5-C24581A73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84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96AFDEE5-5371-A840-96BD-4FD580C7D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9677" y="0"/>
            <a:ext cx="9266288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A8AF53-2C35-EF4A-B7D9-C682A87BB84B}"/>
              </a:ext>
            </a:extLst>
          </p:cNvPr>
          <p:cNvSpPr txBox="1"/>
          <p:nvPr/>
        </p:nvSpPr>
        <p:spPr>
          <a:xfrm>
            <a:off x="126472" y="2442024"/>
            <a:ext cx="21006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Programming is about getting those billions of transistors to act in some way to solve a problem.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46E1C1-C19E-AC4A-B538-DBEF992C512B}"/>
              </a:ext>
            </a:extLst>
          </p:cNvPr>
          <p:cNvSpPr txBox="1"/>
          <p:nvPr/>
        </p:nvSpPr>
        <p:spPr>
          <a:xfrm>
            <a:off x="126472" y="865306"/>
            <a:ext cx="2100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modern computer contains a CPU with multiple cores and billions of transistors.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13C07B-99EB-6F4D-8230-6A7B49951CA5}"/>
              </a:ext>
            </a:extLst>
          </p:cNvPr>
          <p:cNvSpPr txBox="1"/>
          <p:nvPr/>
        </p:nvSpPr>
        <p:spPr>
          <a:xfrm>
            <a:off x="0" y="210064"/>
            <a:ext cx="2353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/>
              <a:t>About computers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27A618-E719-EB4D-8D87-C77E2759C140}"/>
              </a:ext>
            </a:extLst>
          </p:cNvPr>
          <p:cNvSpPr txBox="1"/>
          <p:nvPr/>
        </p:nvSpPr>
        <p:spPr>
          <a:xfrm>
            <a:off x="126472" y="4295740"/>
            <a:ext cx="21006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Programming languages like Python, Julia, R, </a:t>
            </a:r>
            <a:r>
              <a:rPr lang="en-US" dirty="0" err="1"/>
              <a:t>Matlab</a:t>
            </a:r>
            <a:r>
              <a:rPr lang="en-US" dirty="0"/>
              <a:t>, C, Fortran </a:t>
            </a:r>
            <a:r>
              <a:rPr lang="en-US" dirty="0" err="1"/>
              <a:t>etc</a:t>
            </a:r>
            <a:r>
              <a:rPr lang="en-US" dirty="0"/>
              <a:t>… provide high-level “abstractions” that mask the underlying complexity.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41EAB7-E1F8-C84A-A622-78911E301920}"/>
              </a:ext>
            </a:extLst>
          </p:cNvPr>
          <p:cNvSpPr txBox="1"/>
          <p:nvPr/>
        </p:nvSpPr>
        <p:spPr>
          <a:xfrm>
            <a:off x="4071257" y="1251857"/>
            <a:ext cx="37011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Number of transistors in CPU x 10</a:t>
            </a:r>
            <a:r>
              <a:rPr lang="en-US" baseline="30000" dirty="0"/>
              <a:t>5</a:t>
            </a:r>
            <a:r>
              <a:rPr lang="en-US" dirty="0"/>
              <a:t> in 30 years. Increases projects and fields that can make useful use of software in all walks of life, including science and engineering.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54B89E-C96C-C24B-BA1E-6B9E388DA9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0236" y="3243618"/>
            <a:ext cx="1125764" cy="7374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3CEB6BA-EDB2-3D47-9360-5670EAB5D2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60244" y="2222089"/>
            <a:ext cx="1104919" cy="14773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E3EA2E8-B6D1-7D4D-A86C-D9776AA3D748}"/>
              </a:ext>
            </a:extLst>
          </p:cNvPr>
          <p:cNvSpPr txBox="1"/>
          <p:nvPr/>
        </p:nvSpPr>
        <p:spPr>
          <a:xfrm>
            <a:off x="10199914" y="3699418"/>
            <a:ext cx="2038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11x10</a:t>
            </a:r>
            <a:r>
              <a:rPr lang="en-US" baseline="30000" dirty="0"/>
              <a:t>9</a:t>
            </a:r>
            <a:r>
              <a:rPr lang="en-US" dirty="0"/>
              <a:t> transistors,</a:t>
            </a:r>
          </a:p>
          <a:p>
            <a:r>
              <a:rPr lang="en-US" dirty="0"/>
              <a:t>up to 3x10</a:t>
            </a:r>
            <a:r>
              <a:rPr lang="en-US" baseline="30000" dirty="0"/>
              <a:t>9</a:t>
            </a:r>
            <a:r>
              <a:rPr lang="en-US" dirty="0"/>
              <a:t> Hz switching frequency.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5DE8D6-3709-2741-8A4C-3006DF591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9C04B7-8125-A04B-9CC6-189606404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A3A5948-99E2-9B40-990D-ACEF4F677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4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39ED88-22F7-A85E-D478-B61440DE0600}"/>
              </a:ext>
            </a:extLst>
          </p:cNvPr>
          <p:cNvSpPr txBox="1"/>
          <p:nvPr/>
        </p:nvSpPr>
        <p:spPr>
          <a:xfrm>
            <a:off x="7378262" y="5407572"/>
            <a:ext cx="42520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Image courtesy of Hannah Ritchie and Max </a:t>
            </a:r>
          </a:p>
          <a:p>
            <a:r>
              <a:rPr lang="en-US" dirty="0"/>
              <a:t>Roser on Our World in Data. License: CC BY.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687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C2EF7-CE31-2146-9046-D04D5E236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Programming languages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F5C4E8-FEF4-2046-BD82-E465F16F17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 scientific computing/computational science there are multiple programming languages </a:t>
            </a:r>
          </a:p>
          <a:p>
            <a:r>
              <a:rPr lang="en-US" dirty="0"/>
              <a:t>Some of the most common ones include</a:t>
            </a:r>
          </a:p>
          <a:p>
            <a:pPr lvl="1"/>
            <a:r>
              <a:rPr lang="en-US" dirty="0"/>
              <a:t>Python, R, Julia, </a:t>
            </a:r>
            <a:r>
              <a:rPr lang="en-US" dirty="0" err="1"/>
              <a:t>Matlab</a:t>
            </a:r>
            <a:r>
              <a:rPr lang="en-US" dirty="0"/>
              <a:t>/Octave, C, C++, Fortran</a:t>
            </a:r>
          </a:p>
          <a:p>
            <a:r>
              <a:rPr lang="en-US" dirty="0"/>
              <a:t>The languages have different strengths, but also have a lot of ideas and concepts in common.</a:t>
            </a:r>
          </a:p>
          <a:p>
            <a:r>
              <a:rPr lang="en-US" dirty="0"/>
              <a:t>Practices around how to develop programs, how to test and check, how to formulate problems are similar too.</a:t>
            </a:r>
          </a:p>
          <a:p>
            <a:r>
              <a:rPr lang="en-US" dirty="0"/>
              <a:t>In 12.010 we introduce programming in Python, but then </a:t>
            </a:r>
          </a:p>
          <a:p>
            <a:pPr lvl="1"/>
            <a:r>
              <a:rPr lang="en-US" dirty="0"/>
              <a:t>explore how basic programs look in all the languages listed</a:t>
            </a:r>
          </a:p>
          <a:p>
            <a:pPr lvl="1"/>
            <a:r>
              <a:rPr lang="en-US" dirty="0"/>
              <a:t>illustrate different features that are found in different languages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3E1DF-2AAB-2948-BEBE-12F5C584A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F98D5-F5F2-DA46-B298-6E37E78D5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213A1-CB25-B14D-B627-4566BD7EE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088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D7144-4ADA-6841-8B86-55CE9C474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started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53514-FB19-F049-9B71-3A4D5DC380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Programming can only be learned hands-on experience</a:t>
            </a:r>
          </a:p>
          <a:p>
            <a:pPr lvl="1"/>
            <a:r>
              <a:rPr lang="en-US" dirty="0"/>
              <a:t>Computers are not that smart</a:t>
            </a:r>
          </a:p>
          <a:p>
            <a:pPr lvl="1"/>
            <a:r>
              <a:rPr lang="en-US" dirty="0"/>
              <a:t>Programming involves puzzling </a:t>
            </a:r>
          </a:p>
          <a:p>
            <a:pPr lvl="2"/>
            <a:r>
              <a:rPr lang="en-US" dirty="0"/>
              <a:t>over how to express a problem in a way a computer can solve it, </a:t>
            </a:r>
          </a:p>
          <a:p>
            <a:pPr lvl="2"/>
            <a:r>
              <a:rPr lang="en-US" dirty="0"/>
              <a:t>following rules about how to instruct the computer, </a:t>
            </a:r>
          </a:p>
          <a:p>
            <a:pPr lvl="2"/>
            <a:r>
              <a:rPr lang="en-US" dirty="0"/>
              <a:t>methodically trying to understand whether program is behaving as expected, </a:t>
            </a:r>
          </a:p>
          <a:p>
            <a:pPr lvl="2"/>
            <a:r>
              <a:rPr lang="en-US" dirty="0"/>
              <a:t>building up more complete and complex programs step-by-step.</a:t>
            </a:r>
          </a:p>
          <a:p>
            <a:pPr lvl="2"/>
            <a:endParaRPr lang="en-US" dirty="0"/>
          </a:p>
          <a:p>
            <a:r>
              <a:rPr lang="en-US" dirty="0"/>
              <a:t>The first “puzzle” is configuring a ”programming environment” to work in.</a:t>
            </a:r>
          </a:p>
          <a:p>
            <a:pPr lvl="1"/>
            <a:r>
              <a:rPr lang="en-US" dirty="0"/>
              <a:t>In this class we will begin by using Jupyter Notebooks as our common programming environment</a:t>
            </a:r>
          </a:p>
          <a:p>
            <a:pPr lvl="1"/>
            <a:r>
              <a:rPr lang="en-US" dirty="0"/>
              <a:t>Jupyter Notebooks are widely used in teaching programming and data science</a:t>
            </a:r>
          </a:p>
          <a:p>
            <a:pPr lvl="1"/>
            <a:r>
              <a:rPr lang="en-US" dirty="0"/>
              <a:t>They are not the only programming environment, and have some limitations, but they are very useful and common starting point.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317011-9D6C-E249-AA93-0C1D8BF9F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4FE1D-4ADA-5C43-8BBD-1562DC619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76F9D7-BE70-EB44-9777-9DE1BC3D3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418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05CF4-BA66-C544-8BE6-296F88CF4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notebooks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FEDF6E-39F9-3C45-8E1E-B1F5F38A6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Start by trying cloud resource – see ”Launch </a:t>
            </a:r>
            <a:r>
              <a:rPr lang="en-US" dirty="0" err="1"/>
              <a:t>Jupyterhub</a:t>
            </a:r>
            <a:r>
              <a:rPr lang="en-US" dirty="0"/>
              <a:t> Class Exercise” in Assignments</a:t>
            </a:r>
          </a:p>
          <a:p>
            <a:endParaRPr lang="en-US" dirty="0"/>
          </a:p>
          <a:p>
            <a:r>
              <a:rPr lang="en-US" dirty="0"/>
              <a:t>Then install locally – see “Install Jupyter Notebook Locally Class Exercise” in Assignments. </a:t>
            </a:r>
          </a:p>
          <a:p>
            <a:endParaRPr lang="en-US" dirty="0"/>
          </a:p>
          <a:p>
            <a:r>
              <a:rPr lang="en-US" dirty="0"/>
              <a:t>There are example Notebooks in the Week 1 section we will try.  Not all of these cases will be covered today.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1A94F3-81B6-C943-94A5-A87486EBC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CAEF5-07F2-254A-9978-6AFAA0849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589477-F07B-D24B-9797-6765D940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04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2433D0-E0C3-B96D-38EF-41431268D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65107-7A77-C6BC-59EF-42103B389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168F8-ACE4-D976-3C5A-2607CD5B1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D86CE-929D-487A-9708-C1EDC4DBC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0B108-001E-550C-07B2-98DF6D2F4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8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0727A2A-A63B-9BC4-07F7-64C49D76E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MIT </a:t>
            </a:r>
            <a:r>
              <a:rPr lang="en-US" dirty="0" err="1"/>
              <a:t>OpenCourseWare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u="sng" dirty="0">
                <a:solidFill>
                  <a:srgbClr val="0070C0"/>
                </a:solidFill>
                <a:hlinkClick r:id="rId2"/>
              </a:rPr>
              <a:t>https://ocw.mit.edu</a:t>
            </a:r>
            <a:r>
              <a:rPr lang="en-US" u="sng" dirty="0"/>
              <a:t>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12.010 Computational Methods of Scientific Programming, Fall 2024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more information about citing these materials or our Terms of Use, visit </a:t>
            </a:r>
            <a:r>
              <a:rPr lang="en-US" u="sng" dirty="0">
                <a:solidFill>
                  <a:srgbClr val="0070C0"/>
                </a:solidFill>
                <a:hlinkClick r:id="rId3"/>
              </a:rPr>
              <a:t>https://ocw.mit.edu/terms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31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20" ma:contentTypeDescription="Create a new document." ma:contentTypeScope="" ma:versionID="7c43e3db2e85c28eb23ae05c18cf72c6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cdbcb2543657bb87dea09a91505f6f52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d3350ec4-10e3-4b5d-9666-7d76f34ba4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f8e604a0-3b80-4256-b30c-b3eb53d14f4e}" ma:internalName="TaxCatchAll" ma:showField="CatchAllData" ma:web="b2272a47-6a34-441e-975c-341e732a1f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272a47-6a34-441e-975c-341e732a1f8b" xsi:nil="true"/>
    <DateCreated xmlns="ce0de229-b968-460b-bfa6-c309bf067a33" xsi:nil="true"/>
    <lcf76f155ced4ddcb4097134ff3c332f xmlns="ce0de229-b968-460b-bfa6-c309bf067a3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2001887-3FB8-4177-8509-E3C9400982F4}"/>
</file>

<file path=customXml/itemProps2.xml><?xml version="1.0" encoding="utf-8"?>
<ds:datastoreItem xmlns:ds="http://schemas.openxmlformats.org/officeDocument/2006/customXml" ds:itemID="{ABB3055F-1886-42FD-9E53-CBC47CA0BA25}"/>
</file>

<file path=customXml/itemProps3.xml><?xml version="1.0" encoding="utf-8"?>
<ds:datastoreItem xmlns:ds="http://schemas.openxmlformats.org/officeDocument/2006/customXml" ds:itemID="{D27C6838-4EE9-43DE-96BC-74CCAB9E57E6}"/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762</Words>
  <Application>Microsoft Macintosh PowerPoint</Application>
  <PresentationFormat>Widescreen</PresentationFormat>
  <Paragraphs>89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12.010 Computational Methods of Scientific Programming 2023</vt:lpstr>
      <vt:lpstr>About 12.010 - I</vt:lpstr>
      <vt:lpstr>About 12.010 - II</vt:lpstr>
      <vt:lpstr>PowerPoint Presentation</vt:lpstr>
      <vt:lpstr>Programming languages</vt:lpstr>
      <vt:lpstr>Getting started</vt:lpstr>
      <vt:lpstr>First notebooks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12.010 Computational Methods of Scientific Programming 2021</dc:title>
  <dc:creator>Christopher N Hill</dc:creator>
  <cp:lastModifiedBy>Yunpeng Wang</cp:lastModifiedBy>
  <cp:revision>12</cp:revision>
  <cp:lastPrinted>2021-09-07T20:27:45Z</cp:lastPrinted>
  <dcterms:created xsi:type="dcterms:W3CDTF">2021-08-23T12:53:59Z</dcterms:created>
  <dcterms:modified xsi:type="dcterms:W3CDTF">2025-07-17T18:56:43Z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