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5"/>
  </p:notesMasterIdLst>
  <p:sldIdLst>
    <p:sldId id="257" r:id="rId5"/>
    <p:sldId id="258" r:id="rId6"/>
    <p:sldId id="271" r:id="rId7"/>
    <p:sldId id="272" r:id="rId8"/>
    <p:sldId id="259" r:id="rId9"/>
    <p:sldId id="260" r:id="rId10"/>
    <p:sldId id="261" r:id="rId11"/>
    <p:sldId id="262" r:id="rId12"/>
    <p:sldId id="263" r:id="rId13"/>
    <p:sldId id="265" r:id="rId14"/>
    <p:sldId id="264" r:id="rId15"/>
    <p:sldId id="266" r:id="rId16"/>
    <p:sldId id="269" r:id="rId17"/>
    <p:sldId id="270" r:id="rId18"/>
    <p:sldId id="273" r:id="rId19"/>
    <p:sldId id="274" r:id="rId20"/>
    <p:sldId id="279" r:id="rId21"/>
    <p:sldId id="282" r:id="rId22"/>
    <p:sldId id="287" r:id="rId23"/>
    <p:sldId id="28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9315"/>
  </p:normalViewPr>
  <p:slideViewPr>
    <p:cSldViewPr snapToGrid="0">
      <p:cViewPr varScale="1">
        <p:scale>
          <a:sx n="113" d="100"/>
          <a:sy n="113" d="100"/>
        </p:scale>
        <p:origin x="10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98452-FF9B-C64B-8196-C6CC9DF43764}" type="datetimeFigureOut">
              <a:rPr lang="en-US" smtClean="0"/>
              <a:t>7/22/25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F91FB-8953-F74C-B1E7-3E005CE75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00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A72A75E7-BE16-6242-9AD0-20641A2A0015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399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16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0DD5DE9B-71CB-4F47-B48D-7E79ACDE4701}" type="slidenum">
              <a:rPr lang="en-US" sz="1200"/>
              <a:pPr/>
              <a:t>14</a:t>
            </a:fld>
            <a:endParaRPr lang="en-US" sz="1200"/>
          </a:p>
        </p:txBody>
      </p:sp>
      <p:sp>
        <p:nvSpPr>
          <p:cNvPr id="4198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 dirty="0">
                <a:ea typeface="ＭＳ Ｐゴシック" charset="0"/>
                <a:cs typeface="ＭＳ Ｐゴシック" charset="0"/>
              </a:rPr>
              <a:t>Since the mantissa is 23 bits the largest number that can be represented is 2</a:t>
            </a:r>
            <a:r>
              <a:rPr lang="en-US" baseline="30000" dirty="0">
                <a:ea typeface="ＭＳ Ｐゴシック" charset="0"/>
                <a:cs typeface="ＭＳ Ｐゴシック" charset="0"/>
              </a:rPr>
              <a:t>23</a:t>
            </a:r>
            <a:r>
              <a:rPr lang="en-US" dirty="0">
                <a:ea typeface="ＭＳ Ｐゴシック" charset="0"/>
                <a:cs typeface="ＭＳ Ｐゴシック" charset="0"/>
              </a:rPr>
              <a:t>-1=8388607 which is approximately 10</a:t>
            </a:r>
            <a:r>
              <a:rPr lang="en-US" baseline="30000" dirty="0">
                <a:ea typeface="ＭＳ Ｐゴシック" charset="0"/>
                <a:cs typeface="ＭＳ Ｐゴシック" charset="0"/>
              </a:rPr>
              <a:t>-7</a:t>
            </a:r>
            <a:r>
              <a:rPr lang="en-US" dirty="0">
                <a:ea typeface="ＭＳ Ｐゴシック" charset="0"/>
                <a:cs typeface="ＭＳ Ｐゴシック" charset="0"/>
              </a:rPr>
              <a:t> thus 7 significant digits (we lose 1 bit for the sign).  The largest exponent is 2</a:t>
            </a:r>
            <a:r>
              <a:rPr lang="en-US" baseline="30000" dirty="0">
                <a:ea typeface="ＭＳ Ｐゴシック" charset="0"/>
                <a:cs typeface="ＭＳ Ｐゴシック" charset="0"/>
              </a:rPr>
              <a:t>7</a:t>
            </a:r>
            <a:r>
              <a:rPr lang="en-US" dirty="0">
                <a:ea typeface="ＭＳ Ｐゴシック" charset="0"/>
                <a:cs typeface="ＭＳ Ｐゴシック" charset="0"/>
              </a:rPr>
              <a:t>=128 and therefore the largest multiplies we can have is 2</a:t>
            </a:r>
            <a:r>
              <a:rPr lang="en-US" baseline="30000" dirty="0">
                <a:ea typeface="ＭＳ Ｐゴシック" charset="0"/>
                <a:cs typeface="ＭＳ Ｐゴシック" charset="0"/>
              </a:rPr>
              <a:t>128</a:t>
            </a:r>
            <a:r>
              <a:rPr lang="en-US" dirty="0">
                <a:ea typeface="ＭＳ Ｐゴシック" charset="0"/>
                <a:cs typeface="ＭＳ Ｐゴシック" charset="0"/>
              </a:rPr>
              <a:t>=3x10</a:t>
            </a:r>
            <a:r>
              <a:rPr lang="en-US" baseline="30000" dirty="0">
                <a:ea typeface="ＭＳ Ｐゴシック" charset="0"/>
                <a:cs typeface="ＭＳ Ｐゴシック" charset="0"/>
              </a:rPr>
              <a:t>38</a:t>
            </a:r>
            <a:r>
              <a:rPr lang="en-US" dirty="0">
                <a:ea typeface="ＭＳ Ｐゴシック" charset="0"/>
                <a:cs typeface="ＭＳ Ｐゴシック" charset="0"/>
              </a:rPr>
              <a:t>. </a:t>
            </a:r>
          </a:p>
          <a:p>
            <a:r>
              <a:rPr lang="en-US" dirty="0">
                <a:ea typeface="ＭＳ Ｐゴシック" charset="0"/>
                <a:cs typeface="ＭＳ Ｐゴシック" charset="0"/>
              </a:rPr>
              <a:t>The impact of the number of significant digits is the errors that occur during numerical operations due to rounding error.  For example, with 4-byte floating point numbers 100.0+10</a:t>
            </a:r>
            <a:r>
              <a:rPr lang="en-US" baseline="30000" dirty="0">
                <a:ea typeface="ＭＳ Ｐゴシック" charset="0"/>
                <a:cs typeface="ＭＳ Ｐゴシック" charset="0"/>
              </a:rPr>
              <a:t>-7</a:t>
            </a:r>
            <a:r>
              <a:rPr lang="en-US" dirty="0">
                <a:ea typeface="ＭＳ Ｐゴシック" charset="0"/>
                <a:cs typeface="ＭＳ Ｐゴシック" charset="0"/>
              </a:rPr>
              <a:t>=100, the 10</a:t>
            </a:r>
            <a:r>
              <a:rPr lang="en-US" baseline="30000" dirty="0">
                <a:ea typeface="ＭＳ Ｐゴシック" charset="0"/>
                <a:cs typeface="ＭＳ Ｐゴシック" charset="0"/>
              </a:rPr>
              <a:t>-7</a:t>
            </a:r>
            <a:r>
              <a:rPr lang="en-US" dirty="0">
                <a:ea typeface="ＭＳ Ｐゴシック" charset="0"/>
                <a:cs typeface="ＭＳ Ｐゴシック" charset="0"/>
              </a:rPr>
              <a:t> is below the number of significant digits in 100.0</a:t>
            </a:r>
          </a:p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157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EF91FB-8953-F74C-B1E7-3E005CE75A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958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Here 23/09/12.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EF91FB-8953-F74C-B1E7-3E005CE75A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7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563F8-487F-3943-A5A7-4D212B5279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EE2AF-8464-C048-8721-87AD83C34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6F6922-8CFC-8141-836A-A5AFAB070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4FF03-F861-1D47-B1BA-D902B3A97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F218-7232-4944-9D3A-23A3EBC2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35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4C134-41F8-E743-B73A-6375E8C6A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728642-9757-DB4D-905B-BD4BED8616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7DC425-D2A5-CD4A-BB3C-ECE7AE238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6DAFE-5C17-3C44-9CCF-A1215DC8D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0D6E4-1220-DC45-B971-2159527F1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09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811E8A-34D6-7049-9EE6-F58770822D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2037BF-F217-7840-A693-55204428C1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13FE44-C568-394D-BE12-2DA0D0FF2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85C2DF-D60F-1342-A610-E3838F6E5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64018-095D-CD42-A080-E87E5D31E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13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BD122-1FA7-AB4C-8571-7198B9D16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EA4E95-5219-4949-9CE1-EDEF65C1A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033AD-80B9-844C-BC15-24E6BD497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5666B-BF71-7043-B713-3816F6743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A51F03-527B-6F42-911C-E345F33DB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91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86165-9CD7-5848-96BD-EF6DD52C7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8AF931-6571-7345-BEBB-4CC25A4856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B7A138-B2EB-4D49-9BE2-980626A2A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E6013-2C58-C841-BE01-6781E6131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02CD39-476B-6B46-AE15-E5518962D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697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18E5A-2021-AF44-8270-8CE48A059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D16B1-A90C-964C-8419-144FA9A73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4E479D-93D1-B643-B7A8-FF20580223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59271-5E28-674D-BAEE-8920B25A5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E32BF-B10C-E441-A4BD-D88ED824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F70B0F-ED81-8D40-99E3-CDDB38688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21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3D5E8-E15D-9E49-AD2C-DC4D1DF0E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726189-0C96-B94C-815F-CA82067089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325A22-297A-4248-B578-28E255CD9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878CBE-9AE8-1D43-840F-8D482C3186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94088B-C025-964F-890A-AE607D57E6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470485-0A8B-7F45-A34A-D4CD84F34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D659FE-5C28-FD42-865A-BE559DA9A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9C0EC9-C634-C749-89A6-C572F6CA3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68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CDF9A-C8AE-524B-80D2-F4D6D7D6E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E46B54-5DB0-614A-B9AF-EBCF2B96E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2C96FC-32B4-0144-8399-9EABAA7E6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049FCF-B5F3-784E-A722-1AA6797E0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14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A973B9-86BF-0345-A9CD-3D4428278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E797E5-07E3-BB45-8695-306EC3424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36E46-9262-4F4B-AD44-7C39C882F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61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975A6-5DBB-AE44-8B59-B0A1ABD7F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DFE24-FC19-7C4D-A25A-FEB10EEF4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C0BD69-7596-1140-BD16-98856BCB7E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6D50F9-5AC7-E349-8CBA-D5D79FF6A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1FD8B8-7CE1-9F41-A3CC-88D6AE3C2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A40792-BB1F-1B4F-95BC-08329C953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583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058E9-4F55-C04E-AA8C-626780366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E7B4D5-BF83-B740-8785-51FFEEA6E2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CCD4D5-4D50-3F4B-B0C3-5C90CD4E2B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DA8E7E-CF8E-1148-BABC-A5FC16B34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F90E7E-99E6-F94B-B0FC-920BBD422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813140-3C07-AD4F-8ECA-A388F78B0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230DC0-D75D-6F48-B749-A04E33018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1EA38-EEC9-0F46-B3F1-73268AEFBB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60F15-8856-D246-8E4A-91DB039C16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61650-68B1-E84A-AF06-CA3F81CD3D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C0DD4-B7E3-0543-B71D-8611F13B6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18D08-5C23-064F-BBBB-B16616E5A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21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nh@mit.edu" TargetMode="External"/><Relationship Id="rId2" Type="http://schemas.openxmlformats.org/officeDocument/2006/relationships/hyperlink" Target="mailto:tah@mit.ed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ristophernhill/fall-2022-12.010/tree/main/looking-at-bit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hyperlink" Target="https://github.com/christophernhill/fall-2021-12.010/tree/main/looking-at-bits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schools.com/python/python_operators.as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9DE41-9595-B447-8D46-C2A2A0CF54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12.010 </a:t>
            </a:r>
            <a:r>
              <a:rPr lang="en-US" b="1" dirty="0"/>
              <a:t>Computational Methods of Scientific Programming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A298D2-2BDC-DF4C-88EB-FAF771178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Tom Herring, </a:t>
            </a:r>
            <a:r>
              <a:rPr lang="en-US">
                <a:hlinkClick r:id="rId2"/>
              </a:rPr>
              <a:t>tah@mit.edu</a:t>
            </a:r>
            <a:endParaRPr lang="en-US"/>
          </a:p>
          <a:p>
            <a:r>
              <a:rPr lang="en-US"/>
              <a:t>Chris Hill, </a:t>
            </a:r>
            <a:r>
              <a:rPr lang="en-US">
                <a:hlinkClick r:id="rId3"/>
              </a:rPr>
              <a:t>cnh@mit.edu</a:t>
            </a:r>
            <a:endParaRPr lang="en-US"/>
          </a:p>
          <a:p>
            <a:r>
              <a:rPr lang="en-US"/>
              <a:t>Lecture 2: Hardware, Boolean algebra, Loops</a:t>
            </a:r>
          </a:p>
        </p:txBody>
      </p:sp>
    </p:spTree>
    <p:extLst>
      <p:ext uri="{BB962C8B-B14F-4D97-AF65-F5344CB8AC3E}">
        <p14:creationId xmlns:p14="http://schemas.microsoft.com/office/powerpoint/2010/main" val="441261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29DAEE-03B4-EF47-B853-5AF10E0236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229"/>
          <a:stretch/>
        </p:blipFill>
        <p:spPr>
          <a:xfrm>
            <a:off x="124759" y="1033930"/>
            <a:ext cx="4447241" cy="4978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C32EC4-A202-6E49-885B-BDE93ABB02E4}"/>
              </a:ext>
            </a:extLst>
          </p:cNvPr>
          <p:cNvSpPr txBox="1"/>
          <p:nvPr/>
        </p:nvSpPr>
        <p:spPr>
          <a:xfrm>
            <a:off x="1112912" y="6185647"/>
            <a:ext cx="3479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60000 x 60000 =&gt; 27GB per matrix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0C329C-51DA-714D-AE21-16252F1873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99" r="11959" b="27408"/>
          <a:stretch/>
        </p:blipFill>
        <p:spPr>
          <a:xfrm>
            <a:off x="5701552" y="524435"/>
            <a:ext cx="5970496" cy="4978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55984A-2A6C-8A43-9835-489B8C841308}"/>
              </a:ext>
            </a:extLst>
          </p:cNvPr>
          <p:cNvSpPr txBox="1"/>
          <p:nvPr/>
        </p:nvSpPr>
        <p:spPr>
          <a:xfrm>
            <a:off x="6347012" y="6185647"/>
            <a:ext cx="3773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100,000 x 100,000 Python kernel dies!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D089872-9289-A948-AEF9-2EB71F27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83CE00A-C7E9-6140-B73A-C82F09E11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54786AD-9A12-DC42-85E7-E17E1CF32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144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5D4F5-DFB5-E644-8581-A62AE2389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Memory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E69F1-6042-C748-96F5-78891A6D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768"/>
            <a:ext cx="10515600" cy="4351338"/>
          </a:xfrm>
        </p:spPr>
        <p:txBody>
          <a:bodyPr/>
          <a:lstStyle/>
          <a:p>
            <a:r>
              <a:rPr lang="en-US" dirty="0"/>
              <a:t>1 byte – 8-bits</a:t>
            </a:r>
          </a:p>
          <a:p>
            <a:r>
              <a:rPr lang="en-US" dirty="0"/>
              <a:t>1KB – 1024 bytes</a:t>
            </a:r>
          </a:p>
          <a:p>
            <a:r>
              <a:rPr lang="en-US" dirty="0"/>
              <a:t>1Kb – 1024 bits</a:t>
            </a:r>
          </a:p>
          <a:p>
            <a:r>
              <a:rPr lang="en-US" dirty="0"/>
              <a:t>1MB – 1024 x 1024 bytes</a:t>
            </a:r>
          </a:p>
          <a:p>
            <a:r>
              <a:rPr lang="en-US" dirty="0"/>
              <a:t>1GB – 2</a:t>
            </a:r>
            <a:r>
              <a:rPr lang="en-US" baseline="30000" dirty="0"/>
              <a:t>30 </a:t>
            </a:r>
            <a:r>
              <a:rPr lang="en-US" dirty="0"/>
              <a:t> bytes</a:t>
            </a:r>
          </a:p>
          <a:p>
            <a:r>
              <a:rPr lang="en-US" dirty="0"/>
              <a:t>1TB – 2</a:t>
            </a:r>
            <a:r>
              <a:rPr lang="en-US" baseline="30000" dirty="0"/>
              <a:t>40  </a:t>
            </a:r>
            <a:r>
              <a:rPr lang="en-US" dirty="0"/>
              <a:t>bytes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F23512-B963-204E-8D49-1218096497EC}"/>
              </a:ext>
            </a:extLst>
          </p:cNvPr>
          <p:cNvSpPr txBox="1"/>
          <p:nvPr/>
        </p:nvSpPr>
        <p:spPr>
          <a:xfrm>
            <a:off x="8001000" y="673963"/>
            <a:ext cx="22320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+mj-lt"/>
              </a:rPr>
              <a:t>Variables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E67260-2986-0645-AF5E-E377075EEA07}"/>
              </a:ext>
            </a:extLst>
          </p:cNvPr>
          <p:cNvSpPr txBox="1"/>
          <p:nvPr/>
        </p:nvSpPr>
        <p:spPr>
          <a:xfrm>
            <a:off x="7059643" y="1825625"/>
            <a:ext cx="4114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1 byte – ASCII character</a:t>
            </a:r>
          </a:p>
          <a:p>
            <a:r>
              <a:rPr lang="en-US" sz="2800"/>
              <a:t>4 bytes – integer, “single” precision float/real</a:t>
            </a:r>
          </a:p>
          <a:p>
            <a:r>
              <a:rPr lang="en-US" sz="2800"/>
              <a:t>8 bytes – “long” integer, “double” precision float/real</a:t>
            </a:r>
          </a:p>
          <a:p>
            <a:r>
              <a:rPr lang="en-US" sz="2800"/>
              <a:t>16 bytes – “quad” precision float/real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A24C93-A508-0B40-82FC-325869FCD24D}"/>
              </a:ext>
            </a:extLst>
          </p:cNvPr>
          <p:cNvSpPr txBox="1"/>
          <p:nvPr/>
        </p:nvSpPr>
        <p:spPr>
          <a:xfrm>
            <a:off x="838200" y="5353040"/>
            <a:ext cx="10169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For all except ”quad” precision, a CPU will have dedicated circuits (transistors) for working with these sorts of data in “hardware,” i.e., optimized fast computation.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A9719552-70FD-3148-B2A9-B6127312A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E68CCE53-FB6D-B14E-8A90-B9848FA7E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8255071-3050-E348-9B8C-6B2022D79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086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534D6-1B70-F841-8564-8BAAA2789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Number representation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FDADBB-99AD-DE46-97C8-E04BADCEB8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612" y="1381872"/>
            <a:ext cx="10874188" cy="4667250"/>
          </a:xfrm>
        </p:spPr>
        <p:txBody>
          <a:bodyPr>
            <a:normAutofit fontScale="92500"/>
          </a:bodyPr>
          <a:lstStyle/>
          <a:p>
            <a:r>
              <a:rPr lang="en-US"/>
              <a:t>CPUs can only compute fast on a few specific ways of representing information.</a:t>
            </a:r>
          </a:p>
          <a:p>
            <a:pPr lvl="1"/>
            <a:r>
              <a:rPr lang="en-US"/>
              <a:t>Any other representations ultimately use these primitives. This will be slow because the primitives have to combine them in some way to emulate other </a:t>
            </a:r>
            <a:r>
              <a:rPr lang="en-US" err="1"/>
              <a:t>representaions</a:t>
            </a:r>
            <a:r>
              <a:rPr lang="en-US"/>
              <a:t>.</a:t>
            </a:r>
          </a:p>
          <a:p>
            <a:r>
              <a:rPr lang="en-US"/>
              <a:t>Key primitives</a:t>
            </a:r>
          </a:p>
          <a:p>
            <a:pPr lvl="1"/>
            <a:r>
              <a:rPr lang="en-US"/>
              <a:t>1-byte characters and Booleans</a:t>
            </a:r>
          </a:p>
          <a:p>
            <a:pPr lvl="1"/>
            <a:r>
              <a:rPr lang="en-US"/>
              <a:t>4-byte integers (32-bit)</a:t>
            </a:r>
          </a:p>
          <a:p>
            <a:pPr lvl="1"/>
            <a:r>
              <a:rPr lang="en-US"/>
              <a:t>8-byte integers</a:t>
            </a:r>
          </a:p>
          <a:p>
            <a:pPr lvl="1"/>
            <a:r>
              <a:rPr lang="en-US"/>
              <a:t>4-byte floating point</a:t>
            </a:r>
          </a:p>
          <a:p>
            <a:pPr lvl="1"/>
            <a:r>
              <a:rPr lang="en-US"/>
              <a:t>8-byte floating point</a:t>
            </a:r>
          </a:p>
          <a:p>
            <a:r>
              <a:rPr lang="en-US"/>
              <a:t>For these types a CPU can typical a primitive operation (add/subtract, multiply, compare) in a few CPU clock cycles (typically 1 cycle is 1ns). 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708CFC-B694-464F-9C00-B9409AA61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0A865B-A31D-D143-B7DC-BCE9B710C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7B5237-0096-9F4B-83E3-A97876AB1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547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Helvetica" charset="0"/>
                <a:ea typeface="ＭＳ Ｐゴシック" charset="0"/>
                <a:cs typeface="ＭＳ Ｐゴシック" charset="0"/>
              </a:rPr>
              <a:t>Integer numbers</a:t>
            </a:r>
          </a:p>
        </p:txBody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Helvetica" charset="0"/>
                <a:ea typeface="ＭＳ Ｐゴシック" charset="0"/>
                <a:cs typeface="ＭＳ Ｐゴシック" charset="0"/>
              </a:rPr>
              <a:t>Integer numbers can be represented exactly (up to the range allowed by the number of bytes)</a:t>
            </a:r>
          </a:p>
          <a:p>
            <a:r>
              <a:rPr lang="en-US" dirty="0">
                <a:latin typeface="Helvetica" charset="0"/>
                <a:ea typeface="ＭＳ Ｐゴシック" charset="0"/>
                <a:cs typeface="ＭＳ Ｐゴシック" charset="0"/>
              </a:rPr>
              <a:t>A 2-byte integer, unsigned 0-65535, signed ±32767 (sometimes called short)</a:t>
            </a:r>
          </a:p>
          <a:p>
            <a:r>
              <a:rPr lang="en-US" dirty="0">
                <a:latin typeface="Helvetica" charset="0"/>
                <a:ea typeface="ＭＳ Ｐゴシック" charset="0"/>
                <a:cs typeface="ＭＳ Ｐゴシック" charset="0"/>
              </a:rPr>
              <a:t>A 4-byte integer, unsigned 0-4294967295, signed ±2147483827</a:t>
            </a:r>
          </a:p>
          <a:p>
            <a:r>
              <a:rPr lang="en-US" dirty="0">
                <a:latin typeface="Helvetica" charset="0"/>
                <a:ea typeface="ＭＳ Ｐゴシック" charset="0"/>
                <a:cs typeface="ＭＳ Ｐゴシック" charset="0"/>
              </a:rPr>
              <a:t>(With a 32-bit address bus, can have 4Gbytes of memory—reason max memory is limited in older computers.  Nearly all machines are now 64-bit; still this designation in some software downloads)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E30593-0513-AC45-937D-50265C383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98CAF0-BBD6-A94A-90D6-F6DB98AC8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70CD4-E0C4-6B44-8CD6-7C95ED054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597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3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Floating point</a:t>
            </a:r>
          </a:p>
        </p:txBody>
      </p:sp>
      <p:sp>
        <p:nvSpPr>
          <p:cNvPr id="40964" name="Rectangle 2"/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Representations vary between machines (often reason binary files can not be shared).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Precise layout of bits depends on machine and format all formats are (mantissa)*2^(exponent). (Above is not IEEE, exponent is 2s-complement in IEEE) i.e., we think of powers of 10, but computer is powers of 2.</a:t>
            </a:r>
          </a:p>
          <a:p>
            <a:r>
              <a:rPr lang="en-US" dirty="0"/>
              <a:t>IEEE: 4-byte floating point is 8 bit exponent, 24 bit mantissa (1 sign bit for each), 7 significant digits, range 10±38</a:t>
            </a:r>
          </a:p>
        </p:txBody>
      </p:sp>
      <p:sp>
        <p:nvSpPr>
          <p:cNvPr id="40966" name="Text Box 4"/>
          <p:cNvSpPr txBox="1">
            <a:spLocks noChangeArrowheads="1"/>
          </p:cNvSpPr>
          <p:nvPr/>
        </p:nvSpPr>
        <p:spPr bwMode="auto">
          <a:xfrm>
            <a:off x="2590800" y="3048000"/>
            <a:ext cx="670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4096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842209"/>
              </p:ext>
            </p:extLst>
          </p:nvPr>
        </p:nvGraphicFramePr>
        <p:xfrm>
          <a:off x="1998662" y="2913856"/>
          <a:ext cx="7602538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3" imgW="7607300" imgH="1028700" progId="Word.Picture.8">
                  <p:embed/>
                </p:oleObj>
              </mc:Choice>
              <mc:Fallback>
                <p:oleObj name="Picture" r:id="rId3" imgW="7607300" imgH="1028700" progId="Word.Picture.8">
                  <p:embed/>
                  <p:pic>
                    <p:nvPicPr>
                      <p:cNvPr id="40967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8662" y="2913856"/>
                        <a:ext cx="7602538" cy="1030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66F6B4DA-9DED-6C4F-88DD-1EE181188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FB5598C7-FB2B-684F-A8A6-75383182A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E740F3A-D439-7C42-A3F1-19F365F36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14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1FE9C-9440-4504-BE7A-8D85AFAC6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Hands on exercise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73BB3-1E6F-4976-8239-61A175AAE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3800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The Python notebook under</a:t>
            </a:r>
          </a:p>
          <a:p>
            <a:pPr marL="0" indent="0">
              <a:buNone/>
            </a:pPr>
            <a:endParaRPr lang="en-US" dirty="0">
              <a:ea typeface="+mn-lt"/>
              <a:cs typeface="+mn-lt"/>
            </a:endParaRPr>
          </a:p>
          <a:p>
            <a:pPr marL="457200" lvl="1" indent="0">
              <a:buNone/>
            </a:pPr>
            <a:r>
              <a:rPr lang="en-US" dirty="0">
                <a:ea typeface="+mn-lt"/>
                <a:cs typeface="+mn-lt"/>
                <a:hlinkClick r:id="rId3"/>
              </a:rPr>
              <a:t>https://github.com/christophernhill/fall-2022-12.010/tree/main/looking-at-bits</a:t>
            </a:r>
            <a:endParaRPr lang="en-US" dirty="0">
              <a:ea typeface="+mn-lt"/>
              <a:cs typeface="+mn-lt"/>
              <a:hlinkClick r:id="rId4"/>
            </a:endParaRPr>
          </a:p>
          <a:p>
            <a:pPr marL="457200" lvl="1" indent="0">
              <a:buNone/>
            </a:pPr>
            <a:endParaRPr lang="en-US" dirty="0">
              <a:cs typeface="Calibri"/>
            </a:endParaRPr>
          </a:p>
          <a:p>
            <a:pPr marL="457200" lvl="1" indent="0">
              <a:buNone/>
            </a:pPr>
            <a:r>
              <a:rPr lang="en-US" dirty="0">
                <a:cs typeface="Calibri"/>
              </a:rPr>
              <a:t>contains some python code for exploring bit patterns in integers and floating point numbers. </a:t>
            </a:r>
          </a:p>
          <a:p>
            <a:pPr marL="457200" lvl="1" indent="0">
              <a:buNone/>
            </a:pPr>
            <a:endParaRPr lang="en-US" dirty="0">
              <a:cs typeface="Calibri"/>
            </a:endParaRPr>
          </a:p>
          <a:p>
            <a:pPr marL="457200" lvl="1" indent="0">
              <a:buNone/>
            </a:pPr>
            <a:endParaRPr lang="en-US" dirty="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4462C-F152-4E3D-9B9C-807BBB78B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6CC2B-8339-4DE6-8952-A6BEAF39E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C004D-3E2B-42F5-8C3E-CD2ED4BC3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15</a:t>
            </a:fld>
            <a:endParaRPr lang="en-US"/>
          </a:p>
        </p:txBody>
      </p:sp>
      <p:pic>
        <p:nvPicPr>
          <p:cNvPr id="8" name="Picture 8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52DC206-BC3D-48E5-B032-FBD4EC67B9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105" y="3729469"/>
            <a:ext cx="3491831" cy="24362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D86625-111C-4EBA-B255-CC14AE9BCA82}"/>
              </a:ext>
            </a:extLst>
          </p:cNvPr>
          <p:cNvSpPr txBox="1"/>
          <p:nvPr/>
        </p:nvSpPr>
        <p:spPr>
          <a:xfrm>
            <a:off x="1213937" y="4427810"/>
            <a:ext cx="5434707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There is Python in the exercise notebook ( "bit-int-</a:t>
            </a:r>
            <a:r>
              <a:rPr lang="en-US" dirty="0" err="1"/>
              <a:t>float.ipynb</a:t>
            </a:r>
            <a:r>
              <a:rPr lang="en-US" dirty="0"/>
              <a:t>" ) that may not be obvious yet. By the end of the class all the features will be explained.  </a:t>
            </a:r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For now we can explore and experiment with some of the code as is.</a:t>
            </a:r>
          </a:p>
        </p:txBody>
      </p:sp>
    </p:spTree>
    <p:extLst>
      <p:ext uri="{BB962C8B-B14F-4D97-AF65-F5344CB8AC3E}">
        <p14:creationId xmlns:p14="http://schemas.microsoft.com/office/powerpoint/2010/main" val="2796980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DAD5175-8825-5942-AC82-52773D857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Operator groups in Python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FE14F5-A718-DC49-83EC-956E76DBD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Arithmetic operators</a:t>
            </a:r>
          </a:p>
          <a:p>
            <a:pPr lvl="0"/>
            <a:r>
              <a:rPr lang="en-US" dirty="0"/>
              <a:t>Assignment operators</a:t>
            </a:r>
          </a:p>
          <a:p>
            <a:pPr lvl="0"/>
            <a:r>
              <a:rPr lang="en-US" dirty="0"/>
              <a:t>Comparison operators</a:t>
            </a:r>
          </a:p>
          <a:p>
            <a:pPr lvl="0"/>
            <a:r>
              <a:rPr lang="en-US" dirty="0"/>
              <a:t>Logical operators</a:t>
            </a:r>
          </a:p>
          <a:p>
            <a:pPr lvl="0"/>
            <a:r>
              <a:rPr lang="en-US" dirty="0"/>
              <a:t>Identity operators</a:t>
            </a:r>
          </a:p>
          <a:p>
            <a:pPr lvl="0"/>
            <a:r>
              <a:rPr lang="en-US" dirty="0"/>
              <a:t>Membership operators</a:t>
            </a:r>
          </a:p>
          <a:p>
            <a:pPr lvl="0"/>
            <a:r>
              <a:rPr lang="en-US" dirty="0"/>
              <a:t>Bitwise operators</a:t>
            </a:r>
          </a:p>
          <a:p>
            <a:endParaRPr lang="en-US" dirty="0"/>
          </a:p>
          <a:p>
            <a:r>
              <a:rPr lang="en-US" dirty="0"/>
              <a:t>Other languages have similar types of grouping, but it does vary. Symbols for types of operations can differ and overlap</a:t>
            </a:r>
          </a:p>
          <a:p>
            <a:r>
              <a:rPr lang="en-US" dirty="0"/>
              <a:t>Material here based on </a:t>
            </a:r>
            <a:r>
              <a:rPr lang="en-US" dirty="0">
                <a:hlinkClick r:id="rId2"/>
              </a:rPr>
              <a:t>https://www.w3schools.com/python/python_operators.asp</a:t>
            </a:r>
            <a:r>
              <a:rPr lang="en-US" dirty="0"/>
              <a:t> 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84F497-625F-4549-9F56-5BF4E8489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BEA4A1-FB7E-2041-96CE-4B4CDC137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5E35F9-B780-7B47-908D-506235122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904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9EDBD-2F31-9542-B906-12D20EDC9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Arithmetic operators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206A804-154C-294D-8948-13D9C66F94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5995955"/>
              </p:ext>
            </p:extLst>
          </p:nvPr>
        </p:nvGraphicFramePr>
        <p:xfrm>
          <a:off x="838200" y="1503118"/>
          <a:ext cx="10515600" cy="46146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20884">
                  <a:extLst>
                    <a:ext uri="{9D8B030D-6E8A-4147-A177-3AD203B41FA5}">
                      <a16:colId xmlns:a16="http://schemas.microsoft.com/office/drawing/2014/main" val="1712028054"/>
                    </a:ext>
                  </a:extLst>
                </a:gridCol>
                <a:gridCol w="3383838">
                  <a:extLst>
                    <a:ext uri="{9D8B030D-6E8A-4147-A177-3AD203B41FA5}">
                      <a16:colId xmlns:a16="http://schemas.microsoft.com/office/drawing/2014/main" val="3560586580"/>
                    </a:ext>
                  </a:extLst>
                </a:gridCol>
                <a:gridCol w="4210878">
                  <a:extLst>
                    <a:ext uri="{9D8B030D-6E8A-4147-A177-3AD203B41FA5}">
                      <a16:colId xmlns:a16="http://schemas.microsoft.com/office/drawing/2014/main" val="146191513"/>
                    </a:ext>
                  </a:extLst>
                </a:gridCol>
              </a:tblGrid>
              <a:tr h="330254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Operator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116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Name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Example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extLst>
                  <a:ext uri="{0D108BD9-81ED-4DB2-BD59-A6C34878D82A}">
                    <a16:rowId xmlns:a16="http://schemas.microsoft.com/office/drawing/2014/main" val="1291837534"/>
                  </a:ext>
                </a:extLst>
              </a:tr>
              <a:tr h="330254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+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116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Addition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x + y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extLst>
                  <a:ext uri="{0D108BD9-81ED-4DB2-BD59-A6C34878D82A}">
                    <a16:rowId xmlns:a16="http://schemas.microsoft.com/office/drawing/2014/main" val="672049559"/>
                  </a:ext>
                </a:extLst>
              </a:tr>
              <a:tr h="330254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-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116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Subtraction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x - y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extLst>
                  <a:ext uri="{0D108BD9-81ED-4DB2-BD59-A6C34878D82A}">
                    <a16:rowId xmlns:a16="http://schemas.microsoft.com/office/drawing/2014/main" val="3518172267"/>
                  </a:ext>
                </a:extLst>
              </a:tr>
              <a:tr h="330254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*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116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Multiplication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x * y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extLst>
                  <a:ext uri="{0D108BD9-81ED-4DB2-BD59-A6C34878D82A}">
                    <a16:rowId xmlns:a16="http://schemas.microsoft.com/office/drawing/2014/main" val="2865742909"/>
                  </a:ext>
                </a:extLst>
              </a:tr>
              <a:tr h="330254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/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116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Division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x / y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extLst>
                  <a:ext uri="{0D108BD9-81ED-4DB2-BD59-A6C34878D82A}">
                    <a16:rowId xmlns:a16="http://schemas.microsoft.com/office/drawing/2014/main" val="188558373"/>
                  </a:ext>
                </a:extLst>
              </a:tr>
              <a:tr h="330254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%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116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Modulus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x % y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extLst>
                  <a:ext uri="{0D108BD9-81ED-4DB2-BD59-A6C34878D82A}">
                    <a16:rowId xmlns:a16="http://schemas.microsoft.com/office/drawing/2014/main" val="3057306564"/>
                  </a:ext>
                </a:extLst>
              </a:tr>
              <a:tr h="330254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**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116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Exponentiation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x ** y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extLst>
                  <a:ext uri="{0D108BD9-81ED-4DB2-BD59-A6C34878D82A}">
                    <a16:rowId xmlns:a16="http://schemas.microsoft.com/office/drawing/2014/main" val="1618415790"/>
                  </a:ext>
                </a:extLst>
              </a:tr>
              <a:tr h="330254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//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116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>
                          <a:effectLst/>
                        </a:rPr>
                        <a:t>Floor division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800" dirty="0">
                          <a:effectLst/>
                        </a:rPr>
                        <a:t>x // y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058" marR="75058" marT="75058" marB="75058"/>
                </a:tc>
                <a:extLst>
                  <a:ext uri="{0D108BD9-81ED-4DB2-BD59-A6C34878D82A}">
                    <a16:rowId xmlns:a16="http://schemas.microsoft.com/office/drawing/2014/main" val="690865602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B994A-2CF4-D541-A519-8B733BE72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5E57F-CBF7-994C-AF7D-A54357A12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6DE44F-8766-2943-A957-D8B2C6775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725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32A52-6483-3545-990B-0230CB766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9754"/>
            <a:ext cx="10515600" cy="1325563"/>
          </a:xfrm>
        </p:spPr>
        <p:txBody>
          <a:bodyPr/>
          <a:lstStyle/>
          <a:p>
            <a:r>
              <a:rPr lang="en-US" dirty="0"/>
              <a:t>Assignment operators*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FFAA2-CBBF-124D-BB51-0C307C67B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9553"/>
            <a:ext cx="10515600" cy="4351338"/>
          </a:xfrm>
        </p:spPr>
        <p:txBody>
          <a:bodyPr/>
          <a:lstStyle/>
          <a:p>
            <a:r>
              <a:rPr lang="en-US" dirty="0"/>
              <a:t>= is the assignment or binding operator.  All operators can be used ?= form. Binding can be though of memory </a:t>
            </a:r>
            <a:r>
              <a:rPr lang="en-US"/>
              <a:t>location assignment.</a:t>
            </a:r>
            <a:endParaRPr lang="en-US" dirty="0"/>
          </a:p>
          <a:p>
            <a:r>
              <a:rPr lang="en-US" dirty="0"/>
              <a:t>a=b=c=0 # form is also allowed.  (operator= form does not work here but there are other subtle effects of op= in terms of binding.</a:t>
            </a:r>
          </a:p>
          <a:p>
            <a:r>
              <a:rPr lang="en-US" dirty="0" err="1"/>
              <a:t>a,b</a:t>
            </a:r>
            <a:r>
              <a:rPr lang="en-US" dirty="0"/>
              <a:t> = 1,2  # acceptable use of assignment statement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7EA3B-5F0A-3344-8DD3-12455E601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67B28-F53A-1842-9199-1C5286B60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8E1873-1669-1F4E-B595-011D526DF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18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FF18F12-B538-834A-8C6F-F02D64BA37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070230"/>
              </p:ext>
            </p:extLst>
          </p:nvPr>
        </p:nvGraphicFramePr>
        <p:xfrm>
          <a:off x="838200" y="3269672"/>
          <a:ext cx="10515599" cy="30422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28902">
                  <a:extLst>
                    <a:ext uri="{9D8B030D-6E8A-4147-A177-3AD203B41FA5}">
                      <a16:colId xmlns:a16="http://schemas.microsoft.com/office/drawing/2014/main" val="3400847008"/>
                    </a:ext>
                  </a:extLst>
                </a:gridCol>
                <a:gridCol w="2605029">
                  <a:extLst>
                    <a:ext uri="{9D8B030D-6E8A-4147-A177-3AD203B41FA5}">
                      <a16:colId xmlns:a16="http://schemas.microsoft.com/office/drawing/2014/main" val="3538479721"/>
                    </a:ext>
                  </a:extLst>
                </a:gridCol>
                <a:gridCol w="5581668">
                  <a:extLst>
                    <a:ext uri="{9D8B030D-6E8A-4147-A177-3AD203B41FA5}">
                      <a16:colId xmlns:a16="http://schemas.microsoft.com/office/drawing/2014/main" val="2989773790"/>
                    </a:ext>
                  </a:extLst>
                </a:gridCol>
              </a:tblGrid>
              <a:tr h="310810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Operator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277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Example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Same As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extLst>
                  <a:ext uri="{0D108BD9-81ED-4DB2-BD59-A6C34878D82A}">
                    <a16:rowId xmlns:a16="http://schemas.microsoft.com/office/drawing/2014/main" val="718028138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=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277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x = 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x = 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extLst>
                  <a:ext uri="{0D108BD9-81ED-4DB2-BD59-A6C34878D82A}">
                    <a16:rowId xmlns:a16="http://schemas.microsoft.com/office/drawing/2014/main" val="3759748771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+=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277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x += 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x = x + 3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extLst>
                  <a:ext uri="{0D108BD9-81ED-4DB2-BD59-A6C34878D82A}">
                    <a16:rowId xmlns:a16="http://schemas.microsoft.com/office/drawing/2014/main" val="1047222198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-=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277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x -= 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x = x - 3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extLst>
                  <a:ext uri="{0D108BD9-81ED-4DB2-BD59-A6C34878D82A}">
                    <a16:rowId xmlns:a16="http://schemas.microsoft.com/office/drawing/2014/main" val="245151753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 dirty="0">
                          <a:effectLst/>
                        </a:rPr>
                        <a:t>*=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277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x *= 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 dirty="0">
                          <a:effectLst/>
                        </a:rPr>
                        <a:t>x = x * 3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extLst>
                  <a:ext uri="{0D108BD9-81ED-4DB2-BD59-A6C34878D82A}">
                    <a16:rowId xmlns:a16="http://schemas.microsoft.com/office/drawing/2014/main" val="4058660142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 dirty="0">
                          <a:effectLst/>
                        </a:rPr>
                        <a:t>/=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277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>
                          <a:effectLst/>
                        </a:rPr>
                        <a:t>x /= 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en-US" sz="2400" dirty="0">
                          <a:effectLst/>
                        </a:rPr>
                        <a:t>x = x / 3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639" marR="70639" marT="70639" marB="70639"/>
                </a:tc>
                <a:extLst>
                  <a:ext uri="{0D108BD9-81ED-4DB2-BD59-A6C34878D82A}">
                    <a16:rowId xmlns:a16="http://schemas.microsoft.com/office/drawing/2014/main" val="2262548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2052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ABE6F-8B6D-8242-BC75-998AEF204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A34B1-6397-E044-ADCE-BC01944D4E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Review of computer hardware and impact on programming</a:t>
            </a:r>
          </a:p>
          <a:p>
            <a:pPr lvl="1"/>
            <a:r>
              <a:rPr lang="en-US" dirty="0"/>
              <a:t>What happens with “Hello World”</a:t>
            </a:r>
          </a:p>
          <a:p>
            <a:r>
              <a:rPr lang="en-US" dirty="0"/>
              <a:t>Starting basic concepts: Operators</a:t>
            </a:r>
          </a:p>
          <a:p>
            <a:pPr lvl="1"/>
            <a:r>
              <a:rPr lang="en-US" dirty="0"/>
              <a:t>= : assignment or binding</a:t>
            </a:r>
            <a:endParaRPr lang="en-US" dirty="0">
              <a:cs typeface="Calibri"/>
            </a:endParaRPr>
          </a:p>
          <a:p>
            <a:r>
              <a:rPr lang="en-US" dirty="0"/>
              <a:t>Focus on the difference between assignment and binding.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E2330-9BCF-8743-920B-B303BA9B1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A6207A-804A-2347-BE3B-6F7A1B6FC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6C54D-EBA4-DD4A-8712-4AF865B01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8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C3BCF-C888-0940-95A1-B6C0E6896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19689F-21B4-9749-8D09-2F2A3EF35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 dirty="0"/>
              <a:t>Review of computer hardware and impact on programming</a:t>
            </a:r>
          </a:p>
          <a:p>
            <a:pPr lvl="1"/>
            <a:r>
              <a:rPr lang="en-US" dirty="0"/>
              <a:t>What happens with “Hello World”</a:t>
            </a:r>
          </a:p>
          <a:p>
            <a:r>
              <a:rPr lang="en-US" dirty="0"/>
              <a:t>Starting basic concepts: Operators</a:t>
            </a:r>
          </a:p>
          <a:p>
            <a:pPr lvl="1"/>
            <a:r>
              <a:rPr lang="en-US" dirty="0"/>
              <a:t>=  assignment or binding (this is a critical concept in Python and varies between languages)</a:t>
            </a:r>
            <a:endParaRPr lang="en-US" dirty="0">
              <a:cs typeface="Calibri"/>
            </a:endParaRPr>
          </a:p>
          <a:p>
            <a:r>
              <a:rPr lang="en-US" dirty="0"/>
              <a:t>Suites: single blocks of code with header line; Branching and looping</a:t>
            </a:r>
          </a:p>
          <a:p>
            <a:r>
              <a:rPr lang="en-US" dirty="0"/>
              <a:t>Boolean Algebra: </a:t>
            </a:r>
          </a:p>
          <a:p>
            <a:pPr lvl="1"/>
            <a:r>
              <a:rPr lang="en-US" dirty="0"/>
              <a:t>Logical tests</a:t>
            </a:r>
          </a:p>
          <a:p>
            <a:pPr lvl="1"/>
            <a:r>
              <a:rPr lang="en-US" dirty="0"/>
              <a:t>And/or/</a:t>
            </a:r>
            <a:r>
              <a:rPr lang="en-US" dirty="0" err="1"/>
              <a:t>xor</a:t>
            </a:r>
            <a:r>
              <a:rPr lang="en-US" dirty="0"/>
              <a:t>: Truth tables</a:t>
            </a:r>
          </a:p>
          <a:p>
            <a:r>
              <a:rPr lang="en-US" dirty="0"/>
              <a:t>Loops:</a:t>
            </a:r>
          </a:p>
          <a:p>
            <a:pPr lvl="1"/>
            <a:r>
              <a:rPr lang="en-US" dirty="0"/>
              <a:t>For loops</a:t>
            </a:r>
          </a:p>
          <a:p>
            <a:pPr lvl="1"/>
            <a:r>
              <a:rPr lang="en-US" dirty="0"/>
              <a:t>While loops</a:t>
            </a:r>
          </a:p>
          <a:p>
            <a:r>
              <a:rPr lang="en-US" dirty="0"/>
              <a:t>Today’s class will get us to looking at the = operator.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AE75B8-E7D7-074A-8BE8-EAB208B56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00531A-3D8B-844F-858A-F17543655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350A40-1510-134B-8AE5-A406139EE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16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433D0-E0C3-B96D-38EF-41431268D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5107-7A77-C6BC-59EF-42103B389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168F8-ACE4-D976-3C5A-2607CD5B1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09/05/2024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D86CE-929D-487A-9708-C1EDC4DBC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0B108-001E-550C-07B2-98DF6D2F4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CDF60-25B5-D143-8B1B-45A121940923}" type="slidenum">
              <a:rPr lang="en-US" smtClean="0"/>
              <a:t>20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0727A2A-A63B-9BC4-07F7-64C49D76E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MIT </a:t>
            </a:r>
            <a:r>
              <a:rPr lang="en-US" dirty="0" err="1"/>
              <a:t>OpenCourseWare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0070C0"/>
                </a:solidFill>
                <a:hlinkClick r:id="rId2"/>
              </a:rPr>
              <a:t>https://ocw.mit.edu</a:t>
            </a:r>
            <a:r>
              <a:rPr lang="en-US" u="sng" dirty="0"/>
              <a:t>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12.010 Computational Methods of Scientific Programming, Fall 2024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more information about citing these materials or our Terms of Use, visit </a:t>
            </a:r>
            <a:r>
              <a:rPr lang="en-US" u="sng" dirty="0">
                <a:solidFill>
                  <a:srgbClr val="0070C0"/>
                </a:solidFill>
                <a:hlinkClick r:id="rId3"/>
              </a:rPr>
              <a:t>https://ocw.mit.edu/terms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31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5AD1B-B1C1-A64C-91EC-4AAE5EF8C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to hardware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591E94-C01E-9742-B941-96A7B5E6B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Most of this class is concerned with tools for writing software, i.e. programming. </a:t>
            </a:r>
          </a:p>
          <a:p>
            <a:endParaRPr lang="en-US"/>
          </a:p>
          <a:p>
            <a:r>
              <a:rPr lang="en-US"/>
              <a:t>Ultimately programs “execute” on computer hardware</a:t>
            </a:r>
          </a:p>
          <a:p>
            <a:endParaRPr lang="en-US"/>
          </a:p>
          <a:p>
            <a:r>
              <a:rPr lang="en-US"/>
              <a:t>Hardware imposes some limits of what a program can do, how a program works</a:t>
            </a:r>
          </a:p>
          <a:p>
            <a:pPr lvl="1"/>
            <a:endParaRPr lang="en-US"/>
          </a:p>
          <a:p>
            <a:r>
              <a:rPr lang="en-US"/>
              <a:t>This section looks at some basic hardware concepts that can be useful in understanding what limits it is useful to have in mind when programming. 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85F615-1931-9246-8627-8B3A0AA6C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D74D2D-2072-FE44-B99C-19BF812E6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A3EC07-2230-9943-A51F-363F5A376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508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AA123-3C71-CC40-94C6-5780B733C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Modern computers all have similar hardware building blocks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E97498-4A55-E743-8C76-ECEB600FE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15" y="2076541"/>
            <a:ext cx="2505489" cy="17010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01B1F9-FC4B-784B-89B1-A5F5CDDC1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463" y="1727971"/>
            <a:ext cx="3115791" cy="27049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496B82-9BBD-E04E-8D1B-4DD7E070F5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2974" y="2255107"/>
            <a:ext cx="2989111" cy="234778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EE9FC42-882F-A048-A317-3D6980FFFCAA}"/>
              </a:ext>
            </a:extLst>
          </p:cNvPr>
          <p:cNvSpPr txBox="1"/>
          <p:nvPr/>
        </p:nvSpPr>
        <p:spPr>
          <a:xfrm>
            <a:off x="1461053" y="1690688"/>
            <a:ext cx="1529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Raspberry Pi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BB7D99-66DD-6947-ADED-00E05D2A87E7}"/>
              </a:ext>
            </a:extLst>
          </p:cNvPr>
          <p:cNvSpPr txBox="1"/>
          <p:nvPr/>
        </p:nvSpPr>
        <p:spPr>
          <a:xfrm>
            <a:off x="5197439" y="1418899"/>
            <a:ext cx="1343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Mac Laptop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DB6FBE-8A7E-F54D-8AE6-B6401DB84A46}"/>
              </a:ext>
            </a:extLst>
          </p:cNvPr>
          <p:cNvSpPr txBox="1"/>
          <p:nvPr/>
        </p:nvSpPr>
        <p:spPr>
          <a:xfrm>
            <a:off x="8680527" y="1708245"/>
            <a:ext cx="2421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Summit Supercomputer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370A1F-92CB-1748-AEF4-5B4AC7780F3E}"/>
              </a:ext>
            </a:extLst>
          </p:cNvPr>
          <p:cNvSpPr txBox="1"/>
          <p:nvPr/>
        </p:nvSpPr>
        <p:spPr>
          <a:xfrm>
            <a:off x="506894" y="4780424"/>
            <a:ext cx="699120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Main hardware pieces are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/>
              <a:t>CPU (Intel, AMD, IBM, ARM)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/>
              <a:t>dynamic memory (RAM)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/>
              <a:t>permanent storage (disk, SSD, memory card 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/>
              <a:t>devices (network, graphics/GPU, screen, keyboard)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D6CED45D-34C4-F843-8982-ECF1B046E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73A00601-FB1F-9447-8CD9-9700FC019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276CDB67-0B3A-5C48-ABA9-033C1D07F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F0E1C6-8A0E-42A8-CD22-FFAE94F2CBAB}"/>
              </a:ext>
            </a:extLst>
          </p:cNvPr>
          <p:cNvSpPr txBox="1"/>
          <p:nvPr/>
        </p:nvSpPr>
        <p:spPr>
          <a:xfrm>
            <a:off x="213382" y="3701759"/>
            <a:ext cx="42592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Shenzhen </a:t>
            </a:r>
            <a:r>
              <a:rPr lang="en-US" sz="1200" dirty="0" err="1"/>
              <a:t>Trxcom</a:t>
            </a:r>
            <a:r>
              <a:rPr lang="en-US" sz="1200" dirty="0"/>
              <a:t> Electronics Co., Limited. All rights reserved. </a:t>
            </a:r>
          </a:p>
          <a:p>
            <a:r>
              <a:rPr lang="en-US" sz="1200" dirty="0"/>
              <a:t>This content is excluded from our Creative Commons license. For </a:t>
            </a:r>
          </a:p>
          <a:p>
            <a:r>
              <a:rPr lang="en-US" sz="1200" dirty="0"/>
              <a:t>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09E975-2FD0-8736-C8B8-9557B69978BA}"/>
              </a:ext>
            </a:extLst>
          </p:cNvPr>
          <p:cNvSpPr txBox="1"/>
          <p:nvPr/>
        </p:nvSpPr>
        <p:spPr>
          <a:xfrm>
            <a:off x="4249853" y="4470171"/>
            <a:ext cx="3692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2025 Apple Inc. All rights reserved. This content is </a:t>
            </a:r>
          </a:p>
          <a:p>
            <a:r>
              <a:rPr lang="en-US" sz="1200" dirty="0"/>
              <a:t>excluded from our Creative Commons license. For more </a:t>
            </a:r>
          </a:p>
          <a:p>
            <a:r>
              <a:rPr lang="en-US" sz="1200" dirty="0"/>
              <a:t>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92BD43-73FB-7B9D-3EF0-93DF39E17AAB}"/>
              </a:ext>
            </a:extLst>
          </p:cNvPr>
          <p:cNvSpPr txBox="1"/>
          <p:nvPr/>
        </p:nvSpPr>
        <p:spPr>
          <a:xfrm>
            <a:off x="8104446" y="4780421"/>
            <a:ext cx="3573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courtesy of DOE. Image is in the public domain.</a:t>
            </a:r>
          </a:p>
        </p:txBody>
      </p:sp>
    </p:spTree>
    <p:extLst>
      <p:ext uri="{BB962C8B-B14F-4D97-AF65-F5344CB8AC3E}">
        <p14:creationId xmlns:p14="http://schemas.microsoft.com/office/powerpoint/2010/main" val="2406142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1B38DDCD-3EBD-2749-93BF-8BC54C084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820DCC-5DE1-0B4A-8B62-450CEAE77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031" y="1205086"/>
            <a:ext cx="6551315" cy="44478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1D764A-2F83-A646-AEF9-FB98DC12F7F1}"/>
              </a:ext>
            </a:extLst>
          </p:cNvPr>
          <p:cNvSpPr txBox="1"/>
          <p:nvPr/>
        </p:nvSpPr>
        <p:spPr>
          <a:xfrm>
            <a:off x="3134550" y="487790"/>
            <a:ext cx="966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/>
              <a:t>CPU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84526F6-D992-334B-831C-8E10FF853BBE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3618016" y="1134121"/>
            <a:ext cx="408581" cy="1441961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B881DF9-62A1-DA42-B561-99407A006ACB}"/>
              </a:ext>
            </a:extLst>
          </p:cNvPr>
          <p:cNvSpPr txBox="1"/>
          <p:nvPr/>
        </p:nvSpPr>
        <p:spPr>
          <a:xfrm>
            <a:off x="4868615" y="331271"/>
            <a:ext cx="49380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/>
              <a:t>Dynamic Memory (RAM)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35413DE-CF84-A943-9F1E-440470E7CE21}"/>
              </a:ext>
            </a:extLst>
          </p:cNvPr>
          <p:cNvCxnSpPr>
            <a:cxnSpLocks/>
          </p:cNvCxnSpPr>
          <p:nvPr/>
        </p:nvCxnSpPr>
        <p:spPr>
          <a:xfrm flipH="1">
            <a:off x="5127688" y="977602"/>
            <a:ext cx="431352" cy="1511983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5C01CE9-34D6-934B-9E4F-C45B43E3CD3A}"/>
              </a:ext>
            </a:extLst>
          </p:cNvPr>
          <p:cNvSpPr txBox="1"/>
          <p:nvPr/>
        </p:nvSpPr>
        <p:spPr>
          <a:xfrm>
            <a:off x="249798" y="5088092"/>
            <a:ext cx="3204466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/>
              <a:t>Permanent storage (SD-CARD)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6F4A575-27FF-8E42-9F03-95C8DABA1913}"/>
              </a:ext>
            </a:extLst>
          </p:cNvPr>
          <p:cNvCxnSpPr>
            <a:cxnSpLocks/>
          </p:cNvCxnSpPr>
          <p:nvPr/>
        </p:nvCxnSpPr>
        <p:spPr>
          <a:xfrm flipV="1">
            <a:off x="1392247" y="3607871"/>
            <a:ext cx="704335" cy="1643751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B00DEC1-D1DC-F24B-8B3C-4EB9F80433BB}"/>
              </a:ext>
            </a:extLst>
          </p:cNvPr>
          <p:cNvSpPr txBox="1"/>
          <p:nvPr/>
        </p:nvSpPr>
        <p:spPr>
          <a:xfrm>
            <a:off x="8635033" y="1289256"/>
            <a:ext cx="38963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Ethernet network device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DF6B0BF-1AE8-4747-B005-8D7B76F7ADDB}"/>
              </a:ext>
            </a:extLst>
          </p:cNvPr>
          <p:cNvCxnSpPr>
            <a:cxnSpLocks/>
          </p:cNvCxnSpPr>
          <p:nvPr/>
        </p:nvCxnSpPr>
        <p:spPr>
          <a:xfrm flipH="1">
            <a:off x="7928971" y="1776333"/>
            <a:ext cx="733449" cy="391976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A15AA92-0961-C44B-BBAE-00212D3163AA}"/>
              </a:ext>
            </a:extLst>
          </p:cNvPr>
          <p:cNvSpPr txBox="1"/>
          <p:nvPr/>
        </p:nvSpPr>
        <p:spPr>
          <a:xfrm>
            <a:off x="1" y="316803"/>
            <a:ext cx="2498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Wireless network device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AB8AE4F-A723-A140-9FBD-BB5780975774}"/>
              </a:ext>
            </a:extLst>
          </p:cNvPr>
          <p:cNvCxnSpPr>
            <a:cxnSpLocks/>
          </p:cNvCxnSpPr>
          <p:nvPr/>
        </p:nvCxnSpPr>
        <p:spPr>
          <a:xfrm>
            <a:off x="1392247" y="1776333"/>
            <a:ext cx="1164119" cy="391976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7F0015D-89EA-E74A-83C8-F0A03438047D}"/>
              </a:ext>
            </a:extLst>
          </p:cNvPr>
          <p:cNvSpPr txBox="1"/>
          <p:nvPr/>
        </p:nvSpPr>
        <p:spPr>
          <a:xfrm rot="5400000">
            <a:off x="6247871" y="4592027"/>
            <a:ext cx="3896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USB devices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5E50989-F5CF-BF4A-A9A4-7F72E501B9D9}"/>
              </a:ext>
            </a:extLst>
          </p:cNvPr>
          <p:cNvSpPr txBox="1"/>
          <p:nvPr/>
        </p:nvSpPr>
        <p:spPr>
          <a:xfrm>
            <a:off x="3134550" y="5088092"/>
            <a:ext cx="3896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Video devices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16C967-4352-C64A-9D10-81525E97A104}"/>
              </a:ext>
            </a:extLst>
          </p:cNvPr>
          <p:cNvSpPr txBox="1"/>
          <p:nvPr/>
        </p:nvSpPr>
        <p:spPr>
          <a:xfrm>
            <a:off x="8950352" y="2408903"/>
            <a:ext cx="3124587" cy="44012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In programming most of the hardware details are “abstracted” away.</a:t>
            </a:r>
          </a:p>
          <a:p>
            <a:r>
              <a:rPr lang="en-US" sz="2800" dirty="0"/>
              <a:t>But physical limits (amount of memory, CPU speed) affect what is possible.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3D4FBFB2-F9D7-2A49-8D61-B8D6B25ED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68876"/>
            <a:ext cx="4114800" cy="365125"/>
          </a:xfrm>
        </p:spPr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E49E4CC-79F9-B246-B62C-2D00A70BF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5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B70503-9228-ED51-9750-78B3B046E628}"/>
              </a:ext>
            </a:extLst>
          </p:cNvPr>
          <p:cNvSpPr txBox="1"/>
          <p:nvPr/>
        </p:nvSpPr>
        <p:spPr>
          <a:xfrm>
            <a:off x="3213742" y="5675204"/>
            <a:ext cx="42592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Shenzhen </a:t>
            </a:r>
            <a:r>
              <a:rPr lang="en-US" sz="1200" dirty="0" err="1"/>
              <a:t>Trxcom</a:t>
            </a:r>
            <a:r>
              <a:rPr lang="en-US" sz="1200" dirty="0"/>
              <a:t> Electronics Co., Limited. All rights reserved. </a:t>
            </a:r>
          </a:p>
          <a:p>
            <a:r>
              <a:rPr lang="en-US" sz="1200" dirty="0"/>
              <a:t>This content is excluded from our Creative Commons license. For </a:t>
            </a:r>
          </a:p>
          <a:p>
            <a:r>
              <a:rPr lang="en-US" sz="1200" dirty="0"/>
              <a:t>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6625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5DCE7-67E3-0B41-9123-C46460312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447" y="280566"/>
            <a:ext cx="10515600" cy="1325563"/>
          </a:xfrm>
        </p:spPr>
        <p:txBody>
          <a:bodyPr/>
          <a:lstStyle/>
          <a:p>
            <a:r>
              <a:rPr lang="en-US"/>
              <a:t>CPU and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124C2-D3E2-9B44-8E84-DECD4D8566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6129"/>
            <a:ext cx="10515600" cy="5050165"/>
          </a:xfrm>
        </p:spPr>
        <p:txBody>
          <a:bodyPr>
            <a:normAutofit/>
          </a:bodyPr>
          <a:lstStyle/>
          <a:p>
            <a:r>
              <a:rPr lang="en-US" dirty="0"/>
              <a:t>All computers have CPU and memory at their heart.</a:t>
            </a:r>
          </a:p>
          <a:p>
            <a:pPr lvl="1"/>
            <a:r>
              <a:rPr lang="en-US" dirty="0"/>
              <a:t>A Python programming ultimately is transformed into a sequence of very basic instructions doing a few types of things</a:t>
            </a:r>
          </a:p>
          <a:p>
            <a:pPr lvl="1"/>
            <a:endParaRPr lang="en-US" dirty="0"/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Read some bits (1s and 0s) from memory into a local “register” on a CPU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Combining or comparing different values in different “registers” (i.e. adding, multiplying, testing if less than or bigger than </a:t>
            </a:r>
            <a:r>
              <a:rPr lang="en-US" dirty="0" err="1"/>
              <a:t>etc</a:t>
            </a:r>
            <a:r>
              <a:rPr lang="en-US" dirty="0"/>
              <a:t>…)</a:t>
            </a:r>
          </a:p>
          <a:p>
            <a:pPr lvl="3"/>
            <a:r>
              <a:rPr lang="en-US" dirty="0"/>
              <a:t>These computations all work with finite size, binary (sequences of 1 and 0) representations of information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Updating values in ”registers”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Write some bits from a register back to memory.</a:t>
            </a:r>
          </a:p>
          <a:p>
            <a:pPr marL="1371600" lvl="2" indent="-457200">
              <a:buFont typeface="+mj-lt"/>
              <a:buAutoNum type="arabicPeriod"/>
            </a:pPr>
            <a:endParaRPr lang="en-US" dirty="0"/>
          </a:p>
          <a:p>
            <a:pPr lvl="1"/>
            <a:r>
              <a:rPr lang="en-US" dirty="0"/>
              <a:t>There are variations on each of these steps, but at its heart all a CPU does is lots combinations of 1 – 4 over and over, at very high speed. 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1371600" lvl="2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B04B88-BC6B-5D44-9EEB-979B0BDC3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B8902C-513A-CF4F-A55E-E5EFB0196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4BE37E-CE4E-6642-B60F-690C56A16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72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D0172-DF54-5A42-B3B7-6C733DD3D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177" y="112665"/>
            <a:ext cx="10515600" cy="1325563"/>
          </a:xfrm>
        </p:spPr>
        <p:txBody>
          <a:bodyPr/>
          <a:lstStyle/>
          <a:p>
            <a:r>
              <a:rPr lang="en-US"/>
              <a:t>An 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AD536C-E7BA-AF41-848F-67ABA928F3BD}"/>
              </a:ext>
            </a:extLst>
          </p:cNvPr>
          <p:cNvSpPr/>
          <p:nvPr/>
        </p:nvSpPr>
        <p:spPr>
          <a:xfrm>
            <a:off x="7785847" y="578223"/>
            <a:ext cx="2904564" cy="5701553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347434-06CD-5847-A3B7-4095B1D8746B}"/>
              </a:ext>
            </a:extLst>
          </p:cNvPr>
          <p:cNvSpPr/>
          <p:nvPr/>
        </p:nvSpPr>
        <p:spPr>
          <a:xfrm>
            <a:off x="7785847" y="578223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A4B02F-0EC5-5848-BBA0-8289E197D472}"/>
              </a:ext>
            </a:extLst>
          </p:cNvPr>
          <p:cNvSpPr/>
          <p:nvPr/>
        </p:nvSpPr>
        <p:spPr>
          <a:xfrm>
            <a:off x="7790330" y="784411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19C8A5-5287-214F-A8F3-1600424901FB}"/>
              </a:ext>
            </a:extLst>
          </p:cNvPr>
          <p:cNvSpPr/>
          <p:nvPr/>
        </p:nvSpPr>
        <p:spPr>
          <a:xfrm>
            <a:off x="7794813" y="977152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9BB88FC-1AC6-F24F-ACA2-AEEBDD6E1129}"/>
              </a:ext>
            </a:extLst>
          </p:cNvPr>
          <p:cNvSpPr/>
          <p:nvPr/>
        </p:nvSpPr>
        <p:spPr>
          <a:xfrm>
            <a:off x="7785847" y="1174376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7968B2-1207-DC4F-9ECE-EAB2FDAEBB6D}"/>
              </a:ext>
            </a:extLst>
          </p:cNvPr>
          <p:cNvSpPr/>
          <p:nvPr/>
        </p:nvSpPr>
        <p:spPr>
          <a:xfrm>
            <a:off x="7790330" y="1380564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5ADF8B-38C2-4848-BC2C-1BFD1519AFBD}"/>
              </a:ext>
            </a:extLst>
          </p:cNvPr>
          <p:cNvSpPr/>
          <p:nvPr/>
        </p:nvSpPr>
        <p:spPr>
          <a:xfrm>
            <a:off x="7794813" y="1573305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C1B88C-F780-7048-B335-C6EB4F4E2E63}"/>
              </a:ext>
            </a:extLst>
          </p:cNvPr>
          <p:cNvSpPr/>
          <p:nvPr/>
        </p:nvSpPr>
        <p:spPr>
          <a:xfrm>
            <a:off x="7785847" y="1773797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EC2023-C696-6641-AB2E-82F733348148}"/>
              </a:ext>
            </a:extLst>
          </p:cNvPr>
          <p:cNvSpPr/>
          <p:nvPr/>
        </p:nvSpPr>
        <p:spPr>
          <a:xfrm>
            <a:off x="7790330" y="1979985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F45ADE-FE4F-A240-BF14-0910BA5CAD53}"/>
              </a:ext>
            </a:extLst>
          </p:cNvPr>
          <p:cNvSpPr/>
          <p:nvPr/>
        </p:nvSpPr>
        <p:spPr>
          <a:xfrm>
            <a:off x="7794813" y="2172726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AF7BF4-DE02-624D-BA7A-8416032C9F51}"/>
              </a:ext>
            </a:extLst>
          </p:cNvPr>
          <p:cNvSpPr/>
          <p:nvPr/>
        </p:nvSpPr>
        <p:spPr>
          <a:xfrm>
            <a:off x="7794813" y="5692587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2290ECE-5CBB-F442-88D0-C82928259565}"/>
              </a:ext>
            </a:extLst>
          </p:cNvPr>
          <p:cNvSpPr/>
          <p:nvPr/>
        </p:nvSpPr>
        <p:spPr>
          <a:xfrm>
            <a:off x="7799296" y="5898775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89818C-8E63-314D-93CC-31F435A56465}"/>
              </a:ext>
            </a:extLst>
          </p:cNvPr>
          <p:cNvSpPr/>
          <p:nvPr/>
        </p:nvSpPr>
        <p:spPr>
          <a:xfrm>
            <a:off x="7803779" y="6091516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038F7-3A6A-3440-94E9-4E5F064D2B5C}"/>
              </a:ext>
            </a:extLst>
          </p:cNvPr>
          <p:cNvSpPr/>
          <p:nvPr/>
        </p:nvSpPr>
        <p:spPr>
          <a:xfrm>
            <a:off x="7781364" y="5087467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4E742E-55AC-924A-BE39-F8C2197437B0}"/>
              </a:ext>
            </a:extLst>
          </p:cNvPr>
          <p:cNvSpPr/>
          <p:nvPr/>
        </p:nvSpPr>
        <p:spPr>
          <a:xfrm>
            <a:off x="7785847" y="5293655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AD2E149-49BA-E84D-9ABB-3C6F12A8AEBF}"/>
              </a:ext>
            </a:extLst>
          </p:cNvPr>
          <p:cNvSpPr/>
          <p:nvPr/>
        </p:nvSpPr>
        <p:spPr>
          <a:xfrm>
            <a:off x="7790330" y="5486396"/>
            <a:ext cx="2904564" cy="1972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F6CFDEE-4A45-2048-BE14-81835D856B1B}"/>
              </a:ext>
            </a:extLst>
          </p:cNvPr>
          <p:cNvSpPr/>
          <p:nvPr/>
        </p:nvSpPr>
        <p:spPr>
          <a:xfrm>
            <a:off x="7203140" y="3200400"/>
            <a:ext cx="4155142" cy="578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C32F50-F8CE-9341-A04B-842CA2CEE14E}"/>
              </a:ext>
            </a:extLst>
          </p:cNvPr>
          <p:cNvSpPr txBox="1"/>
          <p:nvPr/>
        </p:nvSpPr>
        <p:spPr>
          <a:xfrm rot="5400000">
            <a:off x="8946548" y="3081491"/>
            <a:ext cx="5741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/>
              <a:t>…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8FD830-D81F-5946-A872-4D6ED224C140}"/>
              </a:ext>
            </a:extLst>
          </p:cNvPr>
          <p:cNvSpPr/>
          <p:nvPr/>
        </p:nvSpPr>
        <p:spPr>
          <a:xfrm>
            <a:off x="3982686" y="1825625"/>
            <a:ext cx="2904564" cy="2544669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87F504-BD9A-E548-9380-627D76C5DE3C}"/>
              </a:ext>
            </a:extLst>
          </p:cNvPr>
          <p:cNvSpPr txBox="1"/>
          <p:nvPr/>
        </p:nvSpPr>
        <p:spPr>
          <a:xfrm>
            <a:off x="4138999" y="3640124"/>
            <a:ext cx="2619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0000000000000000000000000000001</a:t>
            </a: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B5A9D6A9-11C4-B245-B210-0FC529B044E4}"/>
              </a:ext>
            </a:extLst>
          </p:cNvPr>
          <p:cNvSpPr/>
          <p:nvPr/>
        </p:nvSpPr>
        <p:spPr>
          <a:xfrm>
            <a:off x="5580529" y="1694329"/>
            <a:ext cx="2380130" cy="1976718"/>
          </a:xfrm>
          <a:custGeom>
            <a:avLst/>
            <a:gdLst>
              <a:gd name="connsiteX0" fmla="*/ 0 w 2380130"/>
              <a:gd name="connsiteY0" fmla="*/ 1976718 h 1976718"/>
              <a:gd name="connsiteX1" fmla="*/ 779930 w 2380130"/>
              <a:gd name="connsiteY1" fmla="*/ 726142 h 1976718"/>
              <a:gd name="connsiteX2" fmla="*/ 2380130 w 2380130"/>
              <a:gd name="connsiteY2" fmla="*/ 0 h 197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130" h="1976718">
                <a:moveTo>
                  <a:pt x="0" y="1976718"/>
                </a:moveTo>
                <a:cubicBezTo>
                  <a:pt x="191621" y="1516156"/>
                  <a:pt x="383242" y="1055595"/>
                  <a:pt x="779930" y="726142"/>
                </a:cubicBezTo>
                <a:cubicBezTo>
                  <a:pt x="1176618" y="396689"/>
                  <a:pt x="1778374" y="198344"/>
                  <a:pt x="2380130" y="0"/>
                </a:cubicBezTo>
              </a:path>
            </a:pathLst>
          </a:custGeom>
          <a:noFill/>
          <a:ln w="50800"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8D7723-8861-CD44-84D0-A6F2631BC5FF}"/>
              </a:ext>
            </a:extLst>
          </p:cNvPr>
          <p:cNvSpPr txBox="1"/>
          <p:nvPr/>
        </p:nvSpPr>
        <p:spPr>
          <a:xfrm>
            <a:off x="174811" y="1438081"/>
            <a:ext cx="2365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Python code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8195F99-CAE4-1046-8A41-D809BE61A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17" y="1988575"/>
            <a:ext cx="3657600" cy="14351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1AA26EF-B98F-DF41-A839-D1600CFDF440}"/>
              </a:ext>
            </a:extLst>
          </p:cNvPr>
          <p:cNvSpPr txBox="1"/>
          <p:nvPr/>
        </p:nvSpPr>
        <p:spPr>
          <a:xfrm>
            <a:off x="8552075" y="32583"/>
            <a:ext cx="17079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Memory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9620F1-A8FE-8E4F-ACFE-AC7C05BA7D39}"/>
              </a:ext>
            </a:extLst>
          </p:cNvPr>
          <p:cNvSpPr txBox="1"/>
          <p:nvPr/>
        </p:nvSpPr>
        <p:spPr>
          <a:xfrm>
            <a:off x="4704114" y="1345643"/>
            <a:ext cx="9717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CPU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014D81F-66BB-6149-B147-39193D5D0504}"/>
              </a:ext>
            </a:extLst>
          </p:cNvPr>
          <p:cNvSpPr txBox="1"/>
          <p:nvPr/>
        </p:nvSpPr>
        <p:spPr>
          <a:xfrm>
            <a:off x="6887250" y="2004826"/>
            <a:ext cx="11636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CPU writes value 1 to memory</a:t>
            </a:r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64E213F5-095D-1943-B2D8-499D1826D5A1}"/>
              </a:ext>
            </a:extLst>
          </p:cNvPr>
          <p:cNvSpPr/>
          <p:nvPr/>
        </p:nvSpPr>
        <p:spPr>
          <a:xfrm>
            <a:off x="5459506" y="729594"/>
            <a:ext cx="2420470" cy="1758112"/>
          </a:xfrm>
          <a:custGeom>
            <a:avLst/>
            <a:gdLst>
              <a:gd name="connsiteX0" fmla="*/ 2420470 w 2420470"/>
              <a:gd name="connsiteY0" fmla="*/ 117571 h 1758112"/>
              <a:gd name="connsiteX1" fmla="*/ 1062318 w 2420470"/>
              <a:gd name="connsiteY1" fmla="*/ 171359 h 1758112"/>
              <a:gd name="connsiteX2" fmla="*/ 0 w 2420470"/>
              <a:gd name="connsiteY2" fmla="*/ 1758112 h 175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0470" h="1758112">
                <a:moveTo>
                  <a:pt x="2420470" y="117571"/>
                </a:moveTo>
                <a:cubicBezTo>
                  <a:pt x="1943100" y="7753"/>
                  <a:pt x="1465730" y="-102064"/>
                  <a:pt x="1062318" y="171359"/>
                </a:cubicBezTo>
                <a:cubicBezTo>
                  <a:pt x="658906" y="444782"/>
                  <a:pt x="329453" y="1101447"/>
                  <a:pt x="0" y="1758112"/>
                </a:cubicBezTo>
              </a:path>
            </a:pathLst>
          </a:custGeom>
          <a:noFill/>
          <a:ln w="44450"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02B00BD-3184-A848-BB47-17638B966DD6}"/>
              </a:ext>
            </a:extLst>
          </p:cNvPr>
          <p:cNvSpPr txBox="1"/>
          <p:nvPr/>
        </p:nvSpPr>
        <p:spPr>
          <a:xfrm>
            <a:off x="4867707" y="16900"/>
            <a:ext cx="1922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CPU reads “instruction” from memory.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5CC3728-BCEC-4D4A-9D71-C14C3A3AAAAF}"/>
              </a:ext>
            </a:extLst>
          </p:cNvPr>
          <p:cNvSpPr txBox="1"/>
          <p:nvPr/>
        </p:nvSpPr>
        <p:spPr>
          <a:xfrm>
            <a:off x="215152" y="4491318"/>
            <a:ext cx="71807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In response to the Python above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Python interpreter will write CPU instructions to memory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CPU will read the instructions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CPU execute instructions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Note – 1 here is represented by 32-bits. CPU works in fixed sizes (16-, 32-, 64- bits. In Python, by default, an integer uses 32-bits. </a:t>
            </a:r>
          </a:p>
          <a:p>
            <a:endParaRPr lang="en-US"/>
          </a:p>
          <a:p>
            <a:r>
              <a:rPr lang="en-US"/>
              <a:t>In a modern CPU this is potentially happening billions of times per second.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F9670B92-1868-0E46-A3EE-C50569D67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B1448149-F886-1843-9AA9-3746527DF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F4837410-ED68-9440-BC8A-53D0632A6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227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22841-85DA-4F46-868C-86BA98523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Memory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BC6346-CF5D-B343-B431-0ED1A2A72D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88" y="1690688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sz="4000" dirty="0"/>
              <a:t>Typical laptop had 16GB of memory.</a:t>
            </a:r>
          </a:p>
          <a:p>
            <a:pPr lvl="1"/>
            <a:r>
              <a:rPr lang="en-US" sz="3600" dirty="0"/>
              <a:t>1 byte is 8 bits. 16GB is 16 x 10</a:t>
            </a:r>
            <a:r>
              <a:rPr lang="en-US" sz="3600" baseline="30000" dirty="0"/>
              <a:t>9</a:t>
            </a:r>
            <a:r>
              <a:rPr lang="en-US" sz="3600" dirty="0"/>
              <a:t> bytes or 1.28 x 10</a:t>
            </a:r>
            <a:r>
              <a:rPr lang="en-US" sz="3600" baseline="30000" dirty="0"/>
              <a:t>11 </a:t>
            </a:r>
            <a:r>
              <a:rPr lang="en-US" sz="3600" dirty="0"/>
              <a:t>bits. </a:t>
            </a:r>
          </a:p>
          <a:p>
            <a:pPr lvl="1"/>
            <a:r>
              <a:rPr lang="en-US" sz="3600" dirty="0"/>
              <a:t>16GB is enough memory for 4 x 10</a:t>
            </a:r>
            <a:r>
              <a:rPr lang="en-US" sz="3600" baseline="30000" dirty="0"/>
              <a:t>9 </a:t>
            </a:r>
            <a:r>
              <a:rPr lang="en-US" sz="3600" dirty="0"/>
              <a:t>32-bit integers </a:t>
            </a:r>
            <a:r>
              <a:rPr lang="en-US" sz="3600" dirty="0">
                <a:sym typeface="Wingdings" pitchFamily="2" charset="2"/>
              </a:rPr>
              <a:t> one matrix with 63,000 x 63,000 </a:t>
            </a:r>
          </a:p>
          <a:p>
            <a:pPr lvl="1"/>
            <a:r>
              <a:rPr lang="en-US" sz="3600" dirty="0">
                <a:sym typeface="Wingdings" pitchFamily="2" charset="2"/>
              </a:rPr>
              <a:t>Because the computer also stores instructions for program and for operating system and data for other programs. The actual limit is less.</a:t>
            </a:r>
          </a:p>
          <a:p>
            <a:pPr lvl="1"/>
            <a:r>
              <a:rPr lang="en-US" sz="3600" dirty="0">
                <a:sym typeface="Wingdings" pitchFamily="2" charset="2"/>
              </a:rPr>
              <a:t> in reality, a laptop should be OK to work with matrices up to 2000 x 2000</a:t>
            </a:r>
          </a:p>
          <a:p>
            <a:pPr lvl="1"/>
            <a:r>
              <a:rPr lang="en-US" sz="3600" dirty="0">
                <a:sym typeface="Wingdings" pitchFamily="2" charset="2"/>
              </a:rPr>
              <a:t>my laptop is OK with adding 40,000 x 40,000</a:t>
            </a:r>
          </a:p>
          <a:p>
            <a:pPr lvl="1"/>
            <a:r>
              <a:rPr lang="en-US" sz="3600" dirty="0">
                <a:sym typeface="Wingdings" pitchFamily="2" charset="2"/>
              </a:rPr>
              <a:t>with 60,000 x 60,000  - very slow…..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29B96C-DBE8-A54D-9E35-DCE34D937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9FAA22-D2AD-3949-88BD-65366E13E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ED93A3-9B31-E145-AAC9-20EE5DD73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047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37A485-DF1F-6246-BCA0-A67A7DA40C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153" y="614829"/>
            <a:ext cx="6045200" cy="4902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BD88B5-CBF7-7940-9414-ABA72D59F9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280"/>
          <a:stretch/>
        </p:blipFill>
        <p:spPr>
          <a:xfrm>
            <a:off x="246903" y="763866"/>
            <a:ext cx="4594038" cy="46857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ADA8C7-2550-2D4B-817A-4F6D13ABBD2D}"/>
              </a:ext>
            </a:extLst>
          </p:cNvPr>
          <p:cNvSpPr txBox="1"/>
          <p:nvPr/>
        </p:nvSpPr>
        <p:spPr>
          <a:xfrm>
            <a:off x="860612" y="5701553"/>
            <a:ext cx="3412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4000 x 4000 =&gt; 122MB per matrix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4A6197-75F0-C74D-96E4-74D0BB9988BA}"/>
              </a:ext>
            </a:extLst>
          </p:cNvPr>
          <p:cNvSpPr txBox="1"/>
          <p:nvPr/>
        </p:nvSpPr>
        <p:spPr>
          <a:xfrm>
            <a:off x="6647329" y="5701553"/>
            <a:ext cx="3459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40000 x 40000 =&gt; 11GB per matrix 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722CE32-98D8-C44B-841E-1D10C543E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9/10/2024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0C676F7-61E9-1343-B601-D66B367C9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02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8647528-1586-B143-87E5-651555B9D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8D08-5C23-064F-BBBB-B16616E5A479}" type="slidenum">
              <a:rPr lang="en-US" smtClean="0"/>
              <a:t>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98CFF1-F52E-E745-AE13-2567D4CDDBCB}"/>
              </a:ext>
            </a:extLst>
          </p:cNvPr>
          <p:cNvSpPr txBox="1"/>
          <p:nvPr/>
        </p:nvSpPr>
        <p:spPr>
          <a:xfrm>
            <a:off x="1055077" y="152400"/>
            <a:ext cx="807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Memory usage and time*</a:t>
            </a:r>
          </a:p>
        </p:txBody>
      </p:sp>
    </p:spTree>
    <p:extLst>
      <p:ext uri="{BB962C8B-B14F-4D97-AF65-F5344CB8AC3E}">
        <p14:creationId xmlns:p14="http://schemas.microsoft.com/office/powerpoint/2010/main" val="2743931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2272a47-6a34-441e-975c-341e732a1f8b" xsi:nil="true"/>
    <DateCreated xmlns="ce0de229-b968-460b-bfa6-c309bf067a33" xsi:nil="true"/>
    <lcf76f155ced4ddcb4097134ff3c332f xmlns="ce0de229-b968-460b-bfa6-c309bf067a3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4D1872214E7E4AA66A0644C9DCCEFF" ma:contentTypeVersion="20" ma:contentTypeDescription="Create a new document." ma:contentTypeScope="" ma:versionID="7c43e3db2e85c28eb23ae05c18cf72c6">
  <xsd:schema xmlns:xsd="http://www.w3.org/2001/XMLSchema" xmlns:xs="http://www.w3.org/2001/XMLSchema" xmlns:p="http://schemas.microsoft.com/office/2006/metadata/properties" xmlns:ns2="ce0de229-b968-460b-bfa6-c309bf067a33" xmlns:ns3="b2272a47-6a34-441e-975c-341e732a1f8b" targetNamespace="http://schemas.microsoft.com/office/2006/metadata/properties" ma:root="true" ma:fieldsID="cdbcb2543657bb87dea09a91505f6f52" ns2:_="" ns3:_="">
    <xsd:import namespace="ce0de229-b968-460b-bfa6-c309bf067a33"/>
    <xsd:import namespace="b2272a47-6a34-441e-975c-341e732a1f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DateCreated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0de229-b968-460b-bfa6-c309bf067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ateCreated" ma:index="20" nillable="true" ma:displayName="Date Created" ma:format="DateOnly" ma:internalName="DateCreated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3350ec4-10e3-4b5d-9666-7d76f34ba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272a47-6a34-441e-975c-341e732a1f8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f8e604a0-3b80-4256-b30c-b3eb53d14f4e}" ma:internalName="TaxCatchAll" ma:showField="CatchAllData" ma:web="b2272a47-6a34-441e-975c-341e732a1f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3D4291-AD39-4B5D-985B-6F2F6EE603B0}">
  <ds:schemaRefs>
    <ds:schemaRef ds:uri="http://schemas.microsoft.com/office/2006/metadata/properties"/>
    <ds:schemaRef ds:uri="http://schemas.microsoft.com/office/infopath/2007/PartnerControls"/>
    <ds:schemaRef ds:uri="b2272a47-6a34-441e-975c-341e732a1f8b"/>
    <ds:schemaRef ds:uri="ce0de229-b968-460b-bfa6-c309bf067a33"/>
  </ds:schemaRefs>
</ds:datastoreItem>
</file>

<file path=customXml/itemProps2.xml><?xml version="1.0" encoding="utf-8"?>
<ds:datastoreItem xmlns:ds="http://schemas.openxmlformats.org/officeDocument/2006/customXml" ds:itemID="{6A481A85-95FC-4AE0-9456-EBEACD0F9E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0de229-b968-460b-bfa6-c309bf067a33"/>
    <ds:schemaRef ds:uri="b2272a47-6a34-441e-975c-341e732a1f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2B1A63-AACC-4620-90B3-399580542D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22403</TotalTime>
  <Words>1740</Words>
  <Application>Microsoft Macintosh PowerPoint</Application>
  <PresentationFormat>Widescreen</PresentationFormat>
  <Paragraphs>270</Paragraphs>
  <Slides>20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ＭＳ Ｐゴシック</vt:lpstr>
      <vt:lpstr>Arial</vt:lpstr>
      <vt:lpstr>Calibri</vt:lpstr>
      <vt:lpstr>Calibri Light</vt:lpstr>
      <vt:lpstr>Helvetica</vt:lpstr>
      <vt:lpstr>Wingdings</vt:lpstr>
      <vt:lpstr>Office Theme</vt:lpstr>
      <vt:lpstr>Picture</vt:lpstr>
      <vt:lpstr>12.010 Computational Methods of Scientific Programming</vt:lpstr>
      <vt:lpstr>Topics</vt:lpstr>
      <vt:lpstr>Software to hardware</vt:lpstr>
      <vt:lpstr>Modern computers all have similar hardware building blocks</vt:lpstr>
      <vt:lpstr>PowerPoint Presentation</vt:lpstr>
      <vt:lpstr>CPU and memory</vt:lpstr>
      <vt:lpstr>An example</vt:lpstr>
      <vt:lpstr>Memory limits</vt:lpstr>
      <vt:lpstr>PowerPoint Presentation</vt:lpstr>
      <vt:lpstr>PowerPoint Presentation</vt:lpstr>
      <vt:lpstr>Memory units</vt:lpstr>
      <vt:lpstr>Number representation</vt:lpstr>
      <vt:lpstr>Integer numbers</vt:lpstr>
      <vt:lpstr>Floating point</vt:lpstr>
      <vt:lpstr>Hands on exercise</vt:lpstr>
      <vt:lpstr>Operator groups in Python</vt:lpstr>
      <vt:lpstr>Arithmetic operators</vt:lpstr>
      <vt:lpstr>Assignment operators*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12.010 Computational Methods of Scientific Programming 2021</dc:title>
  <dc:creator>Thomas A Herring</dc:creator>
  <cp:lastModifiedBy>Yunpeng Wang</cp:lastModifiedBy>
  <cp:revision>18</cp:revision>
  <cp:lastPrinted>2021-09-12T14:36:01Z</cp:lastPrinted>
  <dcterms:created xsi:type="dcterms:W3CDTF">2021-08-26T12:30:26Z</dcterms:created>
  <dcterms:modified xsi:type="dcterms:W3CDTF">2025-07-22T16:35:19Z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0x0101001F4D1872214E7E4AA66A0644C9DCCEFF</vt:lpwstr>
  </property>
</Properties>
</file>