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2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ppt/revisionInfo.xml" ContentType="application/vnd.ms-powerpoint.revisioninfo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25"/>
  </p:notesMasterIdLst>
  <p:sldIdLst>
    <p:sldId id="257" r:id="rId2"/>
    <p:sldId id="258" r:id="rId3"/>
    <p:sldId id="283" r:id="rId4"/>
    <p:sldId id="284" r:id="rId5"/>
    <p:sldId id="285" r:id="rId6"/>
    <p:sldId id="286" r:id="rId7"/>
    <p:sldId id="287" r:id="rId8"/>
    <p:sldId id="288" r:id="rId9"/>
    <p:sldId id="289" r:id="rId10"/>
    <p:sldId id="290" r:id="rId11"/>
    <p:sldId id="291" r:id="rId12"/>
    <p:sldId id="259" r:id="rId13"/>
    <p:sldId id="260" r:id="rId14"/>
    <p:sldId id="261" r:id="rId15"/>
    <p:sldId id="262" r:id="rId16"/>
    <p:sldId id="263" r:id="rId17"/>
    <p:sldId id="264" r:id="rId18"/>
    <p:sldId id="265" r:id="rId19"/>
    <p:sldId id="267" r:id="rId20"/>
    <p:sldId id="268" r:id="rId21"/>
    <p:sldId id="269" r:id="rId22"/>
    <p:sldId id="292" r:id="rId23"/>
    <p:sldId id="293" r:id="rId2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B05D7A6-7640-FC44-81BB-861F6A53372A}" v="3876" dt="2021-09-15T21:31:08.789"/>
    <p1510:client id="{AB65A922-B225-4141-8726-C64EBA2524CF}" v="5" dt="2021-09-19T19:28:11.08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11"/>
    <p:restoredTop sz="94719"/>
  </p:normalViewPr>
  <p:slideViewPr>
    <p:cSldViewPr snapToGrid="0" snapToObjects="1">
      <p:cViewPr varScale="1">
        <p:scale>
          <a:sx n="95" d="100"/>
          <a:sy n="95" d="100"/>
        </p:scale>
        <p:origin x="736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33" Type="http://schemas.openxmlformats.org/officeDocument/2006/relationships/customXml" Target="../customXml/item3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customXml" Target="../customXml/item2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customXml" Target="../customXml/item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Relationship Id="rId30" Type="http://schemas.microsoft.com/office/2015/10/relationships/revisionInfo" Target="revisionInfo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FCBFDA-55EC-FA4C-A6BF-D00C0D4A7D46}" type="datetimeFigureOut">
              <a:rPr lang="en-US" smtClean="0"/>
              <a:t>7/17/25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3AA377-5439-9041-8465-4BAECA8606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77195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To Here 2023/09/19: Start on </a:t>
            </a:r>
            <a:r>
              <a:rPr lang="en-US" dirty="0" err="1"/>
              <a:t>numpy</a:t>
            </a:r>
            <a:r>
              <a:rPr lang="en-US" dirty="0"/>
              <a:t> in the following lecture.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23AA377-5439-9041-8465-4BAECA8606DA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29916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E7237F-FA88-4F4A-BC59-C30DAF86F0C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4B486EB-3D86-E647-ABBF-03F0FA2D53D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49AFE54-9BAC-1543-9677-C13A55A239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9/12/2024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0927F7B-A090-C54C-BBDD-BF6BC18748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12.010 Lec03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9F5C076-F38A-7C4C-9B28-A27AF222B9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9CCCA4-1046-8949-8BED-41EEF93712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32788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E860B5-AED7-1643-B09C-E1CFC9826A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8F7C215-158B-764F-ACDB-C3D8C661B8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B7DBA0B-B9E0-914B-883B-3120B0DD46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9/12/2024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AD9EE2B-6C49-574D-B8BC-BB9D139720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12.010 Lec03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D542B62-DE57-5840-8F54-A25B98EFB7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9CCCA4-1046-8949-8BED-41EEF93712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96257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7886DD1-5A92-2241-9E1D-FD3670CE477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B4A080D-25A6-AB47-BB4C-739B8978424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5FEA690-B6AE-0D41-BC93-47E510DF85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9/12/2024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F10B850-2ED2-6D4A-BF9C-8681553B9B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12.010 Lec03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E3C4F09-CD78-8541-BDD4-A1F7B61B4C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9CCCA4-1046-8949-8BED-41EEF93712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40589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27FA32-4BF7-954D-A141-0969FE7B8B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C3AF572-E5F1-0B41-9C4A-A3D41CDF838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C94A6B3-28F1-5D43-8555-C13887BC84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9/12/2024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B42C520-4F03-4B4F-844D-D67B201634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12.010 Lec03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03A967B-35C0-034B-A97C-798F966CD0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9CCCA4-1046-8949-8BED-41EEF93712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15465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74EB10-CC53-BD4D-A97E-80DCE0C9CD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402AF03-9B3D-D647-A2BD-E9AAD21FF7A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FFCBCC8-3468-B24C-BE63-08F01B91E1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9/12/2024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CEADA60-C801-4244-AA4D-EE74AFB1CE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12.010 Lec03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DA125E-BB4B-6747-9D26-238D76BC74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9CCCA4-1046-8949-8BED-41EEF93712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70256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8EF0C7-34F8-BF4A-8052-8D4AEAF6B4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705D0F2-D679-2246-952E-66AAD7E5D12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7611DD6-C2FE-4C41-97B0-B98E543DE5B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1CAA291-765F-CA45-BA56-F706663570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9/12/2024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A742651-1B2A-454C-918C-B053DA3C9E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12.010 Lec03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5D699D6-3634-5A4E-8D4E-A09DC57FA5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9CCCA4-1046-8949-8BED-41EEF93712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48013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C99A3E-4C45-6D4A-99F6-DB6A64F398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117D14B-0D28-9E49-87A2-D3F5210308B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C1D158-F8CB-A143-A3E5-92E679D8CF4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2119C47-F637-5643-A94E-80A0014CA86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3600C68-17C3-B14C-80AD-9CDFC7C11A9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D22BD33-3576-0B44-8108-A73808A3AD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9/12/2024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6A79A23-BAB7-E444-8064-D5B91E8D45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12.010 Lec03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7A75BEC-5C05-5F41-B23A-A3D8548539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9CCCA4-1046-8949-8BED-41EEF93712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23404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7BC58C-DF29-7E4A-ABDC-0E6496B276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17E86B1-6820-2D4D-AFED-89E7056694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9/12/2024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272934E-382F-AB48-985F-C5CF240D1A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12.010 Lec03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29CE7C6-07DA-934B-929F-9CAA37DD60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9CCCA4-1046-8949-8BED-41EEF93712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45002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E11EE6A-2028-7A4A-A5C7-1C1491BF3E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9/12/2024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9079F0F-C386-444E-B037-8DD85F768A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12.010 Lec03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EF29821-861E-D147-A20D-C78D6120A5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9CCCA4-1046-8949-8BED-41EEF93712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75515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E6AE86-2BC1-9E4F-B097-44C12E4D44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2CEA058-776B-8D41-ADBE-44476670475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C1A195F-DE5C-C443-BE6D-9CDDF6E5BD1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D90BA89-D713-DB43-BEEC-1ADA06B937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9/12/2024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92F0ABC-DDB9-1A4E-B631-3E0D319EFC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12.010 Lec03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BF964C5-E9CF-AF4D-92C4-CF86A2C484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9CCCA4-1046-8949-8BED-41EEF93712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41528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74587A-782C-D848-B598-BB4513E243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20B410E-E09C-FF40-852D-8E710B0B715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842B760-3BF8-384E-BFBF-18FE15CFA08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32D2577-1338-A049-8D0E-C8B312BC49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9/12/2024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1B0504E-C268-234E-87E4-A35EE1873D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12.010 Lec03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B6B8F0E-7580-F145-B845-6BA0EE8E38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9CCCA4-1046-8949-8BED-41EEF93712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10784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732610D-544F-5D4A-B668-F7ABA82499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0581448-39AE-944B-A443-A2F804498B9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E73BF68-E547-4842-BA99-78F5A9DF2A3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9/12/2024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4784CD3-88DC-AE40-8934-F312BAD1BF2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12.010 Lec03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3C966AF-6DB9-BB46-B9D7-97AEF9644A1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9CCCA4-1046-8949-8BED-41EEF93712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36790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cnh@mit.edu" TargetMode="External"/><Relationship Id="rId2" Type="http://schemas.openxmlformats.org/officeDocument/2006/relationships/hyperlink" Target="mailto:tah@mit.edu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s://ocw.mit.edu/terms" TargetMode="External"/><Relationship Id="rId2" Type="http://schemas.openxmlformats.org/officeDocument/2006/relationships/hyperlink" Target="https://ocw.mit.edu/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A9DE41-9595-B447-8D46-C2A2A0CF54B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12.010 </a:t>
            </a:r>
            <a:r>
              <a:rPr lang="en-US" b="1" dirty="0"/>
              <a:t>Computational Methods of </a:t>
            </a:r>
            <a:r>
              <a:rPr lang="en-US" b="1"/>
              <a:t>Scientific Programming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FA298D2-2BDC-DF4C-88EB-FAF771178A6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Tom Herring, </a:t>
            </a:r>
            <a:r>
              <a:rPr lang="en-US">
                <a:hlinkClick r:id="rId2"/>
              </a:rPr>
              <a:t>tah@mit.edu</a:t>
            </a:r>
            <a:endParaRPr lang="en-US"/>
          </a:p>
          <a:p>
            <a:r>
              <a:rPr lang="en-US"/>
              <a:t>Chris Hill, </a:t>
            </a:r>
            <a:r>
              <a:rPr lang="en-US">
                <a:hlinkClick r:id="rId3"/>
              </a:rPr>
              <a:t>cnh@mit.edu</a:t>
            </a:r>
            <a:endParaRPr lang="en-US"/>
          </a:p>
          <a:p>
            <a:r>
              <a:rPr lang="en-US"/>
              <a:t>Lecture 3: Array storage, data structures</a:t>
            </a:r>
          </a:p>
        </p:txBody>
      </p:sp>
    </p:spTree>
    <p:extLst>
      <p:ext uri="{BB962C8B-B14F-4D97-AF65-F5344CB8AC3E}">
        <p14:creationId xmlns:p14="http://schemas.microsoft.com/office/powerpoint/2010/main" val="111585607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AD1108-625F-E849-8982-DF146CF4BD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Branching operations*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89A6C11-215E-094F-92FB-4C10627A41C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If statements: </a:t>
            </a:r>
          </a:p>
          <a:p>
            <a:r>
              <a:rPr lang="en-US" dirty="0"/>
              <a:t>In Python ‘if’ statement lines end in : and the True block is an indented suite.</a:t>
            </a:r>
          </a:p>
          <a:p>
            <a:r>
              <a:rPr lang="en-US" dirty="0"/>
              <a:t>The ’else if’ keyword is </a:t>
            </a:r>
            <a:r>
              <a:rPr lang="en-US" dirty="0" err="1"/>
              <a:t>elif</a:t>
            </a:r>
            <a:r>
              <a:rPr lang="en-US" dirty="0"/>
              <a:t>:</a:t>
            </a:r>
          </a:p>
          <a:p>
            <a:r>
              <a:rPr lang="en-US" dirty="0"/>
              <a:t>The else keyword is else:</a:t>
            </a:r>
          </a:p>
          <a:p>
            <a:r>
              <a:rPr lang="en-US" dirty="0"/>
              <a:t>Not code validity is not checked after a logical statement is false.  (This can lead to errors that occur only in some cases).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EB34C5A-693C-4D4C-BCBD-A65E6BAB5E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9/12/2024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527CDD4-1D44-5641-8D03-CA72AF5FEB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12.010 Lec03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3397F7-4872-0F41-B030-D5846DCFA6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A18D08-5C23-064F-BBBB-B16616E5A479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22312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525341-E52C-BA4C-92AC-09499B4759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Iteration operations*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CFDB77C-C508-8240-AA88-E67D796FCF6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Iteration operations are of two forms: ‘for’ and ‘while’ loops</a:t>
            </a:r>
          </a:p>
          <a:p>
            <a:r>
              <a:rPr lang="en-US" dirty="0"/>
              <a:t>Loops can be broken with ‘break’ statements (allows loops to be ended before there natural end).</a:t>
            </a:r>
          </a:p>
          <a:p>
            <a:r>
              <a:rPr lang="en-US" dirty="0"/>
              <a:t>Syntax</a:t>
            </a:r>
          </a:p>
          <a:p>
            <a:pPr lvl="1"/>
            <a:r>
              <a:rPr lang="en-US" dirty="0"/>
              <a:t>for x in &lt;something&gt;:</a:t>
            </a:r>
          </a:p>
          <a:p>
            <a:pPr lvl="2"/>
            <a:r>
              <a:rPr lang="en-US" dirty="0"/>
              <a:t>Code (indented until end of statements</a:t>
            </a:r>
          </a:p>
          <a:p>
            <a:pPr lvl="1"/>
            <a:r>
              <a:rPr lang="en-US" dirty="0"/>
              <a:t>while &lt;logical expression&gt;:</a:t>
            </a:r>
          </a:p>
          <a:p>
            <a:pPr lvl="2"/>
            <a:r>
              <a:rPr lang="en-US" dirty="0"/>
              <a:t>Code (indented until end of statements</a:t>
            </a:r>
          </a:p>
          <a:p>
            <a:pPr lvl="1"/>
            <a:r>
              <a:rPr lang="en-US" dirty="0"/>
              <a:t>break (with no colon) to break e.g., maybe searching for something in list and break to exit for loop when found.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FEB3117-5937-9345-9C58-7B5789C555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9/12/2024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B6440A8-9C95-CD44-A9E2-B69202C213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12.010 Lec03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2085441-1829-0042-964B-38892017DE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A18D08-5C23-064F-BBBB-B16616E5A479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078039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AF6DB9-4C11-624E-A362-D9C9E0814B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Python Data types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16EE50E-1EDF-FC45-A2EE-E44A092EE85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Python data typing happens mostly automatically but can set in code as well (referred to as casting)</a:t>
            </a:r>
          </a:p>
          <a:p>
            <a:r>
              <a:rPr lang="en-US" dirty="0"/>
              <a:t>Types</a:t>
            </a:r>
          </a:p>
          <a:p>
            <a:pPr lvl="1"/>
            <a:r>
              <a:rPr lang="en-US" dirty="0"/>
              <a:t>Text Type:		str</a:t>
            </a:r>
          </a:p>
          <a:p>
            <a:pPr lvl="1"/>
            <a:r>
              <a:rPr lang="en-US" dirty="0"/>
              <a:t>Numeric Types:		int, float, complex</a:t>
            </a:r>
          </a:p>
          <a:p>
            <a:pPr lvl="1"/>
            <a:r>
              <a:rPr lang="en-US" dirty="0"/>
              <a:t>Sequence Types:	list, tuple, range</a:t>
            </a:r>
          </a:p>
          <a:p>
            <a:pPr lvl="1"/>
            <a:r>
              <a:rPr lang="en-US" dirty="0"/>
              <a:t>Mapping Type:		</a:t>
            </a:r>
            <a:r>
              <a:rPr lang="en-US" dirty="0" err="1"/>
              <a:t>dict</a:t>
            </a:r>
            <a:endParaRPr lang="en-US" dirty="0"/>
          </a:p>
          <a:p>
            <a:pPr lvl="1"/>
            <a:r>
              <a:rPr lang="en-US" dirty="0"/>
              <a:t>Set Types:		set, </a:t>
            </a:r>
            <a:r>
              <a:rPr lang="en-US" dirty="0" err="1"/>
              <a:t>frozenset</a:t>
            </a:r>
            <a:endParaRPr lang="en-US" dirty="0"/>
          </a:p>
          <a:p>
            <a:pPr lvl="1"/>
            <a:r>
              <a:rPr lang="en-US" dirty="0"/>
              <a:t>Boolean Type:		bool</a:t>
            </a:r>
          </a:p>
          <a:p>
            <a:pPr lvl="1"/>
            <a:r>
              <a:rPr lang="en-US" dirty="0"/>
              <a:t>Binary Types:		bytes, </a:t>
            </a:r>
            <a:r>
              <a:rPr lang="en-US" dirty="0" err="1"/>
              <a:t>bytearray</a:t>
            </a:r>
            <a:r>
              <a:rPr lang="en-US" dirty="0"/>
              <a:t>, </a:t>
            </a:r>
            <a:r>
              <a:rPr lang="en-US" dirty="0" err="1"/>
              <a:t>memoryview</a:t>
            </a:r>
            <a:endParaRPr lang="en-US" dirty="0"/>
          </a:p>
          <a:p>
            <a:r>
              <a:rPr lang="en-US" dirty="0"/>
              <a:t>Determine what something is with the type function e.g., type(x)</a:t>
            </a:r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651E965-A15F-F341-ADF4-38E2EEADB4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9/12/2024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2E4057C-B621-CB42-A448-7889BD9AAE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12.010 Lec03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25D3E0E-70E0-574D-A43D-582E8AF624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9CCCA4-1046-8949-8BED-41EEF9371223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682005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AF6DB9-4C11-624E-A362-D9C9E0814B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Python Data types*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16EE50E-1EDF-FC45-A2EE-E44A092EE85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Arrays – indexed collection of values.</a:t>
            </a:r>
          </a:p>
          <a:p>
            <a:pPr lvl="1"/>
            <a:r>
              <a:rPr lang="en-US" dirty="0"/>
              <a:t>Python 3 added Arrays as part of standard library. Prior to that arrays were in Packages.</a:t>
            </a:r>
          </a:p>
          <a:p>
            <a:pPr lvl="1"/>
            <a:r>
              <a:rPr lang="en-US" dirty="0" err="1"/>
              <a:t>Numpy</a:t>
            </a:r>
            <a:r>
              <a:rPr lang="en-US" dirty="0"/>
              <a:t> package (originates in part from MIT graduate student work!) is still the primary tool for Arrays in scientific computing with Python</a:t>
            </a:r>
          </a:p>
          <a:p>
            <a:pPr lvl="1"/>
            <a:r>
              <a:rPr lang="en-US" dirty="0"/>
              <a:t>Standard library form</a:t>
            </a:r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6E8A4AE-CC4A-2742-A1B6-905BDADBAB5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9498" r="9447"/>
          <a:stretch/>
        </p:blipFill>
        <p:spPr>
          <a:xfrm>
            <a:off x="4403419" y="3649999"/>
            <a:ext cx="6536726" cy="2108200"/>
          </a:xfrm>
          <a:prstGeom prst="rect">
            <a:avLst/>
          </a:prstGeom>
        </p:spPr>
      </p:pic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C336AA9-6D45-654A-AF82-9ABA793C35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9/12/2024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A76F399-9054-DC47-BDCF-B79D026F63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12.010 Lec03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A8065C9-5D69-8A44-9C05-0AA776F59D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9CCCA4-1046-8949-8BED-41EEF9371223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550771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AF6DB9-4C11-624E-A362-D9C9E0814B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Python Data types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16EE50E-1EDF-FC45-A2EE-E44A092EE85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/>
              <a:t>Arrays – indexed collection of values.</a:t>
            </a:r>
          </a:p>
          <a:p>
            <a:pPr lvl="1"/>
            <a:r>
              <a:rPr lang="en-US" err="1"/>
              <a:t>Numpy</a:t>
            </a:r>
            <a:r>
              <a:rPr lang="en-US"/>
              <a:t> form</a:t>
            </a:r>
          </a:p>
          <a:p>
            <a:pPr lvl="1"/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37EC9F2-10C4-BA43-92E3-3F5C057B1B2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21105" y="2335856"/>
            <a:ext cx="5003800" cy="4305300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084EEAF-76D8-C242-B4FF-94EBF99B66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9/12/2024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B0DB0E6-B6AF-1942-AEB2-F20152C314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12.010 Lec03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7A0AA7B-A7A5-3640-8F48-C98B5DF8F4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9CCCA4-1046-8949-8BED-41EEF9371223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230089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AF6DB9-4C11-624E-A362-D9C9E0814B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Python Data types*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16EE50E-1EDF-FC45-A2EE-E44A092EE85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/>
              <a:t>Arrays – indexed collection of values.</a:t>
            </a:r>
          </a:p>
          <a:p>
            <a:pPr lvl="1"/>
            <a:r>
              <a:rPr lang="en-US" err="1"/>
              <a:t>Numpy</a:t>
            </a:r>
            <a:r>
              <a:rPr lang="en-US"/>
              <a:t> form</a:t>
            </a:r>
          </a:p>
          <a:p>
            <a:pPr lvl="1"/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37EC9F2-10C4-BA43-92E3-3F5C057B1B2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21105" y="2335856"/>
            <a:ext cx="5003800" cy="43053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C6B930B9-86B2-1743-8850-595757AB9AB1}"/>
              </a:ext>
            </a:extLst>
          </p:cNvPr>
          <p:cNvSpPr txBox="1"/>
          <p:nvPr/>
        </p:nvSpPr>
        <p:spPr>
          <a:xfrm>
            <a:off x="8686800" y="3805881"/>
            <a:ext cx="334868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Can have an array hold several different types. These arrays will have lower performance than simple arrays with primitive type elements (float, int </a:t>
            </a:r>
            <a:r>
              <a:rPr lang="en-US" dirty="0" err="1"/>
              <a:t>etc</a:t>
            </a:r>
            <a:r>
              <a:rPr lang="en-US" dirty="0"/>
              <a:t>…)</a:t>
            </a: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1A25C72E-1B27-1A46-A7BC-F50320C7EE12}"/>
              </a:ext>
            </a:extLst>
          </p:cNvPr>
          <p:cNvCxnSpPr>
            <a:cxnSpLocks/>
          </p:cNvCxnSpPr>
          <p:nvPr/>
        </p:nvCxnSpPr>
        <p:spPr>
          <a:xfrm flipH="1" flipV="1">
            <a:off x="6450228" y="3966519"/>
            <a:ext cx="2236572" cy="160638"/>
          </a:xfrm>
          <a:prstGeom prst="straightConnector1">
            <a:avLst/>
          </a:prstGeom>
          <a:ln w="412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407859E-39CA-B340-8618-36D7D69AE2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9/12/2024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76869CC-72DD-474E-8357-30250CA473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12.010 Lec03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BB78381-24B7-4A45-A468-AA205D18F9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9CCCA4-1046-8949-8BED-41EEF9371223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351362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AF6DB9-4C11-624E-A362-D9C9E0814B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Python Data types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16EE50E-1EDF-FC45-A2EE-E44A092EE85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29063"/>
            <a:ext cx="10515600" cy="4351338"/>
          </a:xfrm>
        </p:spPr>
        <p:txBody>
          <a:bodyPr>
            <a:normAutofit/>
          </a:bodyPr>
          <a:lstStyle/>
          <a:p>
            <a:r>
              <a:rPr lang="en-US" dirty="0"/>
              <a:t>Arrays – indexed collection of values.</a:t>
            </a:r>
          </a:p>
          <a:p>
            <a:pPr lvl="1"/>
            <a:r>
              <a:rPr lang="en-US" dirty="0"/>
              <a:t>Arrays using lists. </a:t>
            </a:r>
          </a:p>
          <a:p>
            <a:pPr lvl="2"/>
            <a:r>
              <a:rPr lang="en-US" dirty="0"/>
              <a:t>Initially Python did not have an array standard library. So, sometimes see Python lists used as arrays.</a:t>
            </a:r>
          </a:p>
          <a:p>
            <a:pPr lvl="2"/>
            <a:r>
              <a:rPr lang="en-US" dirty="0"/>
              <a:t>Arrays based on lists and the “array” type v </a:t>
            </a:r>
            <a:r>
              <a:rPr lang="en-US" dirty="0" err="1"/>
              <a:t>numpy</a:t>
            </a:r>
            <a:r>
              <a:rPr lang="en-US" dirty="0"/>
              <a:t> arrays behave differently, and we will mostly use </a:t>
            </a:r>
            <a:r>
              <a:rPr lang="en-US" dirty="0" err="1"/>
              <a:t>Numpy</a:t>
            </a:r>
            <a:r>
              <a:rPr lang="en-US" dirty="0"/>
              <a:t> arrays as arrays!</a:t>
            </a:r>
          </a:p>
          <a:p>
            <a:pPr lvl="2"/>
            <a:endParaRPr lang="en-US" dirty="0"/>
          </a:p>
          <a:p>
            <a:pPr lvl="2"/>
            <a:endParaRPr lang="en-US" dirty="0"/>
          </a:p>
          <a:p>
            <a:pPr lvl="2"/>
            <a:endParaRPr lang="en-US" dirty="0"/>
          </a:p>
          <a:p>
            <a:pPr lvl="2"/>
            <a:endParaRPr lang="en-US" dirty="0"/>
          </a:p>
          <a:p>
            <a:pPr lvl="2"/>
            <a:endParaRPr lang="en-US" dirty="0"/>
          </a:p>
          <a:p>
            <a:pPr lvl="2"/>
            <a:endParaRPr lang="en-US" dirty="0"/>
          </a:p>
          <a:p>
            <a:pPr lvl="2"/>
            <a:endParaRPr lang="en-US" dirty="0"/>
          </a:p>
          <a:p>
            <a:pPr lvl="2"/>
            <a:endParaRPr lang="en-US" dirty="0"/>
          </a:p>
          <a:p>
            <a:pPr marL="914400" lvl="2" indent="0">
              <a:buNone/>
            </a:pPr>
            <a:endParaRPr lang="en-US" dirty="0"/>
          </a:p>
          <a:p>
            <a:pPr lvl="1"/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55B6646-8D0D-A24E-AED8-D8F1192C4CE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1373" y="3309644"/>
            <a:ext cx="5263977" cy="3183231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F554648-1B98-0643-8229-136FF3EAF3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9/12/2024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042BFA3-5B8B-3141-95C9-78C685A93F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12.010 Lec03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7D01E18-BB2E-F646-9AA4-155F6766B6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9CCCA4-1046-8949-8BED-41EEF9371223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74965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AF6DB9-4C11-624E-A362-D9C9E0814B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Python Data types*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16EE50E-1EDF-FC45-A2EE-E44A092EE85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29063"/>
            <a:ext cx="10515600" cy="4351338"/>
          </a:xfrm>
        </p:spPr>
        <p:txBody>
          <a:bodyPr>
            <a:normAutofit/>
          </a:bodyPr>
          <a:lstStyle/>
          <a:p>
            <a:pPr lvl="1"/>
            <a:r>
              <a:rPr lang="en-US" sz="3600" dirty="0"/>
              <a:t>Lists</a:t>
            </a:r>
            <a:r>
              <a:rPr lang="en-US" dirty="0"/>
              <a:t> are a basic type for storing indexed series of values in Python. They are a bit like arrays, but the meaning of operators is different.  They are more useful for managing queues of values or things to work on than they are for mathematical/scientific formulas e.g.</a:t>
            </a:r>
          </a:p>
          <a:p>
            <a:pPr lvl="2"/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47EA00D-95D6-4F46-81AD-C6E625EE8FE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0667" y="2985700"/>
            <a:ext cx="10390266" cy="340274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0DE91E02-DDDF-F541-97C8-C858FEBF931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50667" y="6431691"/>
            <a:ext cx="6997700" cy="241300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FB8AA45-EF70-6E46-9259-7B0EBA09E1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9/12/2024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B98F883-97E5-4C46-A2FC-3F7E09D73F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12.010 Lec03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10863B10-F35D-1345-8603-FFC96510BE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9CCCA4-1046-8949-8BED-41EEF9371223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546817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AF6DB9-4C11-624E-A362-D9C9E0814B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Python Data types*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16EE50E-1EDF-FC45-A2EE-E44A092EE85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29063"/>
            <a:ext cx="10515600" cy="4351338"/>
          </a:xfrm>
        </p:spPr>
        <p:txBody>
          <a:bodyPr>
            <a:normAutofit/>
          </a:bodyPr>
          <a:lstStyle/>
          <a:p>
            <a:pPr lvl="1"/>
            <a:r>
              <a:rPr lang="en-US" sz="3600" dirty="0"/>
              <a:t>Dictionaries</a:t>
            </a:r>
            <a:r>
              <a:rPr lang="en-US" dirty="0"/>
              <a:t> are a way to collect keys and values. Syntax is </a:t>
            </a:r>
          </a:p>
          <a:p>
            <a:pPr lvl="2"/>
            <a:r>
              <a:rPr lang="en-US" dirty="0"/>
              <a:t>D = { “key1”: values1, “key2”: values2 } </a:t>
            </a:r>
          </a:p>
          <a:p>
            <a:pPr lvl="2"/>
            <a:r>
              <a:rPr lang="en-US" dirty="0"/>
              <a:t>Note – use of  { and } and : e.g.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46B844C-6026-B34C-8EDA-5DDC1EBE5F7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57747" y="2854626"/>
            <a:ext cx="9983323" cy="3800990"/>
          </a:xfrm>
          <a:prstGeom prst="rect">
            <a:avLst/>
          </a:prstGeom>
        </p:spPr>
      </p:pic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66497AD-FAB0-6745-8B43-E3C8C5F3A9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9/12/2024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F2BAD2F-AB06-0B4A-95DA-F0DF558E30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12.010 Lec03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6125AE6-2DF7-FB4B-BF04-81CE57E2BF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9CCCA4-1046-8949-8BED-41EEF9371223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781834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AF6DB9-4C11-624E-A362-D9C9E0814B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Python Data types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16EE50E-1EDF-FC45-A2EE-E44A092EE85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29063"/>
            <a:ext cx="10515600" cy="4351338"/>
          </a:xfrm>
        </p:spPr>
        <p:txBody>
          <a:bodyPr>
            <a:normAutofit/>
          </a:bodyPr>
          <a:lstStyle/>
          <a:p>
            <a:pPr lvl="1"/>
            <a:r>
              <a:rPr lang="en-US" sz="3600" dirty="0"/>
              <a:t>Dictionaries </a:t>
            </a:r>
            <a:r>
              <a:rPr lang="en-US" dirty="0"/>
              <a:t>do not have add or append operations. Instead, add a new value to a new ley (or update an existing key), e.g.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1150912-648C-8A44-8981-F75C431C28F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76112" y="2481691"/>
            <a:ext cx="8907130" cy="1603632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AC2A87-9413-6D49-BEAD-FF0CE203C7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9/12/2024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B527980-6D75-7B40-B5CB-FC7A1CDC2E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12.010 Lec03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F0AFAB7-87D6-BF43-956A-65D8FAACC1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9CCCA4-1046-8949-8BED-41EEF9371223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39250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6ECDF6-B66D-794D-8BC8-9E5B5D637A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Topics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4C17128-6FB3-1A47-84CA-95A7D1C2587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dirty="0"/>
              <a:t>Continue looking at operators</a:t>
            </a:r>
          </a:p>
          <a:p>
            <a:r>
              <a:rPr lang="en-US" dirty="0"/>
              <a:t>Suites and looping structures in Python.</a:t>
            </a:r>
          </a:p>
          <a:p>
            <a:r>
              <a:rPr lang="en-US" dirty="0"/>
              <a:t>Logical branching – concept of decisions in code.</a:t>
            </a:r>
          </a:p>
          <a:p>
            <a:r>
              <a:rPr lang="en-US" dirty="0"/>
              <a:t>Data Types</a:t>
            </a:r>
          </a:p>
          <a:p>
            <a:r>
              <a:rPr lang="en-US" dirty="0"/>
              <a:t>Numbers</a:t>
            </a:r>
          </a:p>
          <a:p>
            <a:r>
              <a:rPr lang="en-US" dirty="0"/>
              <a:t>Casting</a:t>
            </a:r>
          </a:p>
          <a:p>
            <a:r>
              <a:rPr lang="en-US" dirty="0"/>
              <a:t>Strings</a:t>
            </a:r>
          </a:p>
          <a:p>
            <a:r>
              <a:rPr lang="en-US" dirty="0"/>
              <a:t>Multi-element structures</a:t>
            </a:r>
          </a:p>
          <a:p>
            <a:pPr lvl="1"/>
            <a:r>
              <a:rPr lang="en-US" dirty="0"/>
              <a:t>Lists</a:t>
            </a:r>
          </a:p>
          <a:p>
            <a:pPr lvl="1"/>
            <a:r>
              <a:rPr lang="en-US" dirty="0"/>
              <a:t>Tuples</a:t>
            </a:r>
          </a:p>
          <a:p>
            <a:pPr lvl="1"/>
            <a:r>
              <a:rPr lang="en-US" dirty="0"/>
              <a:t>Sets</a:t>
            </a:r>
          </a:p>
          <a:p>
            <a:pPr lvl="1"/>
            <a:r>
              <a:rPr lang="en-US" dirty="0"/>
              <a:t>Dictionaries</a:t>
            </a:r>
          </a:p>
          <a:p>
            <a:r>
              <a:rPr lang="en-US" dirty="0"/>
              <a:t>Arrays</a:t>
            </a:r>
          </a:p>
          <a:p>
            <a:r>
              <a:rPr lang="en-US" dirty="0"/>
              <a:t>Data handling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1B055AA-E176-0849-9BE7-4C12E5716D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9/12/2024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A9F2EE0-1838-1D4C-AF54-2E76E18742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12.010 Lec03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5F9909-699D-9F4E-9012-82E0827CC7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9CCCA4-1046-8949-8BED-41EEF9371223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362124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AF6DB9-4C11-624E-A362-D9C9E0814B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Python Data types*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16EE50E-1EDF-FC45-A2EE-E44A092EE85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29063"/>
            <a:ext cx="10515600" cy="4351338"/>
          </a:xfrm>
        </p:spPr>
        <p:txBody>
          <a:bodyPr>
            <a:normAutofit/>
          </a:bodyPr>
          <a:lstStyle/>
          <a:p>
            <a:pPr lvl="1"/>
            <a:r>
              <a:rPr lang="en-US" sz="3600" dirty="0"/>
              <a:t>Tuples </a:t>
            </a:r>
            <a:r>
              <a:rPr lang="en-US" dirty="0"/>
              <a:t>like array/list, </a:t>
            </a:r>
            <a:r>
              <a:rPr lang="en-US" b="1" dirty="0"/>
              <a:t>except </a:t>
            </a:r>
            <a:r>
              <a:rPr lang="en-US" dirty="0"/>
              <a:t>they can’t be modified!  Not that useful in scientific programming</a:t>
            </a:r>
          </a:p>
          <a:p>
            <a:pPr lvl="1"/>
            <a:endParaRPr lang="en-US" b="1" dirty="0"/>
          </a:p>
          <a:p>
            <a:pPr lvl="1"/>
            <a:endParaRPr lang="en-US" b="1" dirty="0"/>
          </a:p>
          <a:p>
            <a:pPr lvl="1"/>
            <a:endParaRPr lang="en-US" b="1" dirty="0"/>
          </a:p>
          <a:p>
            <a:pPr lvl="1"/>
            <a:endParaRPr lang="en-US" b="1" dirty="0"/>
          </a:p>
          <a:p>
            <a:pPr lvl="1"/>
            <a:endParaRPr lang="en-US" b="1" dirty="0"/>
          </a:p>
          <a:p>
            <a:pPr lvl="1"/>
            <a:endParaRPr lang="en-US" b="1" dirty="0"/>
          </a:p>
          <a:p>
            <a:pPr lvl="1"/>
            <a:endParaRPr lang="en-US" b="1" dirty="0"/>
          </a:p>
          <a:p>
            <a:pPr lvl="1"/>
            <a:r>
              <a:rPr lang="en-US" dirty="0"/>
              <a:t>you can add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46F547B-0028-D145-A415-E1EEB6140F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69818" y="2429304"/>
            <a:ext cx="6631631" cy="2650489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A17DCC19-8A6C-4647-AD58-BBFA723EF4E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41473" y="5328937"/>
            <a:ext cx="2667000" cy="1295400"/>
          </a:xfrm>
          <a:prstGeom prst="rect">
            <a:avLst/>
          </a:prstGeom>
        </p:spPr>
      </p:pic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1DAC5B9-3482-B345-A353-E358E2FC94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9/12/2024</a:t>
            </a: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E5968C5C-466E-9D4F-847B-3AE0D78D82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12.010 Lec03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8A2D7E64-D44E-A547-96B7-A971BB62BD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9CCCA4-1046-8949-8BED-41EEF9371223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215602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AF6DB9-4C11-624E-A362-D9C9E0814B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Python Data types*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16EE50E-1EDF-FC45-A2EE-E44A092EE85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29063"/>
            <a:ext cx="10515600" cy="4351338"/>
          </a:xfrm>
        </p:spPr>
        <p:txBody>
          <a:bodyPr>
            <a:normAutofit/>
          </a:bodyPr>
          <a:lstStyle/>
          <a:p>
            <a:pPr lvl="1"/>
            <a:r>
              <a:rPr lang="en-US" sz="3600" dirty="0"/>
              <a:t>Sets </a:t>
            </a:r>
            <a:r>
              <a:rPr lang="en-US" dirty="0"/>
              <a:t>are like mathematical sets. Only one entry for each value, no indexing, </a:t>
            </a:r>
            <a:r>
              <a:rPr lang="en-US" dirty="0" err="1"/>
              <a:t>e.g</a:t>
            </a:r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marL="457200" lvl="1" indent="0">
              <a:buNone/>
            </a:pPr>
            <a:endParaRPr lang="en-US" dirty="0"/>
          </a:p>
          <a:p>
            <a:pPr lvl="1"/>
            <a:endParaRPr lang="en-US" b="1" dirty="0"/>
          </a:p>
          <a:p>
            <a:pPr lvl="1"/>
            <a:endParaRPr lang="en-US" b="1" dirty="0"/>
          </a:p>
          <a:p>
            <a:pPr lvl="1"/>
            <a:endParaRPr lang="en-US" b="1" dirty="0"/>
          </a:p>
          <a:p>
            <a:pPr lvl="1"/>
            <a:endParaRPr lang="en-US" b="1" dirty="0"/>
          </a:p>
          <a:p>
            <a:pPr lvl="1"/>
            <a:endParaRPr lang="en-US" b="1" dirty="0"/>
          </a:p>
          <a:p>
            <a:pPr lvl="1"/>
            <a:endParaRPr lang="en-US" b="1" dirty="0"/>
          </a:p>
          <a:p>
            <a:pPr lvl="1"/>
            <a:endParaRPr lang="en-US" b="1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CD53B79-AABC-BC4A-A002-94DBDA33112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33135" y="2605902"/>
            <a:ext cx="5554006" cy="2064951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030E23F-F0E8-C640-8C9E-2916C2D4B1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9/12/2024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E1FD6A6-8D70-C241-B28D-EAD407317A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12.010 Lec03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2EF2BD9-1A49-AC43-9E02-C38B2A92D3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9CCCA4-1046-8949-8BED-41EEF9371223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764633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A4E1EB-774D-D942-A1DE-A06D586B44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2520BC-08D7-C947-AF18-2832C2EC650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Continue looking at operators</a:t>
            </a:r>
          </a:p>
          <a:p>
            <a:r>
              <a:rPr lang="en-US" dirty="0"/>
              <a:t>Suites and looping structures in Python.</a:t>
            </a:r>
          </a:p>
          <a:p>
            <a:r>
              <a:rPr lang="en-US" dirty="0"/>
              <a:t>Logical branching – concept of decisions in code.</a:t>
            </a:r>
          </a:p>
          <a:p>
            <a:r>
              <a:rPr lang="en-US" dirty="0"/>
              <a:t>Data Types</a:t>
            </a:r>
          </a:p>
          <a:p>
            <a:pPr lvl="1"/>
            <a:r>
              <a:rPr lang="en-US" dirty="0"/>
              <a:t>Arrays</a:t>
            </a:r>
          </a:p>
          <a:p>
            <a:pPr lvl="1"/>
            <a:r>
              <a:rPr lang="en-US" dirty="0"/>
              <a:t>Lists</a:t>
            </a:r>
          </a:p>
          <a:p>
            <a:pPr lvl="1"/>
            <a:r>
              <a:rPr lang="en-US" dirty="0"/>
              <a:t>Tuples</a:t>
            </a:r>
          </a:p>
          <a:p>
            <a:pPr lvl="1"/>
            <a:r>
              <a:rPr lang="en-US" dirty="0"/>
              <a:t>Dictionary</a:t>
            </a:r>
          </a:p>
          <a:p>
            <a:r>
              <a:rPr lang="en-US" dirty="0"/>
              <a:t>Next class: </a:t>
            </a:r>
            <a:r>
              <a:rPr lang="en-US" dirty="0" err="1"/>
              <a:t>Numpy</a:t>
            </a:r>
            <a:r>
              <a:rPr lang="en-US" dirty="0"/>
              <a:t> arrays which behave like linear algebra arrays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C2F5F9E-BA13-7348-8AAB-A8B3CA1292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9/12/2024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CC59054-C456-6448-83A3-F2931D3802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12.010 Lec03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12AF560-75D3-D141-A643-0B86ECCEC1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9CCCA4-1046-8949-8BED-41EEF9371223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429937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E2433D0-E0C3-B96D-38EF-41431268D79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565107-7A77-C6BC-59EF-42103B389D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F168F8-ACE4-D976-3C5A-2607CD5B1A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09/05/2024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63D86CE-929D-487A-9708-C1EDC4DBC1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12.010 Lec 01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330B108-001E-550C-07B2-98DF6D2F41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CCDF60-25B5-D143-8B1B-45A121940923}" type="slidenum">
              <a:rPr lang="en-US" smtClean="0"/>
              <a:t>23</a:t>
            </a:fld>
            <a:endParaRPr lang="en-US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F0727A2A-A63B-9BC4-07F7-64C49D76E38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MIT </a:t>
            </a:r>
            <a:r>
              <a:rPr lang="en-US" dirty="0" err="1"/>
              <a:t>OpenCourseWare</a:t>
            </a:r>
            <a:r>
              <a:rPr lang="en-US" dirty="0"/>
              <a:t> </a:t>
            </a:r>
          </a:p>
          <a:p>
            <a:pPr marL="0" indent="0">
              <a:buNone/>
            </a:pPr>
            <a:r>
              <a:rPr lang="en-US" u="sng" dirty="0">
                <a:solidFill>
                  <a:srgbClr val="0070C0"/>
                </a:solidFill>
                <a:hlinkClick r:id="rId2"/>
              </a:rPr>
              <a:t>https://ocw.mit.edu</a:t>
            </a:r>
            <a:r>
              <a:rPr lang="en-US" u="sng" dirty="0"/>
              <a:t> </a:t>
            </a: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12.010 Computational Methods of Scientific Programming, Fall 2024 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For more information about citing these materials or our Terms of Use, visit </a:t>
            </a:r>
            <a:r>
              <a:rPr lang="en-US" u="sng" dirty="0">
                <a:solidFill>
                  <a:srgbClr val="0070C0"/>
                </a:solidFill>
                <a:hlinkClick r:id="rId3"/>
              </a:rPr>
              <a:t>https://ocw.mit.edu/terms</a:t>
            </a:r>
            <a:r>
              <a:rPr lang="en-U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523310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95F252-F1E9-524D-A60D-7E3B07C63A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Comparison operators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4C1E64D-2A72-6549-8721-7F779088A95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43707" y="1845153"/>
            <a:ext cx="10515600" cy="4351338"/>
          </a:xfrm>
        </p:spPr>
        <p:txBody>
          <a:bodyPr/>
          <a:lstStyle/>
          <a:p>
            <a:r>
              <a:rPr lang="en-US" dirty="0"/>
              <a:t>Available: (not equal symbols vary by language e.g., MATLAB)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A9C179F-6CBD-C345-BBD5-5092DB56D2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9/12/2024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FE99D6-63AD-B948-8A77-46970ED589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12.010 Lec03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A964AA-FD7A-C649-BBC6-E719DB88A0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A18D08-5C23-064F-BBBB-B16616E5A479}" type="slidenum">
              <a:rPr lang="en-US" smtClean="0"/>
              <a:t>3</a:t>
            </a:fld>
            <a:endParaRPr lang="en-US"/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4F1C1A70-CE93-B142-AE87-3CD735C75AC8}"/>
              </a:ext>
            </a:extLst>
          </p:cNvPr>
          <p:cNvGraphicFramePr>
            <a:graphicFrameLocks noGrp="1"/>
          </p:cNvGraphicFramePr>
          <p:nvPr/>
        </p:nvGraphicFramePr>
        <p:xfrm>
          <a:off x="838200" y="2425500"/>
          <a:ext cx="10515600" cy="361113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920884">
                  <a:extLst>
                    <a:ext uri="{9D8B030D-6E8A-4147-A177-3AD203B41FA5}">
                      <a16:colId xmlns:a16="http://schemas.microsoft.com/office/drawing/2014/main" val="1641530420"/>
                    </a:ext>
                  </a:extLst>
                </a:gridCol>
                <a:gridCol w="4089516">
                  <a:extLst>
                    <a:ext uri="{9D8B030D-6E8A-4147-A177-3AD203B41FA5}">
                      <a16:colId xmlns:a16="http://schemas.microsoft.com/office/drawing/2014/main" val="2303278116"/>
                    </a:ext>
                  </a:extLst>
                </a:gridCol>
                <a:gridCol w="3505200">
                  <a:extLst>
                    <a:ext uri="{9D8B030D-6E8A-4147-A177-3AD203B41FA5}">
                      <a16:colId xmlns:a16="http://schemas.microsoft.com/office/drawing/2014/main" val="2415466183"/>
                    </a:ext>
                  </a:extLst>
                </a:gridCol>
              </a:tblGrid>
              <a:tr h="330254">
                <a:tc>
                  <a:txBody>
                    <a:bodyPr/>
                    <a:lstStyle/>
                    <a:p>
                      <a:pPr marL="0" marR="0">
                        <a:spcBef>
                          <a:spcPts val="1500"/>
                        </a:spcBef>
                        <a:spcAft>
                          <a:spcPts val="1500"/>
                        </a:spcAft>
                      </a:pPr>
                      <a:r>
                        <a:rPr lang="en-US" sz="2400">
                          <a:effectLst/>
                        </a:rPr>
                        <a:t>Operator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50116" marR="75058" marT="75058" marB="75058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1500"/>
                        </a:spcBef>
                        <a:spcAft>
                          <a:spcPts val="1500"/>
                        </a:spcAft>
                      </a:pPr>
                      <a:r>
                        <a:rPr lang="en-US" sz="2400">
                          <a:effectLst/>
                        </a:rPr>
                        <a:t>Name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5058" marR="75058" marT="75058" marB="75058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1500"/>
                        </a:spcBef>
                        <a:spcAft>
                          <a:spcPts val="1500"/>
                        </a:spcAft>
                      </a:pPr>
                      <a:r>
                        <a:rPr lang="en-US" sz="2400">
                          <a:effectLst/>
                        </a:rPr>
                        <a:t>Example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5058" marR="75058" marT="75058" marB="75058"/>
                </a:tc>
                <a:extLst>
                  <a:ext uri="{0D108BD9-81ED-4DB2-BD59-A6C34878D82A}">
                    <a16:rowId xmlns:a16="http://schemas.microsoft.com/office/drawing/2014/main" val="3583220863"/>
                  </a:ext>
                </a:extLst>
              </a:tr>
              <a:tr h="330254">
                <a:tc>
                  <a:txBody>
                    <a:bodyPr/>
                    <a:lstStyle/>
                    <a:p>
                      <a:pPr marL="0" marR="0">
                        <a:spcBef>
                          <a:spcPts val="1500"/>
                        </a:spcBef>
                        <a:spcAft>
                          <a:spcPts val="1500"/>
                        </a:spcAft>
                      </a:pPr>
                      <a:r>
                        <a:rPr lang="en-US" sz="2400">
                          <a:effectLst/>
                        </a:rPr>
                        <a:t>==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50116" marR="75058" marT="75058" marB="75058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1500"/>
                        </a:spcBef>
                        <a:spcAft>
                          <a:spcPts val="1500"/>
                        </a:spcAft>
                      </a:pPr>
                      <a:r>
                        <a:rPr lang="en-US" sz="2400">
                          <a:effectLst/>
                        </a:rPr>
                        <a:t>Equal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5058" marR="75058" marT="75058" marB="75058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1500"/>
                        </a:spcBef>
                        <a:spcAft>
                          <a:spcPts val="1500"/>
                        </a:spcAft>
                      </a:pPr>
                      <a:r>
                        <a:rPr lang="en-US" sz="2400">
                          <a:effectLst/>
                        </a:rPr>
                        <a:t>x == y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5058" marR="75058" marT="75058" marB="75058"/>
                </a:tc>
                <a:extLst>
                  <a:ext uri="{0D108BD9-81ED-4DB2-BD59-A6C34878D82A}">
                    <a16:rowId xmlns:a16="http://schemas.microsoft.com/office/drawing/2014/main" val="4187111289"/>
                  </a:ext>
                </a:extLst>
              </a:tr>
              <a:tr h="330254">
                <a:tc>
                  <a:txBody>
                    <a:bodyPr/>
                    <a:lstStyle/>
                    <a:p>
                      <a:pPr marL="0" marR="0">
                        <a:spcBef>
                          <a:spcPts val="1500"/>
                        </a:spcBef>
                        <a:spcAft>
                          <a:spcPts val="1500"/>
                        </a:spcAft>
                      </a:pPr>
                      <a:r>
                        <a:rPr lang="en-US" sz="2400">
                          <a:effectLst/>
                        </a:rPr>
                        <a:t>!=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50116" marR="75058" marT="75058" marB="75058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1500"/>
                        </a:spcBef>
                        <a:spcAft>
                          <a:spcPts val="1500"/>
                        </a:spcAft>
                      </a:pPr>
                      <a:r>
                        <a:rPr lang="en-US" sz="2400">
                          <a:effectLst/>
                        </a:rPr>
                        <a:t>Not equal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5058" marR="75058" marT="75058" marB="75058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1500"/>
                        </a:spcBef>
                        <a:spcAft>
                          <a:spcPts val="1500"/>
                        </a:spcAft>
                      </a:pPr>
                      <a:r>
                        <a:rPr lang="en-US" sz="2400">
                          <a:effectLst/>
                        </a:rPr>
                        <a:t>x != y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5058" marR="75058" marT="75058" marB="75058"/>
                </a:tc>
                <a:extLst>
                  <a:ext uri="{0D108BD9-81ED-4DB2-BD59-A6C34878D82A}">
                    <a16:rowId xmlns:a16="http://schemas.microsoft.com/office/drawing/2014/main" val="1223638300"/>
                  </a:ext>
                </a:extLst>
              </a:tr>
              <a:tr h="330254">
                <a:tc>
                  <a:txBody>
                    <a:bodyPr/>
                    <a:lstStyle/>
                    <a:p>
                      <a:pPr marL="0" marR="0">
                        <a:spcBef>
                          <a:spcPts val="1500"/>
                        </a:spcBef>
                        <a:spcAft>
                          <a:spcPts val="1500"/>
                        </a:spcAft>
                      </a:pPr>
                      <a:r>
                        <a:rPr lang="en-US" sz="2400">
                          <a:effectLst/>
                        </a:rPr>
                        <a:t>&gt; 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50116" marR="75058" marT="75058" marB="75058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1500"/>
                        </a:spcBef>
                        <a:spcAft>
                          <a:spcPts val="1500"/>
                        </a:spcAft>
                      </a:pPr>
                      <a:r>
                        <a:rPr lang="en-US" sz="2400">
                          <a:effectLst/>
                        </a:rPr>
                        <a:t>Greater than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5058" marR="75058" marT="75058" marB="75058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1500"/>
                        </a:spcBef>
                        <a:spcAft>
                          <a:spcPts val="1500"/>
                        </a:spcAft>
                      </a:pPr>
                      <a:r>
                        <a:rPr lang="en-US" sz="2400">
                          <a:effectLst/>
                        </a:rPr>
                        <a:t>x &gt; y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5058" marR="75058" marT="75058" marB="75058"/>
                </a:tc>
                <a:extLst>
                  <a:ext uri="{0D108BD9-81ED-4DB2-BD59-A6C34878D82A}">
                    <a16:rowId xmlns:a16="http://schemas.microsoft.com/office/drawing/2014/main" val="95500829"/>
                  </a:ext>
                </a:extLst>
              </a:tr>
              <a:tr h="330254">
                <a:tc>
                  <a:txBody>
                    <a:bodyPr/>
                    <a:lstStyle/>
                    <a:p>
                      <a:pPr marL="0" marR="0">
                        <a:spcBef>
                          <a:spcPts val="1500"/>
                        </a:spcBef>
                        <a:spcAft>
                          <a:spcPts val="1500"/>
                        </a:spcAft>
                      </a:pPr>
                      <a:r>
                        <a:rPr lang="en-US" sz="2400">
                          <a:effectLst/>
                        </a:rPr>
                        <a:t>&lt; 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50116" marR="75058" marT="75058" marB="75058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1500"/>
                        </a:spcBef>
                        <a:spcAft>
                          <a:spcPts val="1500"/>
                        </a:spcAft>
                      </a:pPr>
                      <a:r>
                        <a:rPr lang="en-US" sz="2400">
                          <a:effectLst/>
                        </a:rPr>
                        <a:t>Less than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5058" marR="75058" marT="75058" marB="75058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1500"/>
                        </a:spcBef>
                        <a:spcAft>
                          <a:spcPts val="1500"/>
                        </a:spcAft>
                      </a:pPr>
                      <a:r>
                        <a:rPr lang="en-US" sz="2400">
                          <a:effectLst/>
                        </a:rPr>
                        <a:t>x &lt; y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5058" marR="75058" marT="75058" marB="75058"/>
                </a:tc>
                <a:extLst>
                  <a:ext uri="{0D108BD9-81ED-4DB2-BD59-A6C34878D82A}">
                    <a16:rowId xmlns:a16="http://schemas.microsoft.com/office/drawing/2014/main" val="3621641600"/>
                  </a:ext>
                </a:extLst>
              </a:tr>
              <a:tr h="330254">
                <a:tc>
                  <a:txBody>
                    <a:bodyPr/>
                    <a:lstStyle/>
                    <a:p>
                      <a:pPr marL="0" marR="0">
                        <a:spcBef>
                          <a:spcPts val="1500"/>
                        </a:spcBef>
                        <a:spcAft>
                          <a:spcPts val="1500"/>
                        </a:spcAft>
                      </a:pPr>
                      <a:r>
                        <a:rPr lang="en-US" sz="2400">
                          <a:effectLst/>
                        </a:rPr>
                        <a:t>&gt;=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50116" marR="75058" marT="75058" marB="75058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1500"/>
                        </a:spcBef>
                        <a:spcAft>
                          <a:spcPts val="1500"/>
                        </a:spcAft>
                      </a:pPr>
                      <a:r>
                        <a:rPr lang="en-US" sz="2400">
                          <a:effectLst/>
                        </a:rPr>
                        <a:t>Greater than or equal to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5058" marR="75058" marT="75058" marB="75058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1500"/>
                        </a:spcBef>
                        <a:spcAft>
                          <a:spcPts val="1500"/>
                        </a:spcAft>
                      </a:pPr>
                      <a:r>
                        <a:rPr lang="en-US" sz="2400">
                          <a:effectLst/>
                        </a:rPr>
                        <a:t>x &gt;= y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5058" marR="75058" marT="75058" marB="75058"/>
                </a:tc>
                <a:extLst>
                  <a:ext uri="{0D108BD9-81ED-4DB2-BD59-A6C34878D82A}">
                    <a16:rowId xmlns:a16="http://schemas.microsoft.com/office/drawing/2014/main" val="3230808231"/>
                  </a:ext>
                </a:extLst>
              </a:tr>
              <a:tr h="330254">
                <a:tc>
                  <a:txBody>
                    <a:bodyPr/>
                    <a:lstStyle/>
                    <a:p>
                      <a:pPr marL="0" marR="0">
                        <a:spcBef>
                          <a:spcPts val="1500"/>
                        </a:spcBef>
                        <a:spcAft>
                          <a:spcPts val="1500"/>
                        </a:spcAft>
                      </a:pPr>
                      <a:r>
                        <a:rPr lang="en-US" sz="2400" dirty="0">
                          <a:effectLst/>
                        </a:rPr>
                        <a:t>&lt;=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50116" marR="75058" marT="75058" marB="75058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1500"/>
                        </a:spcBef>
                        <a:spcAft>
                          <a:spcPts val="1500"/>
                        </a:spcAft>
                      </a:pPr>
                      <a:r>
                        <a:rPr lang="en-US" sz="2400">
                          <a:effectLst/>
                        </a:rPr>
                        <a:t>Less than or equal to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5058" marR="75058" marT="75058" marB="75058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1500"/>
                        </a:spcBef>
                        <a:spcAft>
                          <a:spcPts val="1500"/>
                        </a:spcAft>
                      </a:pPr>
                      <a:r>
                        <a:rPr lang="en-US" sz="2400" dirty="0">
                          <a:effectLst/>
                        </a:rPr>
                        <a:t>x &lt;= y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5058" marR="75058" marT="75058" marB="75058"/>
                </a:tc>
                <a:extLst>
                  <a:ext uri="{0D108BD9-81ED-4DB2-BD59-A6C34878D82A}">
                    <a16:rowId xmlns:a16="http://schemas.microsoft.com/office/drawing/2014/main" val="416822043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064122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A90BDF-3E1B-634C-B343-F5654F10B4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Logical operators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B37F9FC-F9B9-724D-ADD1-CF5AF0576BE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Allows combinations of comparison operators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B26DBE5-04CC-0944-9D6B-2F75AF5437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9/12/2024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0056C44-5367-C644-8301-FB79306163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12.010 Lec03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29AF94-6777-6D40-84CF-71876F6F56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A18D08-5C23-064F-BBBB-B16616E5A479}" type="slidenum">
              <a:rPr lang="en-US" smtClean="0"/>
              <a:t>4</a:t>
            </a:fld>
            <a:endParaRPr lang="en-US"/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B71A2B19-41E5-9D4C-A980-A65856F76FB9}"/>
              </a:ext>
            </a:extLst>
          </p:cNvPr>
          <p:cNvGraphicFramePr>
            <a:graphicFrameLocks noGrp="1"/>
          </p:cNvGraphicFramePr>
          <p:nvPr/>
        </p:nvGraphicFramePr>
        <p:xfrm>
          <a:off x="838200" y="2643640"/>
          <a:ext cx="10515600" cy="279502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740877">
                  <a:extLst>
                    <a:ext uri="{9D8B030D-6E8A-4147-A177-3AD203B41FA5}">
                      <a16:colId xmlns:a16="http://schemas.microsoft.com/office/drawing/2014/main" val="3336612821"/>
                    </a:ext>
                  </a:extLst>
                </a:gridCol>
                <a:gridCol w="5269523">
                  <a:extLst>
                    <a:ext uri="{9D8B030D-6E8A-4147-A177-3AD203B41FA5}">
                      <a16:colId xmlns:a16="http://schemas.microsoft.com/office/drawing/2014/main" val="1933795888"/>
                    </a:ext>
                  </a:extLst>
                </a:gridCol>
                <a:gridCol w="3505200">
                  <a:extLst>
                    <a:ext uri="{9D8B030D-6E8A-4147-A177-3AD203B41FA5}">
                      <a16:colId xmlns:a16="http://schemas.microsoft.com/office/drawing/2014/main" val="983847625"/>
                    </a:ext>
                  </a:extLst>
                </a:gridCol>
              </a:tblGrid>
              <a:tr h="330254">
                <a:tc>
                  <a:txBody>
                    <a:bodyPr/>
                    <a:lstStyle/>
                    <a:p>
                      <a:pPr marL="0" marR="0">
                        <a:spcBef>
                          <a:spcPts val="1500"/>
                        </a:spcBef>
                        <a:spcAft>
                          <a:spcPts val="1500"/>
                        </a:spcAft>
                      </a:pPr>
                      <a:r>
                        <a:rPr lang="en-US" sz="2400">
                          <a:effectLst/>
                        </a:rPr>
                        <a:t>Operator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50116" marR="75058" marT="75058" marB="75058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1500"/>
                        </a:spcBef>
                        <a:spcAft>
                          <a:spcPts val="1500"/>
                        </a:spcAft>
                      </a:pPr>
                      <a:r>
                        <a:rPr lang="en-US" sz="2400">
                          <a:effectLst/>
                        </a:rPr>
                        <a:t>Description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5058" marR="75058" marT="75058" marB="75058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1500"/>
                        </a:spcBef>
                        <a:spcAft>
                          <a:spcPts val="1500"/>
                        </a:spcAft>
                      </a:pPr>
                      <a:r>
                        <a:rPr lang="en-US" sz="2400" dirty="0">
                          <a:effectLst/>
                        </a:rPr>
                        <a:t>Example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5058" marR="75058" marT="75058" marB="75058"/>
                </a:tc>
                <a:extLst>
                  <a:ext uri="{0D108BD9-81ED-4DB2-BD59-A6C34878D82A}">
                    <a16:rowId xmlns:a16="http://schemas.microsoft.com/office/drawing/2014/main" val="2833183007"/>
                  </a:ext>
                </a:extLst>
              </a:tr>
              <a:tr h="330254">
                <a:tc>
                  <a:txBody>
                    <a:bodyPr/>
                    <a:lstStyle/>
                    <a:p>
                      <a:pPr marL="0" marR="0">
                        <a:spcBef>
                          <a:spcPts val="1500"/>
                        </a:spcBef>
                        <a:spcAft>
                          <a:spcPts val="1500"/>
                        </a:spcAft>
                      </a:pPr>
                      <a:r>
                        <a:rPr lang="en-US" sz="2400">
                          <a:effectLst/>
                        </a:rPr>
                        <a:t>and 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50116" marR="75058" marT="75058" marB="75058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1500"/>
                        </a:spcBef>
                        <a:spcAft>
                          <a:spcPts val="1500"/>
                        </a:spcAft>
                      </a:pPr>
                      <a:r>
                        <a:rPr lang="en-US" sz="2400">
                          <a:effectLst/>
                        </a:rPr>
                        <a:t>Returns True if both statements are true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5058" marR="75058" marT="75058" marB="75058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1500"/>
                        </a:spcBef>
                        <a:spcAft>
                          <a:spcPts val="1500"/>
                        </a:spcAft>
                      </a:pPr>
                      <a:r>
                        <a:rPr lang="en-US" sz="2400">
                          <a:effectLst/>
                        </a:rPr>
                        <a:t>x &lt; 5 and  x &lt; 10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5058" marR="75058" marT="75058" marB="75058"/>
                </a:tc>
                <a:extLst>
                  <a:ext uri="{0D108BD9-81ED-4DB2-BD59-A6C34878D82A}">
                    <a16:rowId xmlns:a16="http://schemas.microsoft.com/office/drawing/2014/main" val="1593875984"/>
                  </a:ext>
                </a:extLst>
              </a:tr>
              <a:tr h="330254">
                <a:tc>
                  <a:txBody>
                    <a:bodyPr/>
                    <a:lstStyle/>
                    <a:p>
                      <a:pPr marL="0" marR="0">
                        <a:spcBef>
                          <a:spcPts val="1500"/>
                        </a:spcBef>
                        <a:spcAft>
                          <a:spcPts val="1500"/>
                        </a:spcAft>
                      </a:pPr>
                      <a:r>
                        <a:rPr lang="en-US" sz="2400">
                          <a:effectLst/>
                        </a:rPr>
                        <a:t>or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50116" marR="75058" marT="75058" marB="75058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1500"/>
                        </a:spcBef>
                        <a:spcAft>
                          <a:spcPts val="1500"/>
                        </a:spcAft>
                      </a:pPr>
                      <a:r>
                        <a:rPr lang="en-US" sz="2400">
                          <a:effectLst/>
                        </a:rPr>
                        <a:t>Returns True if one of the statements is true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5058" marR="75058" marT="75058" marB="75058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1500"/>
                        </a:spcBef>
                        <a:spcAft>
                          <a:spcPts val="1500"/>
                        </a:spcAft>
                      </a:pPr>
                      <a:r>
                        <a:rPr lang="en-US" sz="2400">
                          <a:effectLst/>
                        </a:rPr>
                        <a:t>x &lt; 5 or x &lt; 4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5058" marR="75058" marT="75058" marB="75058"/>
                </a:tc>
                <a:extLst>
                  <a:ext uri="{0D108BD9-81ED-4DB2-BD59-A6C34878D82A}">
                    <a16:rowId xmlns:a16="http://schemas.microsoft.com/office/drawing/2014/main" val="2790369238"/>
                  </a:ext>
                </a:extLst>
              </a:tr>
              <a:tr h="330254">
                <a:tc>
                  <a:txBody>
                    <a:bodyPr/>
                    <a:lstStyle/>
                    <a:p>
                      <a:pPr marL="0" marR="0">
                        <a:spcBef>
                          <a:spcPts val="1500"/>
                        </a:spcBef>
                        <a:spcAft>
                          <a:spcPts val="1500"/>
                        </a:spcAft>
                      </a:pPr>
                      <a:r>
                        <a:rPr lang="en-US" sz="2400" dirty="0">
                          <a:effectLst/>
                        </a:rPr>
                        <a:t>not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50116" marR="75058" marT="75058" marB="75058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1500"/>
                        </a:spcBef>
                        <a:spcAft>
                          <a:spcPts val="1500"/>
                        </a:spcAft>
                      </a:pPr>
                      <a:r>
                        <a:rPr lang="en-US" sz="2400">
                          <a:effectLst/>
                        </a:rPr>
                        <a:t>Reverse the result, returns False if the result is true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5058" marR="75058" marT="75058" marB="75058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1500"/>
                        </a:spcBef>
                        <a:spcAft>
                          <a:spcPts val="1500"/>
                        </a:spcAft>
                      </a:pPr>
                      <a:r>
                        <a:rPr lang="en-US" sz="2400" dirty="0">
                          <a:effectLst/>
                        </a:rPr>
                        <a:t>not(x &lt; 5 and x &lt; 10)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5058" marR="75058" marT="75058" marB="75058"/>
                </a:tc>
                <a:extLst>
                  <a:ext uri="{0D108BD9-81ED-4DB2-BD59-A6C34878D82A}">
                    <a16:rowId xmlns:a16="http://schemas.microsoft.com/office/drawing/2014/main" val="217642287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307491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AF33C7-9D97-3E4B-99B1-6EB6B9941C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Identity operators*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233B4DC-EE28-1844-BEE5-C5F062A2BC0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Identity operators are used to compare the objects, not if they are equal, but if they are actually the same object, with the same memory location </a:t>
            </a:r>
          </a:p>
          <a:p>
            <a:r>
              <a:rPr lang="en-US" dirty="0"/>
              <a:t>Class of function typically used in functions to test inputs to functions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34F2888-C007-234D-B3DA-6203051C9F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9/12/2024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CA931BB-732C-9648-A720-5625ADAEDB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12.010 Lec03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8176FD3-A1DF-6248-AA96-1CBE127D0D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A18D08-5C23-064F-BBBB-B16616E5A479}" type="slidenum">
              <a:rPr lang="en-US" smtClean="0"/>
              <a:t>5</a:t>
            </a:fld>
            <a:endParaRPr lang="en-US"/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0FFF850C-9E2B-644C-83DF-F4880793CC5F}"/>
              </a:ext>
            </a:extLst>
          </p:cNvPr>
          <p:cNvGraphicFramePr>
            <a:graphicFrameLocks noGrp="1"/>
          </p:cNvGraphicFramePr>
          <p:nvPr/>
        </p:nvGraphicFramePr>
        <p:xfrm>
          <a:off x="838200" y="3853492"/>
          <a:ext cx="10515600" cy="191338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635369">
                  <a:extLst>
                    <a:ext uri="{9D8B030D-6E8A-4147-A177-3AD203B41FA5}">
                      <a16:colId xmlns:a16="http://schemas.microsoft.com/office/drawing/2014/main" val="2137137602"/>
                    </a:ext>
                  </a:extLst>
                </a:gridCol>
                <a:gridCol w="6740769">
                  <a:extLst>
                    <a:ext uri="{9D8B030D-6E8A-4147-A177-3AD203B41FA5}">
                      <a16:colId xmlns:a16="http://schemas.microsoft.com/office/drawing/2014/main" val="474901067"/>
                    </a:ext>
                  </a:extLst>
                </a:gridCol>
                <a:gridCol w="2139462">
                  <a:extLst>
                    <a:ext uri="{9D8B030D-6E8A-4147-A177-3AD203B41FA5}">
                      <a16:colId xmlns:a16="http://schemas.microsoft.com/office/drawing/2014/main" val="1096792200"/>
                    </a:ext>
                  </a:extLst>
                </a:gridCol>
              </a:tblGrid>
              <a:tr h="330254">
                <a:tc>
                  <a:txBody>
                    <a:bodyPr/>
                    <a:lstStyle/>
                    <a:p>
                      <a:pPr marL="0" marR="0">
                        <a:spcBef>
                          <a:spcPts val="1500"/>
                        </a:spcBef>
                        <a:spcAft>
                          <a:spcPts val="1500"/>
                        </a:spcAft>
                      </a:pPr>
                      <a:r>
                        <a:rPr lang="en-US" sz="2400">
                          <a:effectLst/>
                        </a:rPr>
                        <a:t>Operator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50116" marR="75058" marT="75058" marB="75058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1500"/>
                        </a:spcBef>
                        <a:spcAft>
                          <a:spcPts val="1500"/>
                        </a:spcAft>
                      </a:pPr>
                      <a:r>
                        <a:rPr lang="en-US" sz="2400">
                          <a:effectLst/>
                        </a:rPr>
                        <a:t>Description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5058" marR="75058" marT="75058" marB="75058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1500"/>
                        </a:spcBef>
                        <a:spcAft>
                          <a:spcPts val="1500"/>
                        </a:spcAft>
                      </a:pPr>
                      <a:r>
                        <a:rPr lang="en-US" sz="2400" dirty="0">
                          <a:effectLst/>
                        </a:rPr>
                        <a:t>Example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5058" marR="75058" marT="75058" marB="75058"/>
                </a:tc>
                <a:extLst>
                  <a:ext uri="{0D108BD9-81ED-4DB2-BD59-A6C34878D82A}">
                    <a16:rowId xmlns:a16="http://schemas.microsoft.com/office/drawing/2014/main" val="1228306265"/>
                  </a:ext>
                </a:extLst>
              </a:tr>
              <a:tr h="330254">
                <a:tc>
                  <a:txBody>
                    <a:bodyPr/>
                    <a:lstStyle/>
                    <a:p>
                      <a:pPr marL="0" marR="0">
                        <a:spcBef>
                          <a:spcPts val="1500"/>
                        </a:spcBef>
                        <a:spcAft>
                          <a:spcPts val="1500"/>
                        </a:spcAft>
                      </a:pPr>
                      <a:r>
                        <a:rPr lang="en-US" sz="2400">
                          <a:effectLst/>
                        </a:rPr>
                        <a:t>is 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50116" marR="75058" marT="75058" marB="75058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1500"/>
                        </a:spcBef>
                        <a:spcAft>
                          <a:spcPts val="1500"/>
                        </a:spcAft>
                      </a:pPr>
                      <a:r>
                        <a:rPr lang="en-US" sz="2400">
                          <a:effectLst/>
                        </a:rPr>
                        <a:t>Returns True if both variables are the same object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5058" marR="75058" marT="75058" marB="75058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1500"/>
                        </a:spcBef>
                        <a:spcAft>
                          <a:spcPts val="1500"/>
                        </a:spcAft>
                      </a:pPr>
                      <a:r>
                        <a:rPr lang="en-US" sz="2400">
                          <a:effectLst/>
                        </a:rPr>
                        <a:t>x is y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5058" marR="75058" marT="75058" marB="75058"/>
                </a:tc>
                <a:extLst>
                  <a:ext uri="{0D108BD9-81ED-4DB2-BD59-A6C34878D82A}">
                    <a16:rowId xmlns:a16="http://schemas.microsoft.com/office/drawing/2014/main" val="3340730363"/>
                  </a:ext>
                </a:extLst>
              </a:tr>
              <a:tr h="330254">
                <a:tc>
                  <a:txBody>
                    <a:bodyPr/>
                    <a:lstStyle/>
                    <a:p>
                      <a:pPr marL="0" marR="0">
                        <a:spcBef>
                          <a:spcPts val="1500"/>
                        </a:spcBef>
                        <a:spcAft>
                          <a:spcPts val="1500"/>
                        </a:spcAft>
                      </a:pPr>
                      <a:r>
                        <a:rPr lang="en-US" sz="2400" dirty="0">
                          <a:effectLst/>
                        </a:rPr>
                        <a:t>is not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50116" marR="75058" marT="75058" marB="75058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1500"/>
                        </a:spcBef>
                        <a:spcAft>
                          <a:spcPts val="1500"/>
                        </a:spcAft>
                      </a:pPr>
                      <a:r>
                        <a:rPr lang="en-US" sz="2400" dirty="0">
                          <a:effectLst/>
                        </a:rPr>
                        <a:t>Returns True if both variables are not the same object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5058" marR="75058" marT="75058" marB="75058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1500"/>
                        </a:spcBef>
                        <a:spcAft>
                          <a:spcPts val="1500"/>
                        </a:spcAft>
                      </a:pPr>
                      <a:r>
                        <a:rPr lang="en-US" sz="2400" dirty="0">
                          <a:effectLst/>
                        </a:rPr>
                        <a:t>x is not y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5058" marR="75058" marT="75058" marB="75058"/>
                </a:tc>
                <a:extLst>
                  <a:ext uri="{0D108BD9-81ED-4DB2-BD59-A6C34878D82A}">
                    <a16:rowId xmlns:a16="http://schemas.microsoft.com/office/drawing/2014/main" val="240108393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42056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0C293F-B698-4E4D-8648-8C8EF6987D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Membership operators*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0581A11-7693-5A4A-AF72-9CCB888DACC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Membership operators are used to test if a sequence is presented in an object.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2A0B73-36F5-AE45-B551-291B20D60E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9/12/2024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3CE055-89F4-514C-ACAE-BB8B591FE8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12.010 Lec03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566FF23-FA58-C548-BF71-ADFF9D4085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A18D08-5C23-064F-BBBB-B16616E5A479}" type="slidenum">
              <a:rPr lang="en-US" smtClean="0"/>
              <a:t>6</a:t>
            </a:fld>
            <a:endParaRPr lang="en-US"/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90FC1369-D2B4-EF4C-B84F-1C5E622FA0FF}"/>
              </a:ext>
            </a:extLst>
          </p:cNvPr>
          <p:cNvGraphicFramePr>
            <a:graphicFrameLocks noGrp="1"/>
          </p:cNvGraphicFramePr>
          <p:nvPr/>
        </p:nvGraphicFramePr>
        <p:xfrm>
          <a:off x="838200" y="3318920"/>
          <a:ext cx="10515600" cy="227914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658815">
                  <a:extLst>
                    <a:ext uri="{9D8B030D-6E8A-4147-A177-3AD203B41FA5}">
                      <a16:colId xmlns:a16="http://schemas.microsoft.com/office/drawing/2014/main" val="250804517"/>
                    </a:ext>
                  </a:extLst>
                </a:gridCol>
                <a:gridCol w="7174523">
                  <a:extLst>
                    <a:ext uri="{9D8B030D-6E8A-4147-A177-3AD203B41FA5}">
                      <a16:colId xmlns:a16="http://schemas.microsoft.com/office/drawing/2014/main" val="2365186628"/>
                    </a:ext>
                  </a:extLst>
                </a:gridCol>
                <a:gridCol w="1682262">
                  <a:extLst>
                    <a:ext uri="{9D8B030D-6E8A-4147-A177-3AD203B41FA5}">
                      <a16:colId xmlns:a16="http://schemas.microsoft.com/office/drawing/2014/main" val="925295298"/>
                    </a:ext>
                  </a:extLst>
                </a:gridCol>
              </a:tblGrid>
              <a:tr h="330254">
                <a:tc>
                  <a:txBody>
                    <a:bodyPr/>
                    <a:lstStyle/>
                    <a:p>
                      <a:pPr marL="0" marR="0">
                        <a:spcBef>
                          <a:spcPts val="1500"/>
                        </a:spcBef>
                        <a:spcAft>
                          <a:spcPts val="1500"/>
                        </a:spcAft>
                      </a:pPr>
                      <a:r>
                        <a:rPr lang="en-US" sz="2400">
                          <a:effectLst/>
                        </a:rPr>
                        <a:t>Operator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50116" marR="75058" marT="75058" marB="75058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1500"/>
                        </a:spcBef>
                        <a:spcAft>
                          <a:spcPts val="1500"/>
                        </a:spcAft>
                      </a:pPr>
                      <a:r>
                        <a:rPr lang="en-US" sz="2400">
                          <a:effectLst/>
                        </a:rPr>
                        <a:t>Description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5058" marR="75058" marT="75058" marB="75058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1500"/>
                        </a:spcBef>
                        <a:spcAft>
                          <a:spcPts val="1500"/>
                        </a:spcAft>
                      </a:pPr>
                      <a:r>
                        <a:rPr lang="en-US" sz="2400">
                          <a:effectLst/>
                        </a:rPr>
                        <a:t>Example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5058" marR="75058" marT="75058" marB="75058"/>
                </a:tc>
                <a:extLst>
                  <a:ext uri="{0D108BD9-81ED-4DB2-BD59-A6C34878D82A}">
                    <a16:rowId xmlns:a16="http://schemas.microsoft.com/office/drawing/2014/main" val="2608321120"/>
                  </a:ext>
                </a:extLst>
              </a:tr>
              <a:tr h="510393">
                <a:tc>
                  <a:txBody>
                    <a:bodyPr/>
                    <a:lstStyle/>
                    <a:p>
                      <a:pPr marL="0" marR="0">
                        <a:spcBef>
                          <a:spcPts val="1500"/>
                        </a:spcBef>
                        <a:spcAft>
                          <a:spcPts val="1500"/>
                        </a:spcAft>
                      </a:pPr>
                      <a:r>
                        <a:rPr lang="en-US" sz="2400">
                          <a:effectLst/>
                        </a:rPr>
                        <a:t>in 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50116" marR="75058" marT="75058" marB="75058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1500"/>
                        </a:spcBef>
                        <a:spcAft>
                          <a:spcPts val="1500"/>
                        </a:spcAft>
                      </a:pPr>
                      <a:r>
                        <a:rPr lang="en-US" sz="2400">
                          <a:effectLst/>
                        </a:rPr>
                        <a:t>Returns True if a sequence with the specified value is present in the object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5058" marR="75058" marT="75058" marB="75058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1500"/>
                        </a:spcBef>
                        <a:spcAft>
                          <a:spcPts val="1500"/>
                        </a:spcAft>
                      </a:pPr>
                      <a:r>
                        <a:rPr lang="en-US" sz="2400">
                          <a:effectLst/>
                        </a:rPr>
                        <a:t>x in y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5058" marR="75058" marT="75058" marB="75058"/>
                </a:tc>
                <a:extLst>
                  <a:ext uri="{0D108BD9-81ED-4DB2-BD59-A6C34878D82A}">
                    <a16:rowId xmlns:a16="http://schemas.microsoft.com/office/drawing/2014/main" val="948900736"/>
                  </a:ext>
                </a:extLst>
              </a:tr>
              <a:tr h="510393">
                <a:tc>
                  <a:txBody>
                    <a:bodyPr/>
                    <a:lstStyle/>
                    <a:p>
                      <a:pPr marL="0" marR="0">
                        <a:spcBef>
                          <a:spcPts val="1500"/>
                        </a:spcBef>
                        <a:spcAft>
                          <a:spcPts val="1500"/>
                        </a:spcAft>
                      </a:pPr>
                      <a:r>
                        <a:rPr lang="en-US" sz="2400" dirty="0">
                          <a:effectLst/>
                        </a:rPr>
                        <a:t>not in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50116" marR="75058" marT="75058" marB="75058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1500"/>
                        </a:spcBef>
                        <a:spcAft>
                          <a:spcPts val="1500"/>
                        </a:spcAft>
                      </a:pPr>
                      <a:r>
                        <a:rPr lang="en-US" sz="2400">
                          <a:effectLst/>
                        </a:rPr>
                        <a:t>Returns True if a sequence with the specified value is not present in the object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5058" marR="75058" marT="75058" marB="75058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1500"/>
                        </a:spcBef>
                        <a:spcAft>
                          <a:spcPts val="1500"/>
                        </a:spcAft>
                      </a:pPr>
                      <a:r>
                        <a:rPr lang="en-US" sz="2400" dirty="0">
                          <a:effectLst/>
                        </a:rPr>
                        <a:t>x not in y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5058" marR="75058" marT="75058" marB="75058"/>
                </a:tc>
                <a:extLst>
                  <a:ext uri="{0D108BD9-81ED-4DB2-BD59-A6C34878D82A}">
                    <a16:rowId xmlns:a16="http://schemas.microsoft.com/office/drawing/2014/main" val="390741168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9157239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513B1A-5861-7C49-9ABF-FEFA32F5E5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Bitwise operators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C2B3909-9358-3746-8752-58961046B55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75707"/>
            <a:ext cx="10515600" cy="4351338"/>
          </a:xfrm>
        </p:spPr>
        <p:txBody>
          <a:bodyPr/>
          <a:lstStyle/>
          <a:p>
            <a:r>
              <a:rPr lang="en-US" dirty="0"/>
              <a:t>Bitwise operators are used to compare (binary) numbers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51B24C-1B62-6A4E-B623-691E730D44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9/12/2024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DF5DFD0-75A3-7E4B-B1C4-8D31427456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12.010 Lec03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9E41D32-D17F-A54E-ADE1-1BCEE4241D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A18D08-5C23-064F-BBBB-B16616E5A479}" type="slidenum">
              <a:rPr lang="en-US" smtClean="0"/>
              <a:t>7</a:t>
            </a:fld>
            <a:endParaRPr lang="en-US"/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4F013F72-B470-7B45-BD77-784E565DF1A1}"/>
              </a:ext>
            </a:extLst>
          </p:cNvPr>
          <p:cNvGraphicFramePr>
            <a:graphicFrameLocks noGrp="1"/>
          </p:cNvGraphicFramePr>
          <p:nvPr/>
        </p:nvGraphicFramePr>
        <p:xfrm>
          <a:off x="838200" y="1991747"/>
          <a:ext cx="10615247" cy="464155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436077">
                  <a:extLst>
                    <a:ext uri="{9D8B030D-6E8A-4147-A177-3AD203B41FA5}">
                      <a16:colId xmlns:a16="http://schemas.microsoft.com/office/drawing/2014/main" val="3163451235"/>
                    </a:ext>
                  </a:extLst>
                </a:gridCol>
                <a:gridCol w="2426677">
                  <a:extLst>
                    <a:ext uri="{9D8B030D-6E8A-4147-A177-3AD203B41FA5}">
                      <a16:colId xmlns:a16="http://schemas.microsoft.com/office/drawing/2014/main" val="1253987277"/>
                    </a:ext>
                  </a:extLst>
                </a:gridCol>
                <a:gridCol w="6752493">
                  <a:extLst>
                    <a:ext uri="{9D8B030D-6E8A-4147-A177-3AD203B41FA5}">
                      <a16:colId xmlns:a16="http://schemas.microsoft.com/office/drawing/2014/main" val="1153672803"/>
                    </a:ext>
                  </a:extLst>
                </a:gridCol>
              </a:tblGrid>
              <a:tr h="814775">
                <a:tc>
                  <a:txBody>
                    <a:bodyPr/>
                    <a:lstStyle/>
                    <a:p>
                      <a:pPr marL="0" marR="0">
                        <a:spcBef>
                          <a:spcPts val="1500"/>
                        </a:spcBef>
                        <a:spcAft>
                          <a:spcPts val="1500"/>
                        </a:spcAft>
                      </a:pPr>
                      <a:r>
                        <a:rPr lang="en-US" sz="2400">
                          <a:effectLst/>
                        </a:rPr>
                        <a:t>Operator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50116" marR="75058" marT="75058" marB="75058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1500"/>
                        </a:spcBef>
                        <a:spcAft>
                          <a:spcPts val="1500"/>
                        </a:spcAft>
                      </a:pPr>
                      <a:r>
                        <a:rPr lang="en-US" sz="2400">
                          <a:effectLst/>
                        </a:rPr>
                        <a:t>Name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5058" marR="75058" marT="75058" marB="75058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1500"/>
                        </a:spcBef>
                        <a:spcAft>
                          <a:spcPts val="1500"/>
                        </a:spcAft>
                      </a:pPr>
                      <a:r>
                        <a:rPr lang="en-US" sz="2400" dirty="0">
                          <a:effectLst/>
                        </a:rPr>
                        <a:t>Description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5058" marR="75058" marT="75058" marB="75058"/>
                </a:tc>
                <a:extLst>
                  <a:ext uri="{0D108BD9-81ED-4DB2-BD59-A6C34878D82A}">
                    <a16:rowId xmlns:a16="http://schemas.microsoft.com/office/drawing/2014/main" val="3567864735"/>
                  </a:ext>
                </a:extLst>
              </a:tr>
              <a:tr h="476753">
                <a:tc>
                  <a:txBody>
                    <a:bodyPr/>
                    <a:lstStyle/>
                    <a:p>
                      <a:pPr marL="0" marR="0">
                        <a:spcBef>
                          <a:spcPts val="1500"/>
                        </a:spcBef>
                        <a:spcAft>
                          <a:spcPts val="1500"/>
                        </a:spcAft>
                      </a:pPr>
                      <a:r>
                        <a:rPr lang="en-US" sz="2400">
                          <a:effectLst/>
                        </a:rPr>
                        <a:t>&amp; 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50116" marR="75058" marT="75058" marB="75058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1500"/>
                        </a:spcBef>
                        <a:spcAft>
                          <a:spcPts val="1500"/>
                        </a:spcAft>
                      </a:pPr>
                      <a:r>
                        <a:rPr lang="en-US" sz="2400">
                          <a:effectLst/>
                        </a:rPr>
                        <a:t>AND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5058" marR="75058" marT="75058" marB="75058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1500"/>
                        </a:spcBef>
                        <a:spcAft>
                          <a:spcPts val="1500"/>
                        </a:spcAft>
                      </a:pPr>
                      <a:r>
                        <a:rPr lang="en-US" sz="2400">
                          <a:effectLst/>
                        </a:rPr>
                        <a:t>Sets each bit to 1 if both bits are 1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5058" marR="75058" marT="75058" marB="75058"/>
                </a:tc>
                <a:extLst>
                  <a:ext uri="{0D108BD9-81ED-4DB2-BD59-A6C34878D82A}">
                    <a16:rowId xmlns:a16="http://schemas.microsoft.com/office/drawing/2014/main" val="2979240174"/>
                  </a:ext>
                </a:extLst>
              </a:tr>
              <a:tr h="476753">
                <a:tc>
                  <a:txBody>
                    <a:bodyPr/>
                    <a:lstStyle/>
                    <a:p>
                      <a:pPr marL="0" marR="0">
                        <a:spcBef>
                          <a:spcPts val="1500"/>
                        </a:spcBef>
                        <a:spcAft>
                          <a:spcPts val="1500"/>
                        </a:spcAft>
                      </a:pPr>
                      <a:r>
                        <a:rPr lang="en-US" sz="2400">
                          <a:effectLst/>
                        </a:rPr>
                        <a:t>|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50116" marR="75058" marT="75058" marB="75058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1500"/>
                        </a:spcBef>
                        <a:spcAft>
                          <a:spcPts val="1500"/>
                        </a:spcAft>
                      </a:pPr>
                      <a:r>
                        <a:rPr lang="en-US" sz="2400">
                          <a:effectLst/>
                        </a:rPr>
                        <a:t>OR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5058" marR="75058" marT="75058" marB="75058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1500"/>
                        </a:spcBef>
                        <a:spcAft>
                          <a:spcPts val="1500"/>
                        </a:spcAft>
                      </a:pPr>
                      <a:r>
                        <a:rPr lang="en-US" sz="2400">
                          <a:effectLst/>
                        </a:rPr>
                        <a:t>Sets each bit to 1 if one of two bits is 1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5058" marR="75058" marT="75058" marB="75058"/>
                </a:tc>
                <a:extLst>
                  <a:ext uri="{0D108BD9-81ED-4DB2-BD59-A6C34878D82A}">
                    <a16:rowId xmlns:a16="http://schemas.microsoft.com/office/drawing/2014/main" val="2086761239"/>
                  </a:ext>
                </a:extLst>
              </a:tr>
              <a:tr h="476753">
                <a:tc>
                  <a:txBody>
                    <a:bodyPr/>
                    <a:lstStyle/>
                    <a:p>
                      <a:pPr marL="0" marR="0">
                        <a:spcBef>
                          <a:spcPts val="1500"/>
                        </a:spcBef>
                        <a:spcAft>
                          <a:spcPts val="1500"/>
                        </a:spcAft>
                      </a:pPr>
                      <a:r>
                        <a:rPr lang="en-US" sz="2400">
                          <a:effectLst/>
                        </a:rPr>
                        <a:t> ^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50116" marR="75058" marT="75058" marB="75058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1500"/>
                        </a:spcBef>
                        <a:spcAft>
                          <a:spcPts val="1500"/>
                        </a:spcAft>
                      </a:pPr>
                      <a:r>
                        <a:rPr lang="en-US" sz="2400">
                          <a:effectLst/>
                        </a:rPr>
                        <a:t>XOR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5058" marR="75058" marT="75058" marB="75058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1500"/>
                        </a:spcBef>
                        <a:spcAft>
                          <a:spcPts val="1500"/>
                        </a:spcAft>
                      </a:pPr>
                      <a:r>
                        <a:rPr lang="en-US" sz="2400">
                          <a:effectLst/>
                        </a:rPr>
                        <a:t>Sets each bit to 1 if only one of two bits is 1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5058" marR="75058" marT="75058" marB="75058"/>
                </a:tc>
                <a:extLst>
                  <a:ext uri="{0D108BD9-81ED-4DB2-BD59-A6C34878D82A}">
                    <a16:rowId xmlns:a16="http://schemas.microsoft.com/office/drawing/2014/main" val="2413917402"/>
                  </a:ext>
                </a:extLst>
              </a:tr>
              <a:tr h="476753">
                <a:tc>
                  <a:txBody>
                    <a:bodyPr/>
                    <a:lstStyle/>
                    <a:p>
                      <a:pPr marL="0" marR="0">
                        <a:spcBef>
                          <a:spcPts val="1500"/>
                        </a:spcBef>
                        <a:spcAft>
                          <a:spcPts val="1500"/>
                        </a:spcAft>
                      </a:pPr>
                      <a:r>
                        <a:rPr lang="en-US" sz="2400">
                          <a:effectLst/>
                        </a:rPr>
                        <a:t>~ 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50116" marR="75058" marT="75058" marB="75058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1500"/>
                        </a:spcBef>
                        <a:spcAft>
                          <a:spcPts val="1500"/>
                        </a:spcAft>
                      </a:pPr>
                      <a:r>
                        <a:rPr lang="en-US" sz="2400">
                          <a:effectLst/>
                        </a:rPr>
                        <a:t>NOT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5058" marR="75058" marT="75058" marB="75058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1500"/>
                        </a:spcBef>
                        <a:spcAft>
                          <a:spcPts val="1500"/>
                        </a:spcAft>
                      </a:pPr>
                      <a:r>
                        <a:rPr lang="en-US" sz="2400">
                          <a:effectLst/>
                        </a:rPr>
                        <a:t>Inverts all the bits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5058" marR="75058" marT="75058" marB="75058"/>
                </a:tc>
                <a:extLst>
                  <a:ext uri="{0D108BD9-81ED-4DB2-BD59-A6C34878D82A}">
                    <a16:rowId xmlns:a16="http://schemas.microsoft.com/office/drawing/2014/main" val="3844457451"/>
                  </a:ext>
                </a:extLst>
              </a:tr>
              <a:tr h="814775">
                <a:tc>
                  <a:txBody>
                    <a:bodyPr/>
                    <a:lstStyle/>
                    <a:p>
                      <a:pPr marL="0" marR="0">
                        <a:spcBef>
                          <a:spcPts val="1500"/>
                        </a:spcBef>
                        <a:spcAft>
                          <a:spcPts val="1500"/>
                        </a:spcAft>
                      </a:pPr>
                      <a:r>
                        <a:rPr lang="en-US" sz="2400">
                          <a:effectLst/>
                        </a:rPr>
                        <a:t>&lt;&lt; 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50116" marR="75058" marT="75058" marB="75058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1500"/>
                        </a:spcBef>
                        <a:spcAft>
                          <a:spcPts val="1500"/>
                        </a:spcAft>
                      </a:pPr>
                      <a:r>
                        <a:rPr lang="en-US" sz="2400">
                          <a:effectLst/>
                        </a:rPr>
                        <a:t>Zero fill left shift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5058" marR="75058" marT="75058" marB="75058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1500"/>
                        </a:spcBef>
                        <a:spcAft>
                          <a:spcPts val="1500"/>
                        </a:spcAft>
                      </a:pPr>
                      <a:r>
                        <a:rPr lang="en-US" sz="2400">
                          <a:effectLst/>
                        </a:rPr>
                        <a:t>Shift left by pushing zeros in from the right and let the leftmost bits fall off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5058" marR="75058" marT="75058" marB="75058"/>
                </a:tc>
                <a:extLst>
                  <a:ext uri="{0D108BD9-81ED-4DB2-BD59-A6C34878D82A}">
                    <a16:rowId xmlns:a16="http://schemas.microsoft.com/office/drawing/2014/main" val="3102395670"/>
                  </a:ext>
                </a:extLst>
              </a:tr>
              <a:tr h="814775">
                <a:tc>
                  <a:txBody>
                    <a:bodyPr/>
                    <a:lstStyle/>
                    <a:p>
                      <a:pPr marL="0" marR="0">
                        <a:spcBef>
                          <a:spcPts val="1500"/>
                        </a:spcBef>
                        <a:spcAft>
                          <a:spcPts val="1500"/>
                        </a:spcAft>
                      </a:pPr>
                      <a:r>
                        <a:rPr lang="en-US" sz="2400" dirty="0">
                          <a:effectLst/>
                        </a:rPr>
                        <a:t>&gt;&gt; 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50116" marR="75058" marT="75058" marB="75058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1500"/>
                        </a:spcBef>
                        <a:spcAft>
                          <a:spcPts val="1500"/>
                        </a:spcAft>
                      </a:pPr>
                      <a:r>
                        <a:rPr lang="en-US" sz="2400">
                          <a:effectLst/>
                        </a:rPr>
                        <a:t>Signed right shift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5058" marR="75058" marT="75058" marB="75058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1500"/>
                        </a:spcBef>
                        <a:spcAft>
                          <a:spcPts val="1500"/>
                        </a:spcAft>
                      </a:pPr>
                      <a:r>
                        <a:rPr lang="en-US" sz="2400" dirty="0">
                          <a:effectLst/>
                        </a:rPr>
                        <a:t>Shift right by pushing copies of the leftmost bit in from the left, and let the rightmost bits fall off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5058" marR="75058" marT="75058" marB="75058"/>
                </a:tc>
                <a:extLst>
                  <a:ext uri="{0D108BD9-81ED-4DB2-BD59-A6C34878D82A}">
                    <a16:rowId xmlns:a16="http://schemas.microsoft.com/office/drawing/2014/main" val="2997289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7218066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638E07-1552-7840-B6BE-72906AA4A9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Boolean (logical) operations*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D204805-E769-2245-87C6-F8E1F20B79C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/>
              <a:t>Truth tables: A and B are input; OR is (inclusive) OR; XOR is exclusive OR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F false is 0; T true is non-zero.</a:t>
            </a:r>
          </a:p>
          <a:p>
            <a:r>
              <a:rPr lang="en-US" dirty="0"/>
              <a:t>Python has function bool that evaluates to True or False (can be a function return).</a:t>
            </a:r>
          </a:p>
          <a:p>
            <a:r>
              <a:rPr lang="en-US" dirty="0"/>
              <a:t>AND and OR gates are used to add bits (AND gate generates carry bit). </a:t>
            </a:r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44A3DA7-F3D3-5942-9228-E1C1A615AE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9/12/2024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CE8613D-CFCA-B946-BD98-222B9A0D74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12.010 Lec03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2849D0D-D6B1-8245-AF78-8C917B7D43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A18D08-5C23-064F-BBBB-B16616E5A479}" type="slidenum">
              <a:rPr lang="en-US" smtClean="0"/>
              <a:t>8</a:t>
            </a:fld>
            <a:endParaRPr lang="en-US"/>
          </a:p>
        </p:txBody>
      </p:sp>
      <p:graphicFrame>
        <p:nvGraphicFramePr>
          <p:cNvPr id="7" name="Table 7">
            <a:extLst>
              <a:ext uri="{FF2B5EF4-FFF2-40B4-BE49-F238E27FC236}">
                <a16:creationId xmlns:a16="http://schemas.microsoft.com/office/drawing/2014/main" id="{E6703775-A380-6341-8265-B59852FF826D}"/>
              </a:ext>
            </a:extLst>
          </p:cNvPr>
          <p:cNvGraphicFramePr>
            <a:graphicFrameLocks noGrp="1"/>
          </p:cNvGraphicFramePr>
          <p:nvPr/>
        </p:nvGraphicFramePr>
        <p:xfrm>
          <a:off x="1141046" y="2384670"/>
          <a:ext cx="8128000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25600">
                  <a:extLst>
                    <a:ext uri="{9D8B030D-6E8A-4147-A177-3AD203B41FA5}">
                      <a16:colId xmlns:a16="http://schemas.microsoft.com/office/drawing/2014/main" val="3919112045"/>
                    </a:ext>
                  </a:extLst>
                </a:gridCol>
                <a:gridCol w="1625600">
                  <a:extLst>
                    <a:ext uri="{9D8B030D-6E8A-4147-A177-3AD203B41FA5}">
                      <a16:colId xmlns:a16="http://schemas.microsoft.com/office/drawing/2014/main" val="3624907229"/>
                    </a:ext>
                  </a:extLst>
                </a:gridCol>
                <a:gridCol w="1625600">
                  <a:extLst>
                    <a:ext uri="{9D8B030D-6E8A-4147-A177-3AD203B41FA5}">
                      <a16:colId xmlns:a16="http://schemas.microsoft.com/office/drawing/2014/main" val="1374571031"/>
                    </a:ext>
                  </a:extLst>
                </a:gridCol>
                <a:gridCol w="1625600">
                  <a:extLst>
                    <a:ext uri="{9D8B030D-6E8A-4147-A177-3AD203B41FA5}">
                      <a16:colId xmlns:a16="http://schemas.microsoft.com/office/drawing/2014/main" val="583708531"/>
                    </a:ext>
                  </a:extLst>
                </a:gridCol>
                <a:gridCol w="1625600">
                  <a:extLst>
                    <a:ext uri="{9D8B030D-6E8A-4147-A177-3AD203B41FA5}">
                      <a16:colId xmlns:a16="http://schemas.microsoft.com/office/drawing/2014/main" val="307068283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AND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OR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XOR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1566688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F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F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F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F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F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9324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F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F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983341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F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F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3511398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F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150463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2138150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6E5E38-CBE0-5D4B-8BFB-F741C0F09D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Suites/Indentation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6D1F807-3267-FF4E-8866-383396B9F37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Python uses indentation to delimit blocks of code e.g., if and for loops; function definitions.</a:t>
            </a:r>
          </a:p>
          <a:p>
            <a:r>
              <a:rPr lang="en-US" dirty="0"/>
              <a:t>This approaches clearly allows the structure of the code to be seen.  Good programming practice in other languages is to indent code to but it is not required. </a:t>
            </a:r>
          </a:p>
          <a:p>
            <a:r>
              <a:rPr lang="en-US" dirty="0"/>
              <a:t>Other languages use keywords like “end” or “endif” to denote end if blocks (MATLAB, Fortran) or all blocks are enclosed in specific symbol e.g., C, C++ all code and blocks are enclosed in {} except for the header lines.</a:t>
            </a:r>
          </a:p>
          <a:p>
            <a:r>
              <a:rPr lang="en-US" dirty="0"/>
              <a:t>Header line for Python suites end with :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FA162AA-E40C-4744-AFFD-662F2B731F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9/12/2024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E8FD628-2145-5B44-9568-725435F4F0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12.010 Lec03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51BADA-6A5B-7644-BE4C-DCFD502316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A18D08-5C23-064F-BBBB-B16616E5A479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129443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F4D1872214E7E4AA66A0644C9DCCEFF" ma:contentTypeVersion="20" ma:contentTypeDescription="Create a new document." ma:contentTypeScope="" ma:versionID="7c43e3db2e85c28eb23ae05c18cf72c6">
  <xsd:schema xmlns:xsd="http://www.w3.org/2001/XMLSchema" xmlns:xs="http://www.w3.org/2001/XMLSchema" xmlns:p="http://schemas.microsoft.com/office/2006/metadata/properties" xmlns:ns2="ce0de229-b968-460b-bfa6-c309bf067a33" xmlns:ns3="b2272a47-6a34-441e-975c-341e732a1f8b" targetNamespace="http://schemas.microsoft.com/office/2006/metadata/properties" ma:root="true" ma:fieldsID="cdbcb2543657bb87dea09a91505f6f52" ns2:_="" ns3:_="">
    <xsd:import namespace="ce0de229-b968-460b-bfa6-c309bf067a33"/>
    <xsd:import namespace="b2272a47-6a34-441e-975c-341e732a1f8b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2:MediaServiceOCR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DateCreated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e0de229-b968-460b-bfa6-c309bf067a3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4" nillable="true" ma:displayName="Location" ma:internalName="MediaServiceLocation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DateCreated" ma:index="20" nillable="true" ma:displayName="Date Created" ma:format="DateOnly" ma:internalName="DateCreated">
      <xsd:simpleType>
        <xsd:restriction base="dms:DateTime"/>
      </xsd:simpleType>
    </xsd:element>
    <xsd:element name="MediaLengthInSeconds" ma:index="21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3" nillable="true" ma:taxonomy="true" ma:internalName="lcf76f155ced4ddcb4097134ff3c332f" ma:taxonomyFieldName="MediaServiceImageTags" ma:displayName="Image Tags" ma:readOnly="false" ma:fieldId="{5cf76f15-5ced-4ddc-b409-7134ff3c332f}" ma:taxonomyMulti="true" ma:sspId="d3350ec4-10e3-4b5d-9666-7d76f34ba4d7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5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6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BillingMetadata" ma:index="27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2272a47-6a34-441e-975c-341e732a1f8b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4" nillable="true" ma:displayName="Taxonomy Catch All Column" ma:hidden="true" ma:list="{f8e604a0-3b80-4256-b30c-b3eb53d14f4e}" ma:internalName="TaxCatchAll" ma:showField="CatchAllData" ma:web="b2272a47-6a34-441e-975c-341e732a1f8b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b2272a47-6a34-441e-975c-341e732a1f8b" xsi:nil="true"/>
    <DateCreated xmlns="ce0de229-b968-460b-bfa6-c309bf067a33" xsi:nil="true"/>
    <lcf76f155ced4ddcb4097134ff3c332f xmlns="ce0de229-b968-460b-bfa6-c309bf067a33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61AD1533-4925-4EAF-AA2D-D93791EBF0D4}"/>
</file>

<file path=customXml/itemProps2.xml><?xml version="1.0" encoding="utf-8"?>
<ds:datastoreItem xmlns:ds="http://schemas.openxmlformats.org/officeDocument/2006/customXml" ds:itemID="{DE132F51-413D-4CCA-9D7D-833CEC7814AC}"/>
</file>

<file path=customXml/itemProps3.xml><?xml version="1.0" encoding="utf-8"?>
<ds:datastoreItem xmlns:ds="http://schemas.openxmlformats.org/officeDocument/2006/customXml" ds:itemID="{D0E09ACA-8791-4892-B430-2923156E8FD6}"/>
</file>

<file path=docProps/app.xml><?xml version="1.0" encoding="utf-8"?>
<Properties xmlns="http://schemas.openxmlformats.org/officeDocument/2006/extended-properties" xmlns:vt="http://schemas.openxmlformats.org/officeDocument/2006/docPropsVTypes">
  <TotalTime>24862</TotalTime>
  <Words>1425</Words>
  <Application>Microsoft Macintosh PowerPoint</Application>
  <PresentationFormat>Widescreen</PresentationFormat>
  <Paragraphs>308</Paragraphs>
  <Slides>23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7" baseType="lpstr">
      <vt:lpstr>Arial</vt:lpstr>
      <vt:lpstr>Calibri</vt:lpstr>
      <vt:lpstr>Calibri Light</vt:lpstr>
      <vt:lpstr>Office Theme</vt:lpstr>
      <vt:lpstr>12.010 Computational Methods of Scientific Programming</vt:lpstr>
      <vt:lpstr>Topics</vt:lpstr>
      <vt:lpstr>Comparison operators</vt:lpstr>
      <vt:lpstr>Logical operators</vt:lpstr>
      <vt:lpstr>Identity operators*</vt:lpstr>
      <vt:lpstr>Membership operators*</vt:lpstr>
      <vt:lpstr>Bitwise operators</vt:lpstr>
      <vt:lpstr>Boolean (logical) operations*</vt:lpstr>
      <vt:lpstr>Suites/Indentation </vt:lpstr>
      <vt:lpstr>Branching operations*</vt:lpstr>
      <vt:lpstr>Iteration operations*</vt:lpstr>
      <vt:lpstr>Python Data types</vt:lpstr>
      <vt:lpstr>Python Data types*</vt:lpstr>
      <vt:lpstr>Python Data types</vt:lpstr>
      <vt:lpstr>Python Data types*</vt:lpstr>
      <vt:lpstr>Python Data types</vt:lpstr>
      <vt:lpstr>Python Data types*</vt:lpstr>
      <vt:lpstr>Python Data types*</vt:lpstr>
      <vt:lpstr>Python Data types</vt:lpstr>
      <vt:lpstr>Python Data types*</vt:lpstr>
      <vt:lpstr>Python Data types*</vt:lpstr>
      <vt:lpstr>Summary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12.010 Computational Methods of Scientific Programming 2021</dc:title>
  <dc:creator>Thomas A Herring</dc:creator>
  <cp:lastModifiedBy>Yunpeng Wang</cp:lastModifiedBy>
  <cp:revision>11</cp:revision>
  <dcterms:created xsi:type="dcterms:W3CDTF">2021-08-26T12:45:22Z</dcterms:created>
  <dcterms:modified xsi:type="dcterms:W3CDTF">2025-07-17T18:59:44Z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0x0101001F4D1872214E7E4AA66A0644C9DCCEFF</vt:lpwstr>
  </property>
</Properties>
</file>