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87" r:id="rId4"/>
    <p:sldId id="271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82" r:id="rId14"/>
    <p:sldId id="286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1"/>
    <p:restoredTop sz="90630"/>
  </p:normalViewPr>
  <p:slideViewPr>
    <p:cSldViewPr snapToGrid="0" snapToObjects="1">
      <p:cViewPr varScale="1">
        <p:scale>
          <a:sx n="91" d="100"/>
          <a:sy n="91" d="100"/>
        </p:scale>
        <p:origin x="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07403-2F8F-2A4E-A832-E9BAFAB70E44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06E4C-755B-ED46-8444-C04105ED2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3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3AA377-5439-9041-8465-4BAECA8606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6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2023/09/21.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3AA377-5439-9041-8465-4BAECA8606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67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3AA377-5439-9041-8465-4BAECA8606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67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9/26/2023 but 30 minutes earlier.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3AA377-5439-9041-8465-4BAECA8606D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88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Finished 10/03/2023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06E4C-755B-ED46-8444-C04105ED2EB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48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81BE5-558A-5645-81B2-BAC485DBA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6A9632-9276-7B40-9105-BCF820318C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C3D9D-51D2-894D-A7B8-CE836415E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63F40-C7DB-BE4D-B142-217F6DA2A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0A85F-A7ED-B048-95C2-140F0B6BF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8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3DBA-62B9-5546-A6AB-1B6B1F02F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7110DD-3615-E048-8B58-BA23D6C4B1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F1B0B-DA7B-0148-ACF7-7BC30CC82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772CC-F0B4-2548-B8E1-F35C5622F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183DF-C7B5-1C4B-8879-0F30EDFEE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3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75FE1C-EE38-174C-B72A-4E22C2E17A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E44F57-ED0E-4D44-84D5-51395F64C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43A7E-1050-0344-8E1E-D7C64A9FE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0E442-FC47-564E-AE99-63FD264BB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08339-9141-6F46-AFAD-8C965CC71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9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FFF06-A0B9-7F48-9E80-505E4EE62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2F63D-E9E6-CE42-80C4-74FD1DEE7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5B61A-0A5D-A147-9D8A-65E2B3C65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04B8D-5379-2B42-A2B9-2EA595A7A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6A711-B7A0-0C43-A088-1A20ECBD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B6763-C349-4446-8F2F-982485548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1BD82-8EA6-B846-A28D-EA120001E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E7849-DD97-994F-928B-D052870DD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58393-9C41-A448-A458-25E9C9CEA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27FCE-1C89-3C4E-BC2D-2423E4A1F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6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78E20-92B0-614B-9873-74B042D0C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D8DFB-64BE-534C-B217-0A42C09257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C4C83A-FDB4-B240-BFFD-486EA6CEB0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5D926-9811-8740-B6B5-9719A524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CD0EFD-72F8-7F4D-A5E7-D894CA469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71D859-793C-4F4F-99E9-5E4E337B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3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D89A2-A4B9-BA4C-A182-CED8A0538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E5BC4-6FEE-0B43-B82F-518E06814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8D326-5993-BA47-A485-DAB2FAC35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278883-0573-7D4A-A913-84CB89382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9672F4-28D0-4043-A4E4-614DAD9B6A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7759D0-5D0C-CA4B-B2BA-DD1D0BFCB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AAB358-6BFD-A24F-84C5-FE37FA1E3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87D54E-12BE-1045-9ADE-86E28A2A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354C2-8506-9A4A-9BFB-733F6F508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2F9CED-3E44-7446-9EB4-3865FCE6C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FA2344-BA97-AC4A-9E21-B49856C95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C5252B-509B-1F4F-8B3D-E524DF0DA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8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656C6D-A840-DD45-8754-3FAB2472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8EA4A4-2ADB-B84F-935E-17864A80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D9918-270F-624A-B392-23315EBFE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5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8EB0-7DA9-1545-9F19-C189400DA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B886D-7D99-EC4B-8EFD-8C234D3D0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B1180C-DEF1-1E42-96B3-F21B4EBC3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614015-BABB-AE4D-B277-6B890ED14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C9E26-A232-BF42-A84A-6C56AE6E3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663029-10D1-2443-B3C6-3B31BDC87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5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AF3F2-2839-B242-B12F-A561867B5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B4C0CE-5FA3-254B-8F05-A9B4ADA9F4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D042EC-9A94-D640-A443-D02FA096F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5E581-B660-994E-AF87-C69257C54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1413F-0675-2A49-82A7-84535E7DA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F7F6F6-8080-094C-9F45-CA3B133A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26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A801B8-E91B-9C49-83E9-938B98119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1BE81-25E9-EC44-B72E-4F452BD2E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E96AF-E974-EB4B-B842-0BCB08CE11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613B4-A8C4-714F-B9C0-AABC8BDCE2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5C85D0-06AB-0B48-B1C9-51FFBDD2E8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25F5A-3F9B-3E42-8F6E-61C9A502F4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9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nh@mit.edu" TargetMode="External"/><Relationship Id="rId2" Type="http://schemas.openxmlformats.org/officeDocument/2006/relationships/hyperlink" Target="mailto:tah@mi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as.pydata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12.010 </a:t>
            </a:r>
            <a:r>
              <a:rPr lang="en-US" b="1"/>
              <a:t>Computational Methods of Scientific Programming 2021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Herring, </a:t>
            </a:r>
            <a:r>
              <a:rPr lang="en-US" dirty="0">
                <a:hlinkClick r:id="rId2"/>
              </a:rPr>
              <a:t>tah@mit.edu</a:t>
            </a:r>
            <a:endParaRPr lang="en-US" dirty="0"/>
          </a:p>
          <a:p>
            <a:r>
              <a:rPr lang="en-US" dirty="0"/>
              <a:t>Chris Hill, </a:t>
            </a:r>
            <a:r>
              <a:rPr lang="en-US" dirty="0">
                <a:hlinkClick r:id="rId3"/>
              </a:rPr>
              <a:t>cnh@mit.edu</a:t>
            </a:r>
            <a:endParaRPr lang="en-US" dirty="0"/>
          </a:p>
          <a:p>
            <a:r>
              <a:rPr lang="en-US" dirty="0"/>
              <a:t>Lecture 4: Algorithms and common problems</a:t>
            </a:r>
          </a:p>
        </p:txBody>
      </p:sp>
    </p:spTree>
    <p:extLst>
      <p:ext uri="{BB962C8B-B14F-4D97-AF65-F5344CB8AC3E}">
        <p14:creationId xmlns:p14="http://schemas.microsoft.com/office/powerpoint/2010/main" val="4153156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r>
              <a:rPr lang="en-US" dirty="0"/>
              <a:t>Functions can return a result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225749-6905-4443-BF13-9BB470C19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727" y="2565400"/>
            <a:ext cx="6791068" cy="260899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B3E11-1F22-0F43-82B1-524655620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17FE-9C11-5D48-B1FE-67AE85EA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40907-A2BF-214F-A132-8D5F05181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74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EC3986-91CE-6D48-BE51-B413B30BEEB0}"/>
              </a:ext>
            </a:extLst>
          </p:cNvPr>
          <p:cNvSpPr txBox="1">
            <a:spLocks/>
          </p:cNvSpPr>
          <p:nvPr/>
        </p:nvSpPr>
        <p:spPr>
          <a:xfrm>
            <a:off x="990600" y="1681463"/>
            <a:ext cx="395210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  <a:p>
            <a:pPr marL="347663" lvl="1" indent="-347663"/>
            <a:r>
              <a:rPr lang="en-US" dirty="0"/>
              <a:t>Special syntax allows for variable numbers of arguments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FABC93-E5A3-454A-AB40-A1F55E2F2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470" y="502936"/>
            <a:ext cx="5703329" cy="59540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F99B5-9046-6944-9207-EEC269D7F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3A8A31-366A-3949-BFEC-52C33466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A5CA256-8362-9E4A-B3B9-A6874DDED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3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EC3986-91CE-6D48-BE51-B413B30BEEB0}"/>
              </a:ext>
            </a:extLst>
          </p:cNvPr>
          <p:cNvSpPr txBox="1">
            <a:spLocks/>
          </p:cNvSpPr>
          <p:nvPr/>
        </p:nvSpPr>
        <p:spPr>
          <a:xfrm>
            <a:off x="990600" y="1681463"/>
            <a:ext cx="395210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  <a:p>
            <a:pPr lvl="1"/>
            <a:r>
              <a:rPr lang="en-US" dirty="0"/>
              <a:t>Functions can “call” themselves (recursion)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C438B-0BF5-2741-BF17-F08AB4992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05" y="3141217"/>
            <a:ext cx="11964095" cy="218772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98DD832-8F58-BB4B-8088-FEC826B9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1AE256-29A0-FD49-8452-DBFEDCEC2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CB41B5D-18C7-E440-94CB-E37776F43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5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EC3986-91CE-6D48-BE51-B413B30BEEB0}"/>
              </a:ext>
            </a:extLst>
          </p:cNvPr>
          <p:cNvSpPr txBox="1">
            <a:spLocks/>
          </p:cNvSpPr>
          <p:nvPr/>
        </p:nvSpPr>
        <p:spPr>
          <a:xfrm>
            <a:off x="990600" y="1681463"/>
            <a:ext cx="395210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  <a:p>
            <a:pPr lvl="1"/>
            <a:r>
              <a:rPr lang="en-US" b="1" dirty="0"/>
              <a:t>Lab exercises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2ABC11-DC9F-7440-9070-ED2F8CEB0CD3}"/>
              </a:ext>
            </a:extLst>
          </p:cNvPr>
          <p:cNvSpPr/>
          <p:nvPr/>
        </p:nvSpPr>
        <p:spPr>
          <a:xfrm>
            <a:off x="1217729" y="2854626"/>
            <a:ext cx="99836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Lec04_functions.ipynb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B4CC7-15D5-4D4E-9AD9-076716950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C9F3B9A-EE06-B844-A2DF-3C79751B2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6EF121-E924-C34B-A0B2-D894FC678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86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BD34F-97A9-514A-AB31-E3BB2E95D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09A6A-9234-ED46-BF6D-7A81C11D2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Input/Output: Simply first, more later</a:t>
            </a:r>
          </a:p>
          <a:p>
            <a:r>
              <a:rPr lang="en-US" dirty="0"/>
              <a:t>Programming approach: Algorithm development </a:t>
            </a:r>
          </a:p>
          <a:p>
            <a:pPr lvl="1"/>
            <a:r>
              <a:rPr lang="en-US" dirty="0"/>
              <a:t>Example of how to think about the process: Speed of coding versus speed of execution</a:t>
            </a:r>
          </a:p>
          <a:p>
            <a:r>
              <a:rPr lang="en-US" dirty="0"/>
              <a:t>Example with </a:t>
            </a:r>
            <a:r>
              <a:rPr lang="en-US" dirty="0" err="1"/>
              <a:t>polyarea.ipynb</a:t>
            </a:r>
            <a:endParaRPr lang="en-US" dirty="0"/>
          </a:p>
          <a:p>
            <a:r>
              <a:rPr lang="en-US" dirty="0"/>
              <a:t>Verification of code. Expecting the unexpected.</a:t>
            </a:r>
          </a:p>
          <a:p>
            <a:r>
              <a:rPr lang="en-US" dirty="0"/>
              <a:t>Common problems that can occur.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F2439-6203-7949-A690-11E4C379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1ADB5-6C5F-9E49-BA15-4681A2BCE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6814C-ABBE-B343-B7A3-68223855D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61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15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2FBEF-E762-0548-9465-0486DF6D6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9EF06-7E97-BB43-993C-727465C19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Numpy</a:t>
            </a:r>
            <a:r>
              <a:rPr lang="en-US" dirty="0"/>
              <a:t> arrays</a:t>
            </a:r>
          </a:p>
          <a:p>
            <a:r>
              <a:rPr lang="en-US" dirty="0"/>
              <a:t>Pandas Data frames: An advancement on simple arrays</a:t>
            </a:r>
          </a:p>
          <a:p>
            <a:r>
              <a:rPr lang="en-US" dirty="0"/>
              <a:t>Functions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2D5B2C-1812-E34F-977D-AB6136B15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972D2B-964E-6C4E-BEC2-BCCD2211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F57EB5-ABCE-EF48-82ED-F2F1BEA4F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5F5A-3F9B-3E42-8F6E-61C9A502F4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87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sz="3600" dirty="0" err="1"/>
              <a:t>Numpy</a:t>
            </a:r>
            <a:r>
              <a:rPr lang="en-US" sz="3600" dirty="0"/>
              <a:t> </a:t>
            </a:r>
            <a:r>
              <a:rPr lang="en-US" dirty="0"/>
              <a:t>arrays are the most useful of the basic data types for collecting things</a:t>
            </a:r>
          </a:p>
          <a:p>
            <a:pPr lvl="2"/>
            <a:r>
              <a:rPr lang="en-US" sz="3200" dirty="0"/>
              <a:t>Try Lec04_numpy.ipynb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FD9F6-07F7-724D-984E-3CCFF56BC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3D331-0E44-994B-9C30-B4DBE20B3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1D11C-E10E-8A44-90B9-FE3BBABCB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35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 </a:t>
            </a:r>
            <a:r>
              <a:rPr lang="en-US" err="1"/>
              <a:t>Dataframes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To do more beyond primitive types (float, array </a:t>
            </a:r>
            <a:r>
              <a:rPr lang="en-US" dirty="0" err="1"/>
              <a:t>etc</a:t>
            </a:r>
            <a:r>
              <a:rPr lang="en-US" dirty="0"/>
              <a:t>…), we need to introduce more concepts (functions, classes, objects)</a:t>
            </a:r>
          </a:p>
          <a:p>
            <a:pPr lvl="1"/>
            <a:r>
              <a:rPr lang="en-US" dirty="0"/>
              <a:t>First, look at </a:t>
            </a:r>
            <a:r>
              <a:rPr lang="en-US" dirty="0" err="1"/>
              <a:t>Dataframes</a:t>
            </a:r>
            <a:r>
              <a:rPr lang="en-US" dirty="0"/>
              <a:t> from Pandas () module.</a:t>
            </a:r>
          </a:p>
          <a:p>
            <a:pPr lvl="2"/>
            <a:r>
              <a:rPr lang="en-US" dirty="0"/>
              <a:t>Pandas </a:t>
            </a:r>
            <a:r>
              <a:rPr lang="en-US" dirty="0" err="1"/>
              <a:t>Dataframes</a:t>
            </a:r>
            <a:r>
              <a:rPr lang="en-US" dirty="0"/>
              <a:t> use functions, classes, and objects to work and show some nice things that can be encapsulated in a library this way.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Pandas Data frames – (</a:t>
            </a:r>
            <a:r>
              <a:rPr lang="en-US" dirty="0">
                <a:hlinkClick r:id="rId2"/>
              </a:rPr>
              <a:t>https://pandas.pydata.org</a:t>
            </a:r>
            <a:r>
              <a:rPr lang="en-US" dirty="0"/>
              <a:t> )</a:t>
            </a:r>
          </a:p>
          <a:p>
            <a:pPr lvl="2"/>
            <a:r>
              <a:rPr lang="en-US" dirty="0"/>
              <a:t>Provides an intuitive table-like representation of data with column headings and rows</a:t>
            </a:r>
          </a:p>
          <a:p>
            <a:pPr lvl="2"/>
            <a:r>
              <a:rPr lang="en-US" dirty="0"/>
              <a:t>Provides a Python-style interface to the table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B4E2-3CBE-8D43-BC42-E23937A50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C3C1-B152-E347-A33A-E7570B023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616BB-E200-AB42-847E-CAB809EF4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3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Python </a:t>
            </a:r>
            <a:r>
              <a:rPr lang="en-US" err="1"/>
              <a:t>Dataframes</a:t>
            </a:r>
            <a:r>
              <a:rPr lang="en-US"/>
              <a:t> 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Lec04_DataFrames.ipynb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97E78-E496-EE4D-AE24-B71E88575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61389-B2DE-A544-96CF-1232C45A5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481D-0814-2D45-AC50-DF6E1CCC6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42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Python Functions, Classes and 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With arrays and existing libraries like </a:t>
            </a:r>
            <a:r>
              <a:rPr lang="en-US" dirty="0" err="1"/>
              <a:t>Dataframes</a:t>
            </a:r>
            <a:r>
              <a:rPr lang="en-US" dirty="0"/>
              <a:t>  (and also for example, </a:t>
            </a:r>
            <a:r>
              <a:rPr lang="en-US" dirty="0" err="1"/>
              <a:t>Scipy</a:t>
            </a:r>
            <a:r>
              <a:rPr lang="en-US" dirty="0"/>
              <a:t>) can do a lot.</a:t>
            </a:r>
          </a:p>
          <a:p>
            <a:pPr lvl="1"/>
            <a:endParaRPr lang="en-US" dirty="0"/>
          </a:p>
          <a:p>
            <a:r>
              <a:rPr lang="en-US" dirty="0"/>
              <a:t>Can do even more by learning about other core programming concepts</a:t>
            </a:r>
          </a:p>
          <a:p>
            <a:pPr lvl="1"/>
            <a:r>
              <a:rPr lang="en-US" dirty="0"/>
              <a:t>Functions – a way to create generic “operations” that can be applied to different instances of similar things.</a:t>
            </a:r>
          </a:p>
          <a:p>
            <a:pPr lvl="1"/>
            <a:r>
              <a:rPr lang="en-US" dirty="0"/>
              <a:t>Classes – way to group variables with functions to create more advanced function behaviors</a:t>
            </a:r>
          </a:p>
          <a:p>
            <a:pPr lvl="1"/>
            <a:r>
              <a:rPr lang="en-US" dirty="0"/>
              <a:t>Objects – “instances” of classes that are variables with functions and internal variables all grouped together. A Pandas </a:t>
            </a:r>
            <a:r>
              <a:rPr lang="en-US" dirty="0" err="1"/>
              <a:t>dataframe</a:t>
            </a:r>
            <a:r>
              <a:rPr lang="en-US" dirty="0"/>
              <a:t> is an example of an object</a:t>
            </a:r>
          </a:p>
          <a:p>
            <a:pPr lvl="1"/>
            <a:endParaRPr lang="en-US" dirty="0"/>
          </a:p>
          <a:p>
            <a:r>
              <a:rPr lang="en-US" i="1" dirty="0"/>
              <a:t>Functions, classes, and objects, together with variables, data types, and control structures (if, for </a:t>
            </a:r>
            <a:r>
              <a:rPr lang="en-US" i="1" dirty="0" err="1"/>
              <a:t>etc</a:t>
            </a:r>
            <a:r>
              <a:rPr lang="en-US" i="1" dirty="0"/>
              <a:t>…) are the key elements of programming in Python.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2AE26-EB69-3146-98A4-5249891CA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BE98F-3047-9143-952E-8DB4DA0C8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620AB-A4E9-2A4C-BAA6-54F313B9D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37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A basic function is a way to encapsulate some set of steps into a special collection of code</a:t>
            </a:r>
          </a:p>
          <a:p>
            <a:pPr lvl="1"/>
            <a:r>
              <a:rPr lang="en-US" dirty="0"/>
              <a:t>Like in a recipe – a separate step might be “make a cheese sauce,” which might be the same for several recipes. </a:t>
            </a:r>
          </a:p>
          <a:p>
            <a:pPr lvl="1"/>
            <a:r>
              <a:rPr lang="en-US" dirty="0"/>
              <a:t>Simplest form syntax</a:t>
            </a:r>
          </a:p>
          <a:p>
            <a:pPr marL="914400" lvl="2" indent="0">
              <a:buNone/>
            </a:pPr>
            <a:r>
              <a:rPr lang="en-US" dirty="0"/>
              <a:t>def </a:t>
            </a:r>
            <a:r>
              <a:rPr lang="en-US" dirty="0" err="1"/>
              <a:t>printhi</a:t>
            </a:r>
            <a:r>
              <a:rPr lang="en-US" dirty="0"/>
              <a:t>():</a:t>
            </a:r>
          </a:p>
          <a:p>
            <a:pPr marL="914400" lvl="2" indent="0">
              <a:buNone/>
            </a:pPr>
            <a:r>
              <a:rPr lang="en-US" dirty="0"/>
              <a:t>    print(hi)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i="1" dirty="0"/>
              <a:t>def </a:t>
            </a:r>
            <a:r>
              <a:rPr lang="en-US" dirty="0"/>
              <a:t> - says this is a function</a:t>
            </a:r>
          </a:p>
          <a:p>
            <a:pPr marL="914400" lvl="2" indent="0">
              <a:buNone/>
            </a:pPr>
            <a:r>
              <a:rPr lang="en-US" i="1" dirty="0"/>
              <a:t>:       - </a:t>
            </a:r>
            <a:r>
              <a:rPr lang="en-US" dirty="0"/>
              <a:t>starts function body</a:t>
            </a:r>
          </a:p>
          <a:p>
            <a:pPr marL="914400" lvl="2" indent="0">
              <a:buNone/>
            </a:pPr>
            <a:r>
              <a:rPr lang="en-US" dirty="0"/>
              <a:t>everything indented is part of the function e.g.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A651BC-BE31-9340-B2AC-16D2775E9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913" y="3902676"/>
            <a:ext cx="2946400" cy="1524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44394-F8AA-C945-875A-B82A49D9C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97268-54AA-A240-A1EE-5840AA6A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C11AE9-9207-F845-9C38-3E76F4FF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63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Most things about functions are best tried with examples</a:t>
            </a:r>
          </a:p>
          <a:p>
            <a:pPr lvl="1"/>
            <a:r>
              <a:rPr lang="en-US" dirty="0"/>
              <a:t>Some key aspects are</a:t>
            </a:r>
          </a:p>
          <a:p>
            <a:pPr lvl="1"/>
            <a:r>
              <a:rPr lang="en-US" dirty="0"/>
              <a:t>Functions can take arguments, e.g.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 last example will give an error because the argument does not have a default setting.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6FF08C-D9C9-FF4A-8C43-4681AB829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831" y="2854626"/>
            <a:ext cx="7972316" cy="2299344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C595E-FA08-8B45-BE71-709CE7A24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36057D-CFC8-9841-B446-BF20A4A45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488A9-C8BA-634B-ADF7-162F466AD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r>
              <a:rPr lang="en-US" dirty="0"/>
              <a:t>Adding a default for an argument is easy!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6F6230-25F9-1147-B656-2FED5CC59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957" y="2854626"/>
            <a:ext cx="7695014" cy="213750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0CC5F-667A-BD48-807F-C8911B573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9/17/2024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BB3A5-B63C-D84B-93AF-66D1F4CBC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E5E74-131F-2148-B676-1C12EFB9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65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A60F4BF-17DB-4D60-A404-34F3E9AC10EC}"/>
</file>

<file path=customXml/itemProps2.xml><?xml version="1.0" encoding="utf-8"?>
<ds:datastoreItem xmlns:ds="http://schemas.openxmlformats.org/officeDocument/2006/customXml" ds:itemID="{ADC7180B-D9AD-4D37-A883-5C6F2844D7B7}"/>
</file>

<file path=customXml/itemProps3.xml><?xml version="1.0" encoding="utf-8"?>
<ds:datastoreItem xmlns:ds="http://schemas.openxmlformats.org/officeDocument/2006/customXml" ds:itemID="{0C437696-7E6F-4343-840F-4185F0BF8149}"/>
</file>

<file path=docProps/app.xml><?xml version="1.0" encoding="utf-8"?>
<Properties xmlns="http://schemas.openxmlformats.org/officeDocument/2006/extended-properties" xmlns:vt="http://schemas.openxmlformats.org/officeDocument/2006/docPropsVTypes">
  <TotalTime>34134</TotalTime>
  <Words>651</Words>
  <Application>Microsoft Macintosh PowerPoint</Application>
  <PresentationFormat>Widescreen</PresentationFormat>
  <Paragraphs>216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12.010 Computational Methods of Scientific Programming 2021</vt:lpstr>
      <vt:lpstr>Topics</vt:lpstr>
      <vt:lpstr>Python Data types</vt:lpstr>
      <vt:lpstr>Python Dataframes</vt:lpstr>
      <vt:lpstr>Python Dataframes try</vt:lpstr>
      <vt:lpstr>Python Functions, Classes and Object</vt:lpstr>
      <vt:lpstr>Python Functions*</vt:lpstr>
      <vt:lpstr>Python Functions</vt:lpstr>
      <vt:lpstr>Python Functions</vt:lpstr>
      <vt:lpstr>Python Functions</vt:lpstr>
      <vt:lpstr>Python Functions</vt:lpstr>
      <vt:lpstr>Python Functions</vt:lpstr>
      <vt:lpstr>Python Functions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9</cp:revision>
  <cp:lastPrinted>2021-09-19T19:23:59Z</cp:lastPrinted>
  <dcterms:created xsi:type="dcterms:W3CDTF">2021-09-17T13:20:46Z</dcterms:created>
  <dcterms:modified xsi:type="dcterms:W3CDTF">2025-07-17T19:01:44Z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