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entation.xml" ContentType="application/vnd.openxmlformats-officedocument.presentationml.presentation.main+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7" r:id="rId2"/>
    <p:sldId id="287" r:id="rId3"/>
    <p:sldId id="285" r:id="rId4"/>
    <p:sldId id="273" r:id="rId5"/>
    <p:sldId id="274" r:id="rId6"/>
    <p:sldId id="275" r:id="rId7"/>
    <p:sldId id="276" r:id="rId8"/>
    <p:sldId id="277" r:id="rId9"/>
    <p:sldId id="278" r:id="rId10"/>
    <p:sldId id="279" r:id="rId11"/>
    <p:sldId id="280" r:id="rId12"/>
    <p:sldId id="281" r:id="rId13"/>
    <p:sldId id="259" r:id="rId14"/>
    <p:sldId id="260" r:id="rId15"/>
    <p:sldId id="261" r:id="rId16"/>
    <p:sldId id="262" r:id="rId17"/>
    <p:sldId id="263" r:id="rId18"/>
    <p:sldId id="264" r:id="rId19"/>
    <p:sldId id="265" r:id="rId20"/>
    <p:sldId id="266" r:id="rId21"/>
    <p:sldId id="267" r:id="rId22"/>
    <p:sldId id="268" r:id="rId23"/>
    <p:sldId id="269" r:id="rId24"/>
    <p:sldId id="270" r:id="rId25"/>
    <p:sldId id="286" r:id="rId26"/>
    <p:sldId id="288"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6327"/>
  </p:normalViewPr>
  <p:slideViewPr>
    <p:cSldViewPr snapToGrid="0" snapToObjects="1" showGuides="1">
      <p:cViewPr varScale="1">
        <p:scale>
          <a:sx n="101" d="100"/>
          <a:sy n="101" d="100"/>
        </p:scale>
        <p:origin x="520" y="184"/>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35" Type="http://schemas.openxmlformats.org/officeDocument/2006/relationships/customXml" Target="../customXml/item3.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F0FE8F-FC03-0D4C-B0D1-DB99E1E4DC46}" type="datetimeFigureOut">
              <a:rPr lang="en-US" smtClean="0"/>
              <a:t>7/17/25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C6F3ED-72C9-734F-8323-07ACE6353BBC}" type="slidenum">
              <a:rPr lang="en-US" smtClean="0"/>
              <a:t>‹#›</a:t>
            </a:fld>
            <a:endParaRPr lang="en-US"/>
          </a:p>
        </p:txBody>
      </p:sp>
    </p:spTree>
    <p:extLst>
      <p:ext uri="{BB962C8B-B14F-4D97-AF65-F5344CB8AC3E}">
        <p14:creationId xmlns:p14="http://schemas.microsoft.com/office/powerpoint/2010/main" val="13165117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image" Target="../media/image4.emf"/></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68D073F7-033D-8C44-8813-9350FCF56A59}" type="slidenum">
              <a:rPr lang="en-US" sz="1200"/>
              <a:pPr/>
              <a:t>4</a:t>
            </a:fld>
            <a:endParaRPr lang="en-US" sz="1200"/>
          </a:p>
        </p:txBody>
      </p:sp>
      <p:sp>
        <p:nvSpPr>
          <p:cNvPr id="48130" name="Rectangle 2"/>
          <p:cNvSpPr>
            <a:spLocks noGrp="1" noRot="1" noChangeAspect="1" noChangeArrowheads="1"/>
          </p:cNvSpPr>
          <p:nvPr>
            <p:ph type="sldImg"/>
          </p:nvPr>
        </p:nvSpPr>
        <p:spPr>
          <a:xfrm>
            <a:off x="381000" y="685800"/>
            <a:ext cx="6096000" cy="3429000"/>
          </a:xfrm>
          <a:solidFill>
            <a:srgbClr val="FFFFFF"/>
          </a:solidFill>
          <a:ln/>
        </p:spPr>
      </p:sp>
      <p:sp>
        <p:nvSpPr>
          <p:cNvPr id="48131" name="Rectangle 3"/>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30127656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E52BB4DD-4FA6-7E4C-8838-4AD50A89C355}" type="slidenum">
              <a:rPr lang="en-US" sz="1200"/>
              <a:pPr/>
              <a:t>13</a:t>
            </a:fld>
            <a:endParaRPr lang="en-US" sz="1200"/>
          </a:p>
        </p:txBody>
      </p:sp>
      <p:sp>
        <p:nvSpPr>
          <p:cNvPr id="20482" name="Rectangle 2"/>
          <p:cNvSpPr>
            <a:spLocks noGrp="1" noRot="1" noChangeAspect="1" noChangeArrowheads="1"/>
          </p:cNvSpPr>
          <p:nvPr>
            <p:ph type="sldImg"/>
          </p:nvPr>
        </p:nvSpPr>
        <p:spPr>
          <a:solidFill>
            <a:srgbClr val="FFFFFF"/>
          </a:solidFill>
          <a:ln/>
        </p:spPr>
      </p:sp>
      <p:sp>
        <p:nvSpPr>
          <p:cNvPr id="20483"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26666932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430B01B9-3B16-924A-B4B0-63D46FF9B88B}" type="slidenum">
              <a:rPr lang="en-US" sz="1200"/>
              <a:pPr/>
              <a:t>14</a:t>
            </a:fld>
            <a:endParaRPr lang="en-US" sz="1200"/>
          </a:p>
        </p:txBody>
      </p:sp>
      <p:sp>
        <p:nvSpPr>
          <p:cNvPr id="22530" name="Rectangle 2"/>
          <p:cNvSpPr>
            <a:spLocks noGrp="1" noRot="1" noChangeAspect="1" noChangeArrowheads="1"/>
          </p:cNvSpPr>
          <p:nvPr>
            <p:ph type="sldImg"/>
          </p:nvPr>
        </p:nvSpPr>
        <p:spPr>
          <a:solidFill>
            <a:srgbClr val="FFFFFF"/>
          </a:solidFill>
          <a:ln/>
        </p:spPr>
      </p:sp>
      <p:sp>
        <p:nvSpPr>
          <p:cNvPr id="22531" name="Rectangle 3"/>
          <p:cNvSpPr>
            <a:spLocks noGrp="1" noChangeArrowheads="1"/>
          </p:cNvSpPr>
          <p:nvPr>
            <p:ph type="body" idx="1"/>
          </p:nvPr>
        </p:nvSpPr>
        <p:spPr>
          <a:solidFill>
            <a:srgbClr val="FFFFFF"/>
          </a:solidFill>
          <a:ln>
            <a:solidFill>
              <a:srgbClr val="000000"/>
            </a:solidFill>
          </a:ln>
        </p:spPr>
        <p:txBody>
          <a:bodyPr/>
          <a:lstStyle/>
          <a:p>
            <a:r>
              <a:rPr lang="en-US">
                <a:ea typeface="ＭＳ Ｐゴシック" charset="0"/>
                <a:cs typeface="ＭＳ Ｐゴシック" charset="0"/>
              </a:rPr>
              <a:t>For option 2: Magnitude of the cross product of two vectors in </a:t>
            </a:r>
            <a:r>
              <a:rPr lang="en-US" b="1">
                <a:ea typeface="ＭＳ Ｐゴシック" charset="0"/>
                <a:cs typeface="ＭＳ Ｐゴシック" charset="0"/>
              </a:rPr>
              <a:t>a</a:t>
            </a:r>
            <a:r>
              <a:rPr lang="en-US">
                <a:ea typeface="ＭＳ Ｐゴシック" charset="0"/>
                <a:cs typeface="ＭＳ Ｐゴシック" charset="0"/>
              </a:rPr>
              <a:t> and </a:t>
            </a:r>
            <a:r>
              <a:rPr lang="en-US" b="1">
                <a:ea typeface="ＭＳ Ｐゴシック" charset="0"/>
                <a:cs typeface="ＭＳ Ｐゴシック" charset="0"/>
              </a:rPr>
              <a:t>b</a:t>
            </a:r>
            <a:r>
              <a:rPr lang="en-US">
                <a:ea typeface="ＭＳ Ｐゴシック" charset="0"/>
                <a:cs typeface="ＭＳ Ｐゴシック" charset="0"/>
              </a:rPr>
              <a:t> is |</a:t>
            </a:r>
            <a:r>
              <a:rPr lang="en-US" b="1">
                <a:ea typeface="ＭＳ Ｐゴシック" charset="0"/>
                <a:cs typeface="ＭＳ Ｐゴシック" charset="0"/>
              </a:rPr>
              <a:t>a</a:t>
            </a:r>
            <a:r>
              <a:rPr lang="en-US">
                <a:ea typeface="ＭＳ Ｐゴシック" charset="0"/>
                <a:cs typeface="ＭＳ Ｐゴシック" charset="0"/>
              </a:rPr>
              <a:t>||</a:t>
            </a:r>
            <a:r>
              <a:rPr lang="en-US" b="1">
                <a:ea typeface="ＭＳ Ｐゴシック" charset="0"/>
                <a:cs typeface="ＭＳ Ｐゴシック" charset="0"/>
              </a:rPr>
              <a:t>b</a:t>
            </a:r>
            <a:r>
              <a:rPr lang="en-US">
                <a:ea typeface="ＭＳ Ｐゴシック" charset="0"/>
                <a:cs typeface="ＭＳ Ｐゴシック" charset="0"/>
              </a:rPr>
              <a:t>| sin </a:t>
            </a:r>
            <a:r>
              <a:rPr lang="en-US">
                <a:latin typeface="Symbol" charset="0"/>
                <a:ea typeface="ＭＳ Ｐゴシック" charset="0"/>
                <a:cs typeface="ＭＳ Ｐゴシック" charset="0"/>
              </a:rPr>
              <a:t>q </a:t>
            </a:r>
            <a:r>
              <a:rPr lang="en-US">
                <a:ea typeface="ＭＳ Ｐゴシック" charset="0"/>
                <a:cs typeface="ＭＳ Ｐゴシック" charset="0"/>
              </a:rPr>
              <a:t>where  is the angle between the two vectors.  The cross product is simple the height by the base (it is a vector orientated out of the page).</a:t>
            </a:r>
          </a:p>
          <a:p>
            <a:endParaRPr lang="en-US">
              <a:ea typeface="ＭＳ Ｐゴシック" charset="0"/>
              <a:cs typeface="ＭＳ Ｐゴシック" charset="0"/>
            </a:endParaRPr>
          </a:p>
        </p:txBody>
      </p:sp>
      <p:graphicFrame>
        <p:nvGraphicFramePr>
          <p:cNvPr id="22532" name="Object 2"/>
          <p:cNvGraphicFramePr>
            <a:graphicFrameLocks noChangeAspect="1"/>
          </p:cNvGraphicFramePr>
          <p:nvPr/>
        </p:nvGraphicFramePr>
        <p:xfrm>
          <a:off x="2286000" y="4953000"/>
          <a:ext cx="2743200" cy="1828800"/>
        </p:xfrm>
        <a:graphic>
          <a:graphicData uri="http://schemas.openxmlformats.org/presentationml/2006/ole">
            <mc:AlternateContent xmlns:mc="http://schemas.openxmlformats.org/markup-compatibility/2006">
              <mc:Choice xmlns:v="urn:schemas-microsoft-com:vml" Requires="v">
                <p:oleObj name="Picture" r:id="rId3" imgW="2743200" imgH="1828800" progId="Word.Picture.8">
                  <p:embed/>
                </p:oleObj>
              </mc:Choice>
              <mc:Fallback>
                <p:oleObj name="Picture" r:id="rId3" imgW="2743200" imgH="1828800" progId="Word.Picture.8">
                  <p:embed/>
                  <p:pic>
                    <p:nvPicPr>
                      <p:cNvPr id="22532"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4953000"/>
                        <a:ext cx="2743200" cy="1828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pic>
                </p:oleObj>
              </mc:Fallback>
            </mc:AlternateContent>
          </a:graphicData>
        </a:graphic>
      </p:graphicFrame>
    </p:spTree>
    <p:extLst>
      <p:ext uri="{BB962C8B-B14F-4D97-AF65-F5344CB8AC3E}">
        <p14:creationId xmlns:p14="http://schemas.microsoft.com/office/powerpoint/2010/main" val="13744760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14F16B3D-08E3-194D-A636-11167C724982}" type="slidenum">
              <a:rPr lang="en-US" sz="1200"/>
              <a:pPr/>
              <a:t>15</a:t>
            </a:fld>
            <a:endParaRPr lang="en-US" sz="1200"/>
          </a:p>
        </p:txBody>
      </p:sp>
      <p:sp>
        <p:nvSpPr>
          <p:cNvPr id="24578" name="Rectangle 2"/>
          <p:cNvSpPr>
            <a:spLocks noGrp="1" noRot="1" noChangeAspect="1" noChangeArrowheads="1"/>
          </p:cNvSpPr>
          <p:nvPr>
            <p:ph type="sldImg"/>
          </p:nvPr>
        </p:nvSpPr>
        <p:spPr>
          <a:solidFill>
            <a:srgbClr val="FFFFFF"/>
          </a:solidFill>
          <a:ln/>
        </p:spPr>
      </p:sp>
      <p:sp>
        <p:nvSpPr>
          <p:cNvPr id="24579" name="Rectangle 3"/>
          <p:cNvSpPr>
            <a:spLocks noGrp="1" noChangeArrowheads="1"/>
          </p:cNvSpPr>
          <p:nvPr>
            <p:ph type="body" idx="1"/>
          </p:nvPr>
        </p:nvSpPr>
        <p:spPr>
          <a:solidFill>
            <a:srgbClr val="FFFFFF"/>
          </a:solidFill>
          <a:ln>
            <a:solidFill>
              <a:srgbClr val="000000"/>
            </a:solidFill>
          </a:ln>
        </p:spPr>
        <p:txBody>
          <a:bodyPr/>
          <a:lstStyle/>
          <a:p>
            <a:r>
              <a:rPr lang="en-US" dirty="0">
                <a:ea typeface="ＭＳ Ｐゴシック" charset="0"/>
                <a:cs typeface="ＭＳ Ｐゴシック" charset="0"/>
              </a:rPr>
              <a:t>Even if the figure is like the shape on Page 3 case (b), this algorithm will work although some of the areas computed will be negative.</a:t>
            </a:r>
          </a:p>
        </p:txBody>
      </p:sp>
    </p:spTree>
    <p:extLst>
      <p:ext uri="{BB962C8B-B14F-4D97-AF65-F5344CB8AC3E}">
        <p14:creationId xmlns:p14="http://schemas.microsoft.com/office/powerpoint/2010/main" val="15295446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C59724F3-ED24-0D4B-BB89-0532A0CCF4A8}" type="slidenum">
              <a:rPr lang="en-US" sz="1200"/>
              <a:pPr/>
              <a:t>18</a:t>
            </a:fld>
            <a:endParaRPr lang="en-US" sz="1200"/>
          </a:p>
        </p:txBody>
      </p:sp>
      <p:sp>
        <p:nvSpPr>
          <p:cNvPr id="28674" name="Rectangle 2"/>
          <p:cNvSpPr>
            <a:spLocks noGrp="1" noRot="1" noChangeAspect="1" noChangeArrowheads="1"/>
          </p:cNvSpPr>
          <p:nvPr>
            <p:ph type="sldImg"/>
          </p:nvPr>
        </p:nvSpPr>
        <p:spPr>
          <a:solidFill>
            <a:srgbClr val="FFFFFF"/>
          </a:solidFill>
          <a:ln/>
        </p:spPr>
      </p:sp>
      <p:sp>
        <p:nvSpPr>
          <p:cNvPr id="28675" name="Rectangle 3"/>
          <p:cNvSpPr>
            <a:spLocks noGrp="1" noChangeArrowheads="1"/>
          </p:cNvSpPr>
          <p:nvPr>
            <p:ph type="body" idx="1"/>
          </p:nvPr>
        </p:nvSpPr>
        <p:spPr>
          <a:solidFill>
            <a:srgbClr val="FFFFFF"/>
          </a:solidFill>
          <a:ln>
            <a:solidFill>
              <a:srgbClr val="000000"/>
            </a:solidFill>
          </a:ln>
        </p:spPr>
        <p:txBody>
          <a:bodyPr/>
          <a:lstStyle/>
          <a:p>
            <a:r>
              <a:rPr lang="en-US">
                <a:ea typeface="ＭＳ Ｐゴシック" charset="0"/>
                <a:cs typeface="ＭＳ Ｐゴシック" charset="0"/>
              </a:rPr>
              <a:t>Also on arrays, the index of the first element is different between languages (i.e., can be 0 or 1, and for some languages you can define what it is).</a:t>
            </a:r>
          </a:p>
        </p:txBody>
      </p:sp>
    </p:spTree>
    <p:extLst>
      <p:ext uri="{BB962C8B-B14F-4D97-AF65-F5344CB8AC3E}">
        <p14:creationId xmlns:p14="http://schemas.microsoft.com/office/powerpoint/2010/main" val="34745498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Finished 10/03/2023</a:t>
            </a:r>
          </a:p>
        </p:txBody>
      </p:sp>
      <p:sp>
        <p:nvSpPr>
          <p:cNvPr id="4" name="Slide Number Placeholder 3"/>
          <p:cNvSpPr>
            <a:spLocks noGrp="1"/>
          </p:cNvSpPr>
          <p:nvPr>
            <p:ph type="sldNum" sz="quarter" idx="5"/>
          </p:nvPr>
        </p:nvSpPr>
        <p:spPr/>
        <p:txBody>
          <a:bodyPr/>
          <a:lstStyle/>
          <a:p>
            <a:fld id="{8AB06E4C-755B-ED46-8444-C04105ED2EB6}" type="slidenum">
              <a:rPr lang="en-US" smtClean="0"/>
              <a:t>25</a:t>
            </a:fld>
            <a:endParaRPr lang="en-US"/>
          </a:p>
        </p:txBody>
      </p:sp>
    </p:spTree>
    <p:extLst>
      <p:ext uri="{BB962C8B-B14F-4D97-AF65-F5344CB8AC3E}">
        <p14:creationId xmlns:p14="http://schemas.microsoft.com/office/powerpoint/2010/main" val="2041389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6B4D2653-0D3E-BA43-973B-E1CE82D8E82F}" type="slidenum">
              <a:rPr lang="en-US" sz="1200"/>
              <a:pPr/>
              <a:t>5</a:t>
            </a:fld>
            <a:endParaRPr lang="en-US" sz="1200"/>
          </a:p>
        </p:txBody>
      </p:sp>
      <p:sp>
        <p:nvSpPr>
          <p:cNvPr id="50178" name="Rectangle 2"/>
          <p:cNvSpPr>
            <a:spLocks noGrp="1" noRot="1" noChangeAspect="1" noChangeArrowheads="1"/>
          </p:cNvSpPr>
          <p:nvPr>
            <p:ph type="sldImg"/>
          </p:nvPr>
        </p:nvSpPr>
        <p:spPr>
          <a:xfrm>
            <a:off x="381000" y="685800"/>
            <a:ext cx="6096000" cy="3429000"/>
          </a:xfrm>
          <a:solidFill>
            <a:srgbClr val="FFFFFF"/>
          </a:solidFill>
          <a:ln/>
        </p:spPr>
      </p:sp>
      <p:sp>
        <p:nvSpPr>
          <p:cNvPr id="50179" name="Rectangle 3"/>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2768431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E34FD540-DD45-FB43-ADA3-358199AAF60C}" type="slidenum">
              <a:rPr lang="en-US" sz="1200"/>
              <a:pPr/>
              <a:t>6</a:t>
            </a:fld>
            <a:endParaRPr lang="en-US" sz="1200"/>
          </a:p>
        </p:txBody>
      </p:sp>
      <p:sp>
        <p:nvSpPr>
          <p:cNvPr id="52226" name="Rectangle 2"/>
          <p:cNvSpPr>
            <a:spLocks noGrp="1" noRot="1" noChangeAspect="1" noChangeArrowheads="1"/>
          </p:cNvSpPr>
          <p:nvPr>
            <p:ph type="sldImg"/>
          </p:nvPr>
        </p:nvSpPr>
        <p:spPr>
          <a:xfrm>
            <a:off x="381000" y="685800"/>
            <a:ext cx="6096000" cy="3429000"/>
          </a:xfrm>
          <a:solidFill>
            <a:srgbClr val="FFFFFF"/>
          </a:solidFill>
          <a:ln/>
        </p:spPr>
      </p:sp>
      <p:sp>
        <p:nvSpPr>
          <p:cNvPr id="52227" name="Rectangle 3"/>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12599243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B1CC62C8-ED62-3445-B0C2-0E6319017B10}" type="slidenum">
              <a:rPr lang="en-US" sz="1200"/>
              <a:pPr/>
              <a:t>7</a:t>
            </a:fld>
            <a:endParaRPr lang="en-US" sz="1200"/>
          </a:p>
        </p:txBody>
      </p:sp>
      <p:sp>
        <p:nvSpPr>
          <p:cNvPr id="54274" name="Rectangle 2"/>
          <p:cNvSpPr>
            <a:spLocks noGrp="1" noRot="1" noChangeAspect="1" noChangeArrowheads="1"/>
          </p:cNvSpPr>
          <p:nvPr>
            <p:ph type="sldImg"/>
          </p:nvPr>
        </p:nvSpPr>
        <p:spPr>
          <a:xfrm>
            <a:off x="381000" y="685800"/>
            <a:ext cx="6096000" cy="3429000"/>
          </a:xfrm>
          <a:solidFill>
            <a:srgbClr val="FFFFFF"/>
          </a:solidFill>
          <a:ln/>
        </p:spPr>
      </p:sp>
      <p:sp>
        <p:nvSpPr>
          <p:cNvPr id="54275" name="Rectangle 3"/>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r>
              <a:rPr lang="en-US">
                <a:ea typeface="ＭＳ Ｐゴシック" charset="0"/>
                <a:cs typeface="ＭＳ Ｐゴシック" charset="0"/>
              </a:rPr>
              <a:t>Chris</a:t>
            </a:r>
            <a:r>
              <a:rPr lang="en-US" baseline="0">
                <a:ea typeface="ＭＳ Ｐゴシック" charset="0"/>
                <a:cs typeface="ＭＳ Ｐゴシック" charset="0"/>
              </a:rPr>
              <a:t> to here 9/9/14</a:t>
            </a:r>
            <a:endParaRPr lang="en-US" dirty="0">
              <a:ea typeface="ＭＳ Ｐゴシック" charset="0"/>
              <a:cs typeface="ＭＳ Ｐゴシック" charset="0"/>
            </a:endParaRPr>
          </a:p>
        </p:txBody>
      </p:sp>
    </p:spTree>
    <p:extLst>
      <p:ext uri="{BB962C8B-B14F-4D97-AF65-F5344CB8AC3E}">
        <p14:creationId xmlns:p14="http://schemas.microsoft.com/office/powerpoint/2010/main" val="16442689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19390D6-BE7B-E742-A921-EC52771543C0}" type="slidenum">
              <a:rPr lang="en-US" sz="1200"/>
              <a:pPr/>
              <a:t>8</a:t>
            </a:fld>
            <a:endParaRPr lang="en-US" sz="1200"/>
          </a:p>
        </p:txBody>
      </p:sp>
      <p:sp>
        <p:nvSpPr>
          <p:cNvPr id="56322" name="Rectangle 2"/>
          <p:cNvSpPr>
            <a:spLocks noGrp="1" noRot="1" noChangeAspect="1" noChangeArrowheads="1"/>
          </p:cNvSpPr>
          <p:nvPr>
            <p:ph type="sldImg"/>
          </p:nvPr>
        </p:nvSpPr>
        <p:spPr>
          <a:xfrm>
            <a:off x="381000" y="685800"/>
            <a:ext cx="6096000" cy="3429000"/>
          </a:xfrm>
          <a:solidFill>
            <a:srgbClr val="FFFFFF"/>
          </a:solidFill>
          <a:ln/>
        </p:spPr>
      </p:sp>
      <p:sp>
        <p:nvSpPr>
          <p:cNvPr id="56323" name="Rectangle 3"/>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ea typeface="ＭＳ Ｐゴシック" charset="0"/>
              <a:cs typeface="ＭＳ Ｐゴシック" charset="0"/>
            </a:endParaRPr>
          </a:p>
          <a:p>
            <a:r>
              <a:rPr lang="en-US">
                <a:ea typeface="ＭＳ Ｐゴシック" charset="0"/>
                <a:cs typeface="ＭＳ Ｐゴシック" charset="0"/>
              </a:rPr>
              <a:t>----- Meeting Notes (9/17/15 15:56) -----</a:t>
            </a:r>
          </a:p>
          <a:p>
            <a:r>
              <a:rPr lang="en-US">
                <a:ea typeface="ＭＳ Ｐゴシック" charset="0"/>
                <a:cs typeface="ＭＳ Ｐゴシック" charset="0"/>
              </a:rPr>
              <a:t>to here 9/17/2015.</a:t>
            </a:r>
          </a:p>
        </p:txBody>
      </p:sp>
    </p:spTree>
    <p:extLst>
      <p:ext uri="{BB962C8B-B14F-4D97-AF65-F5344CB8AC3E}">
        <p14:creationId xmlns:p14="http://schemas.microsoft.com/office/powerpoint/2010/main" val="11437860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C0020EC3-C6FF-5B43-90C0-4A5D9D20E8E1}" type="slidenum">
              <a:rPr lang="en-US" sz="1200"/>
              <a:pPr/>
              <a:t>9</a:t>
            </a:fld>
            <a:endParaRPr lang="en-US" sz="1200"/>
          </a:p>
        </p:txBody>
      </p:sp>
      <p:sp>
        <p:nvSpPr>
          <p:cNvPr id="58370" name="Rectangle 2"/>
          <p:cNvSpPr>
            <a:spLocks noGrp="1" noRot="1" noChangeAspect="1" noChangeArrowheads="1"/>
          </p:cNvSpPr>
          <p:nvPr>
            <p:ph type="sldImg"/>
          </p:nvPr>
        </p:nvSpPr>
        <p:spPr>
          <a:xfrm>
            <a:off x="381000" y="685800"/>
            <a:ext cx="6096000" cy="3429000"/>
          </a:xfrm>
          <a:solidFill>
            <a:srgbClr val="FFFFFF"/>
          </a:solidFill>
          <a:ln/>
        </p:spPr>
      </p:sp>
      <p:sp>
        <p:nvSpPr>
          <p:cNvPr id="58371" name="Rectangle 3"/>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10568871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B7706E08-4FE6-FC4D-B51F-4A16DF8A4C57}" type="slidenum">
              <a:rPr lang="en-US" sz="1200"/>
              <a:pPr/>
              <a:t>10</a:t>
            </a:fld>
            <a:endParaRPr lang="en-US" sz="1200"/>
          </a:p>
        </p:txBody>
      </p:sp>
      <p:sp>
        <p:nvSpPr>
          <p:cNvPr id="60418" name="Rectangle 2"/>
          <p:cNvSpPr>
            <a:spLocks noGrp="1" noRot="1" noChangeAspect="1" noChangeArrowheads="1"/>
          </p:cNvSpPr>
          <p:nvPr>
            <p:ph type="sldImg"/>
          </p:nvPr>
        </p:nvSpPr>
        <p:spPr>
          <a:xfrm>
            <a:off x="381000" y="685800"/>
            <a:ext cx="6096000" cy="3429000"/>
          </a:xfrm>
          <a:solidFill>
            <a:srgbClr val="FFFFFF"/>
          </a:solidFill>
          <a:ln/>
        </p:spPr>
      </p:sp>
      <p:sp>
        <p:nvSpPr>
          <p:cNvPr id="60419" name="Rectangle 3"/>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1768282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35E4A3FC-1006-EE47-8824-3959324C7419}" type="slidenum">
              <a:rPr lang="en-US" sz="1200"/>
              <a:pPr/>
              <a:t>11</a:t>
            </a:fld>
            <a:endParaRPr lang="en-US" sz="1200"/>
          </a:p>
        </p:txBody>
      </p:sp>
      <p:sp>
        <p:nvSpPr>
          <p:cNvPr id="62466" name="Rectangle 2"/>
          <p:cNvSpPr>
            <a:spLocks noGrp="1" noRot="1" noChangeAspect="1" noChangeArrowheads="1"/>
          </p:cNvSpPr>
          <p:nvPr>
            <p:ph type="sldImg"/>
          </p:nvPr>
        </p:nvSpPr>
        <p:spPr>
          <a:xfrm>
            <a:off x="381000" y="685800"/>
            <a:ext cx="6096000" cy="3429000"/>
          </a:xfrm>
          <a:solidFill>
            <a:srgbClr val="FFFFFF"/>
          </a:solidFill>
          <a:ln/>
        </p:spPr>
      </p:sp>
      <p:sp>
        <p:nvSpPr>
          <p:cNvPr id="62467" name="Rectangle 3"/>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r>
              <a:rPr lang="en-US" dirty="0">
                <a:ea typeface="ＭＳ Ｐゴシック" charset="0"/>
                <a:cs typeface="ＭＳ Ｐゴシック" charset="0"/>
              </a:rPr>
              <a:t>To Here 9/28/2023.</a:t>
            </a:r>
          </a:p>
          <a:p>
            <a:endParaRPr lang="en-US" dirty="0">
              <a:ea typeface="ＭＳ Ｐゴシック" charset="0"/>
              <a:cs typeface="ＭＳ Ｐゴシック" charset="0"/>
            </a:endParaRPr>
          </a:p>
        </p:txBody>
      </p:sp>
    </p:spTree>
    <p:extLst>
      <p:ext uri="{BB962C8B-B14F-4D97-AF65-F5344CB8AC3E}">
        <p14:creationId xmlns:p14="http://schemas.microsoft.com/office/powerpoint/2010/main" val="23453458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B0AFCE0-8C73-5C4A-AC89-29149E0FD333}" type="slidenum">
              <a:rPr lang="en-US" sz="1200"/>
              <a:pPr/>
              <a:t>12</a:t>
            </a:fld>
            <a:endParaRPr lang="en-US" sz="1200"/>
          </a:p>
        </p:txBody>
      </p:sp>
      <p:sp>
        <p:nvSpPr>
          <p:cNvPr id="64514" name="Rectangle 2"/>
          <p:cNvSpPr>
            <a:spLocks noGrp="1" noRot="1" noChangeAspect="1" noChangeArrowheads="1"/>
          </p:cNvSpPr>
          <p:nvPr>
            <p:ph type="sldImg"/>
          </p:nvPr>
        </p:nvSpPr>
        <p:spPr>
          <a:xfrm>
            <a:off x="381000" y="685800"/>
            <a:ext cx="6096000" cy="3429000"/>
          </a:xfrm>
          <a:solidFill>
            <a:srgbClr val="FFFFFF"/>
          </a:solidFill>
          <a:ln/>
        </p:spPr>
      </p:sp>
      <p:sp>
        <p:nvSpPr>
          <p:cNvPr id="64515" name="Rectangle 3"/>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2434301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3CA38-F61B-DA46-B53C-557BBF6576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7E8C1A9-6109-454C-8848-C8C38BD0EB8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AB97C64-4AA0-9A49-817B-5FD8F584C122}"/>
              </a:ext>
            </a:extLst>
          </p:cNvPr>
          <p:cNvSpPr>
            <a:spLocks noGrp="1"/>
          </p:cNvSpPr>
          <p:nvPr>
            <p:ph type="dt" sz="half" idx="10"/>
          </p:nvPr>
        </p:nvSpPr>
        <p:spPr/>
        <p:txBody>
          <a:bodyPr/>
          <a:lstStyle/>
          <a:p>
            <a:r>
              <a:rPr lang="en-US"/>
              <a:t>9/19/2024</a:t>
            </a:r>
          </a:p>
        </p:txBody>
      </p:sp>
      <p:sp>
        <p:nvSpPr>
          <p:cNvPr id="5" name="Footer Placeholder 4">
            <a:extLst>
              <a:ext uri="{FF2B5EF4-FFF2-40B4-BE49-F238E27FC236}">
                <a16:creationId xmlns:a16="http://schemas.microsoft.com/office/drawing/2014/main" id="{0A106C41-2165-AC49-AE67-5BF014DC1A8F}"/>
              </a:ext>
            </a:extLst>
          </p:cNvPr>
          <p:cNvSpPr>
            <a:spLocks noGrp="1"/>
          </p:cNvSpPr>
          <p:nvPr>
            <p:ph type="ftr" sz="quarter" idx="11"/>
          </p:nvPr>
        </p:nvSpPr>
        <p:spPr/>
        <p:txBody>
          <a:bodyPr/>
          <a:lstStyle/>
          <a:p>
            <a:r>
              <a:rPr lang="en-US"/>
              <a:t>12.010 Lec 04</a:t>
            </a:r>
          </a:p>
        </p:txBody>
      </p:sp>
      <p:sp>
        <p:nvSpPr>
          <p:cNvPr id="6" name="Slide Number Placeholder 5">
            <a:extLst>
              <a:ext uri="{FF2B5EF4-FFF2-40B4-BE49-F238E27FC236}">
                <a16:creationId xmlns:a16="http://schemas.microsoft.com/office/drawing/2014/main" id="{2096B581-EA20-E547-9227-21901D3151BF}"/>
              </a:ext>
            </a:extLst>
          </p:cNvPr>
          <p:cNvSpPr>
            <a:spLocks noGrp="1"/>
          </p:cNvSpPr>
          <p:nvPr>
            <p:ph type="sldNum" sz="quarter" idx="12"/>
          </p:nvPr>
        </p:nvSpPr>
        <p:spPr/>
        <p:txBody>
          <a:bodyPr/>
          <a:lstStyle/>
          <a:p>
            <a:fld id="{D64833CB-07D8-DE49-BAB8-617B70919DEE}" type="slidenum">
              <a:rPr lang="en-US" smtClean="0"/>
              <a:t>‹#›</a:t>
            </a:fld>
            <a:endParaRPr lang="en-US"/>
          </a:p>
        </p:txBody>
      </p:sp>
    </p:spTree>
    <p:extLst>
      <p:ext uri="{BB962C8B-B14F-4D97-AF65-F5344CB8AC3E}">
        <p14:creationId xmlns:p14="http://schemas.microsoft.com/office/powerpoint/2010/main" val="603739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B8A13-C14C-C846-B251-02406EBE72A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2123A95-0EE4-884F-AB27-3CEA17D9F07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FADF91-EF22-A443-B9EE-9F6045255C88}"/>
              </a:ext>
            </a:extLst>
          </p:cNvPr>
          <p:cNvSpPr>
            <a:spLocks noGrp="1"/>
          </p:cNvSpPr>
          <p:nvPr>
            <p:ph type="dt" sz="half" idx="10"/>
          </p:nvPr>
        </p:nvSpPr>
        <p:spPr/>
        <p:txBody>
          <a:bodyPr/>
          <a:lstStyle/>
          <a:p>
            <a:r>
              <a:rPr lang="en-US"/>
              <a:t>9/19/2024</a:t>
            </a:r>
          </a:p>
        </p:txBody>
      </p:sp>
      <p:sp>
        <p:nvSpPr>
          <p:cNvPr id="5" name="Footer Placeholder 4">
            <a:extLst>
              <a:ext uri="{FF2B5EF4-FFF2-40B4-BE49-F238E27FC236}">
                <a16:creationId xmlns:a16="http://schemas.microsoft.com/office/drawing/2014/main" id="{6C5CF1ED-8A44-D74C-A626-16B0C2290071}"/>
              </a:ext>
            </a:extLst>
          </p:cNvPr>
          <p:cNvSpPr>
            <a:spLocks noGrp="1"/>
          </p:cNvSpPr>
          <p:nvPr>
            <p:ph type="ftr" sz="quarter" idx="11"/>
          </p:nvPr>
        </p:nvSpPr>
        <p:spPr/>
        <p:txBody>
          <a:bodyPr/>
          <a:lstStyle/>
          <a:p>
            <a:r>
              <a:rPr lang="en-US"/>
              <a:t>12.010 Lec 04</a:t>
            </a:r>
          </a:p>
        </p:txBody>
      </p:sp>
      <p:sp>
        <p:nvSpPr>
          <p:cNvPr id="6" name="Slide Number Placeholder 5">
            <a:extLst>
              <a:ext uri="{FF2B5EF4-FFF2-40B4-BE49-F238E27FC236}">
                <a16:creationId xmlns:a16="http://schemas.microsoft.com/office/drawing/2014/main" id="{67D7FA9F-34AD-C74A-B744-5F80CDF41113}"/>
              </a:ext>
            </a:extLst>
          </p:cNvPr>
          <p:cNvSpPr>
            <a:spLocks noGrp="1"/>
          </p:cNvSpPr>
          <p:nvPr>
            <p:ph type="sldNum" sz="quarter" idx="12"/>
          </p:nvPr>
        </p:nvSpPr>
        <p:spPr/>
        <p:txBody>
          <a:bodyPr/>
          <a:lstStyle/>
          <a:p>
            <a:fld id="{D64833CB-07D8-DE49-BAB8-617B70919DEE}" type="slidenum">
              <a:rPr lang="en-US" smtClean="0"/>
              <a:t>‹#›</a:t>
            </a:fld>
            <a:endParaRPr lang="en-US"/>
          </a:p>
        </p:txBody>
      </p:sp>
    </p:spTree>
    <p:extLst>
      <p:ext uri="{BB962C8B-B14F-4D97-AF65-F5344CB8AC3E}">
        <p14:creationId xmlns:p14="http://schemas.microsoft.com/office/powerpoint/2010/main" val="3991610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26EE4D-01C5-894B-8060-F7AC197149A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87DEDA0-E8EA-B44B-9997-A40F99C4305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CFBB87-AD9C-1942-9F3F-3039F81E2BE3}"/>
              </a:ext>
            </a:extLst>
          </p:cNvPr>
          <p:cNvSpPr>
            <a:spLocks noGrp="1"/>
          </p:cNvSpPr>
          <p:nvPr>
            <p:ph type="dt" sz="half" idx="10"/>
          </p:nvPr>
        </p:nvSpPr>
        <p:spPr/>
        <p:txBody>
          <a:bodyPr/>
          <a:lstStyle/>
          <a:p>
            <a:r>
              <a:rPr lang="en-US"/>
              <a:t>9/19/2024</a:t>
            </a:r>
          </a:p>
        </p:txBody>
      </p:sp>
      <p:sp>
        <p:nvSpPr>
          <p:cNvPr id="5" name="Footer Placeholder 4">
            <a:extLst>
              <a:ext uri="{FF2B5EF4-FFF2-40B4-BE49-F238E27FC236}">
                <a16:creationId xmlns:a16="http://schemas.microsoft.com/office/drawing/2014/main" id="{52F686DA-38DC-E547-8450-C35E3BC3DA45}"/>
              </a:ext>
            </a:extLst>
          </p:cNvPr>
          <p:cNvSpPr>
            <a:spLocks noGrp="1"/>
          </p:cNvSpPr>
          <p:nvPr>
            <p:ph type="ftr" sz="quarter" idx="11"/>
          </p:nvPr>
        </p:nvSpPr>
        <p:spPr/>
        <p:txBody>
          <a:bodyPr/>
          <a:lstStyle/>
          <a:p>
            <a:r>
              <a:rPr lang="en-US"/>
              <a:t>12.010 Lec 04</a:t>
            </a:r>
          </a:p>
        </p:txBody>
      </p:sp>
      <p:sp>
        <p:nvSpPr>
          <p:cNvPr id="6" name="Slide Number Placeholder 5">
            <a:extLst>
              <a:ext uri="{FF2B5EF4-FFF2-40B4-BE49-F238E27FC236}">
                <a16:creationId xmlns:a16="http://schemas.microsoft.com/office/drawing/2014/main" id="{3E349A9F-CE47-E14F-A1D2-552F446F7F6E}"/>
              </a:ext>
            </a:extLst>
          </p:cNvPr>
          <p:cNvSpPr>
            <a:spLocks noGrp="1"/>
          </p:cNvSpPr>
          <p:nvPr>
            <p:ph type="sldNum" sz="quarter" idx="12"/>
          </p:nvPr>
        </p:nvSpPr>
        <p:spPr/>
        <p:txBody>
          <a:bodyPr/>
          <a:lstStyle/>
          <a:p>
            <a:fld id="{D64833CB-07D8-DE49-BAB8-617B70919DEE}" type="slidenum">
              <a:rPr lang="en-US" smtClean="0"/>
              <a:t>‹#›</a:t>
            </a:fld>
            <a:endParaRPr lang="en-US"/>
          </a:p>
        </p:txBody>
      </p:sp>
    </p:spTree>
    <p:extLst>
      <p:ext uri="{BB962C8B-B14F-4D97-AF65-F5344CB8AC3E}">
        <p14:creationId xmlns:p14="http://schemas.microsoft.com/office/powerpoint/2010/main" val="2208220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629241-2307-6A40-B401-F7FFFE58D37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A3A533-9B41-4643-A2A8-04E103A9719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087FC3-3E42-6745-9685-DFC37B110E6F}"/>
              </a:ext>
            </a:extLst>
          </p:cNvPr>
          <p:cNvSpPr>
            <a:spLocks noGrp="1"/>
          </p:cNvSpPr>
          <p:nvPr>
            <p:ph type="dt" sz="half" idx="10"/>
          </p:nvPr>
        </p:nvSpPr>
        <p:spPr/>
        <p:txBody>
          <a:bodyPr/>
          <a:lstStyle/>
          <a:p>
            <a:r>
              <a:rPr lang="en-US"/>
              <a:t>9/19/2024</a:t>
            </a:r>
          </a:p>
        </p:txBody>
      </p:sp>
      <p:sp>
        <p:nvSpPr>
          <p:cNvPr id="5" name="Footer Placeholder 4">
            <a:extLst>
              <a:ext uri="{FF2B5EF4-FFF2-40B4-BE49-F238E27FC236}">
                <a16:creationId xmlns:a16="http://schemas.microsoft.com/office/drawing/2014/main" id="{B11B6FE5-5D1A-D84F-A25E-0B41EF199FDC}"/>
              </a:ext>
            </a:extLst>
          </p:cNvPr>
          <p:cNvSpPr>
            <a:spLocks noGrp="1"/>
          </p:cNvSpPr>
          <p:nvPr>
            <p:ph type="ftr" sz="quarter" idx="11"/>
          </p:nvPr>
        </p:nvSpPr>
        <p:spPr/>
        <p:txBody>
          <a:bodyPr/>
          <a:lstStyle/>
          <a:p>
            <a:r>
              <a:rPr lang="en-US"/>
              <a:t>12.010 Lec 04</a:t>
            </a:r>
          </a:p>
        </p:txBody>
      </p:sp>
      <p:sp>
        <p:nvSpPr>
          <p:cNvPr id="6" name="Slide Number Placeholder 5">
            <a:extLst>
              <a:ext uri="{FF2B5EF4-FFF2-40B4-BE49-F238E27FC236}">
                <a16:creationId xmlns:a16="http://schemas.microsoft.com/office/drawing/2014/main" id="{3C798B54-EDED-7A46-9F37-3E227449B6A7}"/>
              </a:ext>
            </a:extLst>
          </p:cNvPr>
          <p:cNvSpPr>
            <a:spLocks noGrp="1"/>
          </p:cNvSpPr>
          <p:nvPr>
            <p:ph type="sldNum" sz="quarter" idx="12"/>
          </p:nvPr>
        </p:nvSpPr>
        <p:spPr/>
        <p:txBody>
          <a:bodyPr/>
          <a:lstStyle/>
          <a:p>
            <a:fld id="{D64833CB-07D8-DE49-BAB8-617B70919DEE}" type="slidenum">
              <a:rPr lang="en-US" smtClean="0"/>
              <a:t>‹#›</a:t>
            </a:fld>
            <a:endParaRPr lang="en-US"/>
          </a:p>
        </p:txBody>
      </p:sp>
    </p:spTree>
    <p:extLst>
      <p:ext uri="{BB962C8B-B14F-4D97-AF65-F5344CB8AC3E}">
        <p14:creationId xmlns:p14="http://schemas.microsoft.com/office/powerpoint/2010/main" val="1983835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6ACB46-F123-B645-83E6-F1244433B82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B649232-42C6-114A-A509-A575FFB6407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EA2A3C6-8556-D848-9823-8AA2C386BD49}"/>
              </a:ext>
            </a:extLst>
          </p:cNvPr>
          <p:cNvSpPr>
            <a:spLocks noGrp="1"/>
          </p:cNvSpPr>
          <p:nvPr>
            <p:ph type="dt" sz="half" idx="10"/>
          </p:nvPr>
        </p:nvSpPr>
        <p:spPr/>
        <p:txBody>
          <a:bodyPr/>
          <a:lstStyle/>
          <a:p>
            <a:r>
              <a:rPr lang="en-US"/>
              <a:t>9/19/2024</a:t>
            </a:r>
          </a:p>
        </p:txBody>
      </p:sp>
      <p:sp>
        <p:nvSpPr>
          <p:cNvPr id="5" name="Footer Placeholder 4">
            <a:extLst>
              <a:ext uri="{FF2B5EF4-FFF2-40B4-BE49-F238E27FC236}">
                <a16:creationId xmlns:a16="http://schemas.microsoft.com/office/drawing/2014/main" id="{D937FFF7-A60D-7C47-A3CD-231521C1DDB9}"/>
              </a:ext>
            </a:extLst>
          </p:cNvPr>
          <p:cNvSpPr>
            <a:spLocks noGrp="1"/>
          </p:cNvSpPr>
          <p:nvPr>
            <p:ph type="ftr" sz="quarter" idx="11"/>
          </p:nvPr>
        </p:nvSpPr>
        <p:spPr/>
        <p:txBody>
          <a:bodyPr/>
          <a:lstStyle/>
          <a:p>
            <a:r>
              <a:rPr lang="en-US"/>
              <a:t>12.010 Lec 04</a:t>
            </a:r>
          </a:p>
        </p:txBody>
      </p:sp>
      <p:sp>
        <p:nvSpPr>
          <p:cNvPr id="6" name="Slide Number Placeholder 5">
            <a:extLst>
              <a:ext uri="{FF2B5EF4-FFF2-40B4-BE49-F238E27FC236}">
                <a16:creationId xmlns:a16="http://schemas.microsoft.com/office/drawing/2014/main" id="{5CB43109-0B29-0047-B307-D11DD7BE7AF1}"/>
              </a:ext>
            </a:extLst>
          </p:cNvPr>
          <p:cNvSpPr>
            <a:spLocks noGrp="1"/>
          </p:cNvSpPr>
          <p:nvPr>
            <p:ph type="sldNum" sz="quarter" idx="12"/>
          </p:nvPr>
        </p:nvSpPr>
        <p:spPr/>
        <p:txBody>
          <a:bodyPr/>
          <a:lstStyle/>
          <a:p>
            <a:fld id="{D64833CB-07D8-DE49-BAB8-617B70919DEE}" type="slidenum">
              <a:rPr lang="en-US" smtClean="0"/>
              <a:t>‹#›</a:t>
            </a:fld>
            <a:endParaRPr lang="en-US"/>
          </a:p>
        </p:txBody>
      </p:sp>
    </p:spTree>
    <p:extLst>
      <p:ext uri="{BB962C8B-B14F-4D97-AF65-F5344CB8AC3E}">
        <p14:creationId xmlns:p14="http://schemas.microsoft.com/office/powerpoint/2010/main" val="826135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138547-4885-794A-A697-9C2A5CD63F5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D90A6EF-87CE-6F45-86EF-2BD5B7C3F99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B9D6833-5A42-6043-9F72-3DD332D53A6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F6C0B95-7642-7D45-883D-16B07DAAA5AE}"/>
              </a:ext>
            </a:extLst>
          </p:cNvPr>
          <p:cNvSpPr>
            <a:spLocks noGrp="1"/>
          </p:cNvSpPr>
          <p:nvPr>
            <p:ph type="dt" sz="half" idx="10"/>
          </p:nvPr>
        </p:nvSpPr>
        <p:spPr/>
        <p:txBody>
          <a:bodyPr/>
          <a:lstStyle/>
          <a:p>
            <a:r>
              <a:rPr lang="en-US"/>
              <a:t>9/19/2024</a:t>
            </a:r>
          </a:p>
        </p:txBody>
      </p:sp>
      <p:sp>
        <p:nvSpPr>
          <p:cNvPr id="6" name="Footer Placeholder 5">
            <a:extLst>
              <a:ext uri="{FF2B5EF4-FFF2-40B4-BE49-F238E27FC236}">
                <a16:creationId xmlns:a16="http://schemas.microsoft.com/office/drawing/2014/main" id="{1EF1DCFF-B7C8-5545-AB14-A1C808278FEF}"/>
              </a:ext>
            </a:extLst>
          </p:cNvPr>
          <p:cNvSpPr>
            <a:spLocks noGrp="1"/>
          </p:cNvSpPr>
          <p:nvPr>
            <p:ph type="ftr" sz="quarter" idx="11"/>
          </p:nvPr>
        </p:nvSpPr>
        <p:spPr/>
        <p:txBody>
          <a:bodyPr/>
          <a:lstStyle/>
          <a:p>
            <a:r>
              <a:rPr lang="en-US"/>
              <a:t>12.010 Lec 04</a:t>
            </a:r>
          </a:p>
        </p:txBody>
      </p:sp>
      <p:sp>
        <p:nvSpPr>
          <p:cNvPr id="7" name="Slide Number Placeholder 6">
            <a:extLst>
              <a:ext uri="{FF2B5EF4-FFF2-40B4-BE49-F238E27FC236}">
                <a16:creationId xmlns:a16="http://schemas.microsoft.com/office/drawing/2014/main" id="{0C3171EB-D1C1-2A4B-846F-D3E00F728ED4}"/>
              </a:ext>
            </a:extLst>
          </p:cNvPr>
          <p:cNvSpPr>
            <a:spLocks noGrp="1"/>
          </p:cNvSpPr>
          <p:nvPr>
            <p:ph type="sldNum" sz="quarter" idx="12"/>
          </p:nvPr>
        </p:nvSpPr>
        <p:spPr/>
        <p:txBody>
          <a:bodyPr/>
          <a:lstStyle/>
          <a:p>
            <a:fld id="{D64833CB-07D8-DE49-BAB8-617B70919DEE}" type="slidenum">
              <a:rPr lang="en-US" smtClean="0"/>
              <a:t>‹#›</a:t>
            </a:fld>
            <a:endParaRPr lang="en-US"/>
          </a:p>
        </p:txBody>
      </p:sp>
    </p:spTree>
    <p:extLst>
      <p:ext uri="{BB962C8B-B14F-4D97-AF65-F5344CB8AC3E}">
        <p14:creationId xmlns:p14="http://schemas.microsoft.com/office/powerpoint/2010/main" val="23265789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66717-CCAF-3C42-9205-C7ECD963576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893FCE8-71BC-D041-9D11-D44786D24CF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81F4076-743F-E349-82EE-D5B0CE1E5C0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4606056-4E80-494E-8C33-B95552AB232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D154E33-2334-0848-B41B-4BB437D80DA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370B066-D759-F24D-847A-C621899094C4}"/>
              </a:ext>
            </a:extLst>
          </p:cNvPr>
          <p:cNvSpPr>
            <a:spLocks noGrp="1"/>
          </p:cNvSpPr>
          <p:nvPr>
            <p:ph type="dt" sz="half" idx="10"/>
          </p:nvPr>
        </p:nvSpPr>
        <p:spPr/>
        <p:txBody>
          <a:bodyPr/>
          <a:lstStyle/>
          <a:p>
            <a:r>
              <a:rPr lang="en-US"/>
              <a:t>9/19/2024</a:t>
            </a:r>
          </a:p>
        </p:txBody>
      </p:sp>
      <p:sp>
        <p:nvSpPr>
          <p:cNvPr id="8" name="Footer Placeholder 7">
            <a:extLst>
              <a:ext uri="{FF2B5EF4-FFF2-40B4-BE49-F238E27FC236}">
                <a16:creationId xmlns:a16="http://schemas.microsoft.com/office/drawing/2014/main" id="{17FCF6E7-A5F3-0F43-95CC-06FD436B397E}"/>
              </a:ext>
            </a:extLst>
          </p:cNvPr>
          <p:cNvSpPr>
            <a:spLocks noGrp="1"/>
          </p:cNvSpPr>
          <p:nvPr>
            <p:ph type="ftr" sz="quarter" idx="11"/>
          </p:nvPr>
        </p:nvSpPr>
        <p:spPr/>
        <p:txBody>
          <a:bodyPr/>
          <a:lstStyle/>
          <a:p>
            <a:r>
              <a:rPr lang="en-US"/>
              <a:t>12.010 Lec 04</a:t>
            </a:r>
          </a:p>
        </p:txBody>
      </p:sp>
      <p:sp>
        <p:nvSpPr>
          <p:cNvPr id="9" name="Slide Number Placeholder 8">
            <a:extLst>
              <a:ext uri="{FF2B5EF4-FFF2-40B4-BE49-F238E27FC236}">
                <a16:creationId xmlns:a16="http://schemas.microsoft.com/office/drawing/2014/main" id="{59930CB8-F97B-4E4A-9C6A-5E04DB76F6CC}"/>
              </a:ext>
            </a:extLst>
          </p:cNvPr>
          <p:cNvSpPr>
            <a:spLocks noGrp="1"/>
          </p:cNvSpPr>
          <p:nvPr>
            <p:ph type="sldNum" sz="quarter" idx="12"/>
          </p:nvPr>
        </p:nvSpPr>
        <p:spPr/>
        <p:txBody>
          <a:bodyPr/>
          <a:lstStyle/>
          <a:p>
            <a:fld id="{D64833CB-07D8-DE49-BAB8-617B70919DEE}" type="slidenum">
              <a:rPr lang="en-US" smtClean="0"/>
              <a:t>‹#›</a:t>
            </a:fld>
            <a:endParaRPr lang="en-US"/>
          </a:p>
        </p:txBody>
      </p:sp>
    </p:spTree>
    <p:extLst>
      <p:ext uri="{BB962C8B-B14F-4D97-AF65-F5344CB8AC3E}">
        <p14:creationId xmlns:p14="http://schemas.microsoft.com/office/powerpoint/2010/main" val="2880164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BD426-AE51-6842-A97F-EF436B2CC57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CE7A9DD-F2AC-FA4A-A8DB-47BD8FC9A790}"/>
              </a:ext>
            </a:extLst>
          </p:cNvPr>
          <p:cNvSpPr>
            <a:spLocks noGrp="1"/>
          </p:cNvSpPr>
          <p:nvPr>
            <p:ph type="dt" sz="half" idx="10"/>
          </p:nvPr>
        </p:nvSpPr>
        <p:spPr/>
        <p:txBody>
          <a:bodyPr/>
          <a:lstStyle/>
          <a:p>
            <a:r>
              <a:rPr lang="en-US"/>
              <a:t>9/19/2024</a:t>
            </a:r>
          </a:p>
        </p:txBody>
      </p:sp>
      <p:sp>
        <p:nvSpPr>
          <p:cNvPr id="4" name="Footer Placeholder 3">
            <a:extLst>
              <a:ext uri="{FF2B5EF4-FFF2-40B4-BE49-F238E27FC236}">
                <a16:creationId xmlns:a16="http://schemas.microsoft.com/office/drawing/2014/main" id="{92A9860D-DAE3-154E-9EB0-1CE1393856B0}"/>
              </a:ext>
            </a:extLst>
          </p:cNvPr>
          <p:cNvSpPr>
            <a:spLocks noGrp="1"/>
          </p:cNvSpPr>
          <p:nvPr>
            <p:ph type="ftr" sz="quarter" idx="11"/>
          </p:nvPr>
        </p:nvSpPr>
        <p:spPr/>
        <p:txBody>
          <a:bodyPr/>
          <a:lstStyle/>
          <a:p>
            <a:r>
              <a:rPr lang="en-US"/>
              <a:t>12.010 Lec 04</a:t>
            </a:r>
          </a:p>
        </p:txBody>
      </p:sp>
      <p:sp>
        <p:nvSpPr>
          <p:cNvPr id="5" name="Slide Number Placeholder 4">
            <a:extLst>
              <a:ext uri="{FF2B5EF4-FFF2-40B4-BE49-F238E27FC236}">
                <a16:creationId xmlns:a16="http://schemas.microsoft.com/office/drawing/2014/main" id="{A9B2CECA-30DF-6F4A-A75A-9BB71E5B23DE}"/>
              </a:ext>
            </a:extLst>
          </p:cNvPr>
          <p:cNvSpPr>
            <a:spLocks noGrp="1"/>
          </p:cNvSpPr>
          <p:nvPr>
            <p:ph type="sldNum" sz="quarter" idx="12"/>
          </p:nvPr>
        </p:nvSpPr>
        <p:spPr/>
        <p:txBody>
          <a:bodyPr/>
          <a:lstStyle/>
          <a:p>
            <a:fld id="{D64833CB-07D8-DE49-BAB8-617B70919DEE}" type="slidenum">
              <a:rPr lang="en-US" smtClean="0"/>
              <a:t>‹#›</a:t>
            </a:fld>
            <a:endParaRPr lang="en-US"/>
          </a:p>
        </p:txBody>
      </p:sp>
    </p:spTree>
    <p:extLst>
      <p:ext uri="{BB962C8B-B14F-4D97-AF65-F5344CB8AC3E}">
        <p14:creationId xmlns:p14="http://schemas.microsoft.com/office/powerpoint/2010/main" val="3652202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9AFC719-9841-7341-A3C8-A8E64812A236}"/>
              </a:ext>
            </a:extLst>
          </p:cNvPr>
          <p:cNvSpPr>
            <a:spLocks noGrp="1"/>
          </p:cNvSpPr>
          <p:nvPr>
            <p:ph type="dt" sz="half" idx="10"/>
          </p:nvPr>
        </p:nvSpPr>
        <p:spPr/>
        <p:txBody>
          <a:bodyPr/>
          <a:lstStyle/>
          <a:p>
            <a:r>
              <a:rPr lang="en-US"/>
              <a:t>9/19/2024</a:t>
            </a:r>
          </a:p>
        </p:txBody>
      </p:sp>
      <p:sp>
        <p:nvSpPr>
          <p:cNvPr id="3" name="Footer Placeholder 2">
            <a:extLst>
              <a:ext uri="{FF2B5EF4-FFF2-40B4-BE49-F238E27FC236}">
                <a16:creationId xmlns:a16="http://schemas.microsoft.com/office/drawing/2014/main" id="{175AB416-0787-EF48-9261-135E128029F7}"/>
              </a:ext>
            </a:extLst>
          </p:cNvPr>
          <p:cNvSpPr>
            <a:spLocks noGrp="1"/>
          </p:cNvSpPr>
          <p:nvPr>
            <p:ph type="ftr" sz="quarter" idx="11"/>
          </p:nvPr>
        </p:nvSpPr>
        <p:spPr/>
        <p:txBody>
          <a:bodyPr/>
          <a:lstStyle/>
          <a:p>
            <a:r>
              <a:rPr lang="en-US"/>
              <a:t>12.010 Lec 04</a:t>
            </a:r>
          </a:p>
        </p:txBody>
      </p:sp>
      <p:sp>
        <p:nvSpPr>
          <p:cNvPr id="4" name="Slide Number Placeholder 3">
            <a:extLst>
              <a:ext uri="{FF2B5EF4-FFF2-40B4-BE49-F238E27FC236}">
                <a16:creationId xmlns:a16="http://schemas.microsoft.com/office/drawing/2014/main" id="{986B765A-AD5D-1648-9818-A89A491549B5}"/>
              </a:ext>
            </a:extLst>
          </p:cNvPr>
          <p:cNvSpPr>
            <a:spLocks noGrp="1"/>
          </p:cNvSpPr>
          <p:nvPr>
            <p:ph type="sldNum" sz="quarter" idx="12"/>
          </p:nvPr>
        </p:nvSpPr>
        <p:spPr/>
        <p:txBody>
          <a:bodyPr/>
          <a:lstStyle/>
          <a:p>
            <a:fld id="{D64833CB-07D8-DE49-BAB8-617B70919DEE}" type="slidenum">
              <a:rPr lang="en-US" smtClean="0"/>
              <a:t>‹#›</a:t>
            </a:fld>
            <a:endParaRPr lang="en-US"/>
          </a:p>
        </p:txBody>
      </p:sp>
    </p:spTree>
    <p:extLst>
      <p:ext uri="{BB962C8B-B14F-4D97-AF65-F5344CB8AC3E}">
        <p14:creationId xmlns:p14="http://schemas.microsoft.com/office/powerpoint/2010/main" val="2152645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01202-F198-114E-8714-04BD44CEC23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D91274F-82A4-984D-8FF4-09BA1188213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5391559-8B82-5C4C-A1B7-CD9F9A023A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C2D63E0-8F48-C946-8D12-192CBF30116D}"/>
              </a:ext>
            </a:extLst>
          </p:cNvPr>
          <p:cNvSpPr>
            <a:spLocks noGrp="1"/>
          </p:cNvSpPr>
          <p:nvPr>
            <p:ph type="dt" sz="half" idx="10"/>
          </p:nvPr>
        </p:nvSpPr>
        <p:spPr/>
        <p:txBody>
          <a:bodyPr/>
          <a:lstStyle/>
          <a:p>
            <a:r>
              <a:rPr lang="en-US"/>
              <a:t>9/19/2024</a:t>
            </a:r>
          </a:p>
        </p:txBody>
      </p:sp>
      <p:sp>
        <p:nvSpPr>
          <p:cNvPr id="6" name="Footer Placeholder 5">
            <a:extLst>
              <a:ext uri="{FF2B5EF4-FFF2-40B4-BE49-F238E27FC236}">
                <a16:creationId xmlns:a16="http://schemas.microsoft.com/office/drawing/2014/main" id="{C78BF733-9E82-C84A-9971-E89C06674A16}"/>
              </a:ext>
            </a:extLst>
          </p:cNvPr>
          <p:cNvSpPr>
            <a:spLocks noGrp="1"/>
          </p:cNvSpPr>
          <p:nvPr>
            <p:ph type="ftr" sz="quarter" idx="11"/>
          </p:nvPr>
        </p:nvSpPr>
        <p:spPr/>
        <p:txBody>
          <a:bodyPr/>
          <a:lstStyle/>
          <a:p>
            <a:r>
              <a:rPr lang="en-US"/>
              <a:t>12.010 Lec 04</a:t>
            </a:r>
          </a:p>
        </p:txBody>
      </p:sp>
      <p:sp>
        <p:nvSpPr>
          <p:cNvPr id="7" name="Slide Number Placeholder 6">
            <a:extLst>
              <a:ext uri="{FF2B5EF4-FFF2-40B4-BE49-F238E27FC236}">
                <a16:creationId xmlns:a16="http://schemas.microsoft.com/office/drawing/2014/main" id="{1BD9560F-1941-2F4E-B28C-6BC2EC98AD8B}"/>
              </a:ext>
            </a:extLst>
          </p:cNvPr>
          <p:cNvSpPr>
            <a:spLocks noGrp="1"/>
          </p:cNvSpPr>
          <p:nvPr>
            <p:ph type="sldNum" sz="quarter" idx="12"/>
          </p:nvPr>
        </p:nvSpPr>
        <p:spPr/>
        <p:txBody>
          <a:bodyPr/>
          <a:lstStyle/>
          <a:p>
            <a:fld id="{D64833CB-07D8-DE49-BAB8-617B70919DEE}" type="slidenum">
              <a:rPr lang="en-US" smtClean="0"/>
              <a:t>‹#›</a:t>
            </a:fld>
            <a:endParaRPr lang="en-US"/>
          </a:p>
        </p:txBody>
      </p:sp>
    </p:spTree>
    <p:extLst>
      <p:ext uri="{BB962C8B-B14F-4D97-AF65-F5344CB8AC3E}">
        <p14:creationId xmlns:p14="http://schemas.microsoft.com/office/powerpoint/2010/main" val="2670244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6304B-C046-D443-BDF8-846CAD33F9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388AB82-887F-5947-8315-F21BF83B5B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B1F9DB0-9EB8-4C4E-AEFC-F46F6E8B6F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7381F39-4DDF-7941-A4FD-8F21835D3880}"/>
              </a:ext>
            </a:extLst>
          </p:cNvPr>
          <p:cNvSpPr>
            <a:spLocks noGrp="1"/>
          </p:cNvSpPr>
          <p:nvPr>
            <p:ph type="dt" sz="half" idx="10"/>
          </p:nvPr>
        </p:nvSpPr>
        <p:spPr/>
        <p:txBody>
          <a:bodyPr/>
          <a:lstStyle/>
          <a:p>
            <a:r>
              <a:rPr lang="en-US"/>
              <a:t>9/19/2024</a:t>
            </a:r>
          </a:p>
        </p:txBody>
      </p:sp>
      <p:sp>
        <p:nvSpPr>
          <p:cNvPr id="6" name="Footer Placeholder 5">
            <a:extLst>
              <a:ext uri="{FF2B5EF4-FFF2-40B4-BE49-F238E27FC236}">
                <a16:creationId xmlns:a16="http://schemas.microsoft.com/office/drawing/2014/main" id="{E471D537-B9C5-4141-89F1-500183854C99}"/>
              </a:ext>
            </a:extLst>
          </p:cNvPr>
          <p:cNvSpPr>
            <a:spLocks noGrp="1"/>
          </p:cNvSpPr>
          <p:nvPr>
            <p:ph type="ftr" sz="quarter" idx="11"/>
          </p:nvPr>
        </p:nvSpPr>
        <p:spPr/>
        <p:txBody>
          <a:bodyPr/>
          <a:lstStyle/>
          <a:p>
            <a:r>
              <a:rPr lang="en-US"/>
              <a:t>12.010 Lec 04</a:t>
            </a:r>
          </a:p>
        </p:txBody>
      </p:sp>
      <p:sp>
        <p:nvSpPr>
          <p:cNvPr id="7" name="Slide Number Placeholder 6">
            <a:extLst>
              <a:ext uri="{FF2B5EF4-FFF2-40B4-BE49-F238E27FC236}">
                <a16:creationId xmlns:a16="http://schemas.microsoft.com/office/drawing/2014/main" id="{4C76DD4D-6A02-AD4D-8817-A5236A5FF705}"/>
              </a:ext>
            </a:extLst>
          </p:cNvPr>
          <p:cNvSpPr>
            <a:spLocks noGrp="1"/>
          </p:cNvSpPr>
          <p:nvPr>
            <p:ph type="sldNum" sz="quarter" idx="12"/>
          </p:nvPr>
        </p:nvSpPr>
        <p:spPr/>
        <p:txBody>
          <a:bodyPr/>
          <a:lstStyle/>
          <a:p>
            <a:fld id="{D64833CB-07D8-DE49-BAB8-617B70919DEE}" type="slidenum">
              <a:rPr lang="en-US" smtClean="0"/>
              <a:t>‹#›</a:t>
            </a:fld>
            <a:endParaRPr lang="en-US"/>
          </a:p>
        </p:txBody>
      </p:sp>
    </p:spTree>
    <p:extLst>
      <p:ext uri="{BB962C8B-B14F-4D97-AF65-F5344CB8AC3E}">
        <p14:creationId xmlns:p14="http://schemas.microsoft.com/office/powerpoint/2010/main" val="2657325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D86AAD-F236-6A45-AF56-9172B6EE201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61F645E-5186-0840-B344-8F43C83F810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C72B91-3138-CA4D-AFE2-38334830CB9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9/19/2024</a:t>
            </a:r>
          </a:p>
        </p:txBody>
      </p:sp>
      <p:sp>
        <p:nvSpPr>
          <p:cNvPr id="5" name="Footer Placeholder 4">
            <a:extLst>
              <a:ext uri="{FF2B5EF4-FFF2-40B4-BE49-F238E27FC236}">
                <a16:creationId xmlns:a16="http://schemas.microsoft.com/office/drawing/2014/main" id="{A3AE91F8-5F6B-9B43-B0F6-34ABCC46FD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12.010 Lec 04</a:t>
            </a:r>
          </a:p>
        </p:txBody>
      </p:sp>
      <p:sp>
        <p:nvSpPr>
          <p:cNvPr id="6" name="Slide Number Placeholder 5">
            <a:extLst>
              <a:ext uri="{FF2B5EF4-FFF2-40B4-BE49-F238E27FC236}">
                <a16:creationId xmlns:a16="http://schemas.microsoft.com/office/drawing/2014/main" id="{2CE24D96-AC17-9D49-81DC-85A934D4011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4833CB-07D8-DE49-BAB8-617B70919DEE}" type="slidenum">
              <a:rPr lang="en-US" smtClean="0"/>
              <a:t>‹#›</a:t>
            </a:fld>
            <a:endParaRPr lang="en-US"/>
          </a:p>
        </p:txBody>
      </p:sp>
    </p:spTree>
    <p:extLst>
      <p:ext uri="{BB962C8B-B14F-4D97-AF65-F5344CB8AC3E}">
        <p14:creationId xmlns:p14="http://schemas.microsoft.com/office/powerpoint/2010/main" val="375933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cnh@mit.edu" TargetMode="External"/><Relationship Id="rId2" Type="http://schemas.openxmlformats.org/officeDocument/2006/relationships/hyperlink" Target="mailto:tah@mit.ed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ocw.mit.edu/terms" TargetMode="External"/><Relationship Id="rId2" Type="http://schemas.openxmlformats.org/officeDocument/2006/relationships/hyperlink" Target="https://ocw.mit.edu/"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9.xml.rels><?xml version="1.0" encoding="UTF-8" standalone="yes"?>
<Relationships xmlns="http://schemas.openxmlformats.org/package/2006/relationships"><Relationship Id="rId3" Type="http://schemas.openxmlformats.org/officeDocument/2006/relationships/hyperlink" Target="http://mathworld.wolfram.com/GreensTheorem.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A9DE41-9595-B447-8D46-C2A2A0CF54B7}"/>
              </a:ext>
            </a:extLst>
          </p:cNvPr>
          <p:cNvSpPr>
            <a:spLocks noGrp="1"/>
          </p:cNvSpPr>
          <p:nvPr>
            <p:ph type="ctrTitle"/>
          </p:nvPr>
        </p:nvSpPr>
        <p:spPr/>
        <p:txBody>
          <a:bodyPr>
            <a:normAutofit fontScale="90000"/>
          </a:bodyPr>
          <a:lstStyle/>
          <a:p>
            <a:r>
              <a:rPr lang="en-US"/>
              <a:t>12.010 </a:t>
            </a:r>
            <a:r>
              <a:rPr lang="en-US" b="1"/>
              <a:t>Computational Methods of Scientific Programming 2021</a:t>
            </a:r>
            <a:endParaRPr lang="en-US"/>
          </a:p>
        </p:txBody>
      </p:sp>
      <p:sp>
        <p:nvSpPr>
          <p:cNvPr id="3" name="Subtitle 2">
            <a:extLst>
              <a:ext uri="{FF2B5EF4-FFF2-40B4-BE49-F238E27FC236}">
                <a16:creationId xmlns:a16="http://schemas.microsoft.com/office/drawing/2014/main" id="{5FA298D2-2BDC-DF4C-88EB-FAF771178A6A}"/>
              </a:ext>
            </a:extLst>
          </p:cNvPr>
          <p:cNvSpPr>
            <a:spLocks noGrp="1"/>
          </p:cNvSpPr>
          <p:nvPr>
            <p:ph type="subTitle" idx="1"/>
          </p:nvPr>
        </p:nvSpPr>
        <p:spPr/>
        <p:txBody>
          <a:bodyPr/>
          <a:lstStyle/>
          <a:p>
            <a:r>
              <a:rPr lang="en-US" dirty="0"/>
              <a:t>Tom Herring, </a:t>
            </a:r>
            <a:r>
              <a:rPr lang="en-US" dirty="0">
                <a:hlinkClick r:id="rId2"/>
              </a:rPr>
              <a:t>tah@mit.edu</a:t>
            </a:r>
            <a:endParaRPr lang="en-US" dirty="0"/>
          </a:p>
          <a:p>
            <a:r>
              <a:rPr lang="en-US" dirty="0"/>
              <a:t>Chris Hill, </a:t>
            </a:r>
            <a:r>
              <a:rPr lang="en-US" dirty="0">
                <a:hlinkClick r:id="rId3"/>
              </a:rPr>
              <a:t>cnh@mit.edu</a:t>
            </a:r>
            <a:endParaRPr lang="en-US" dirty="0"/>
          </a:p>
          <a:p>
            <a:r>
              <a:rPr lang="en-US" dirty="0"/>
              <a:t>Lecture 5: Input/Output, Program design</a:t>
            </a:r>
          </a:p>
        </p:txBody>
      </p:sp>
      <p:sp>
        <p:nvSpPr>
          <p:cNvPr id="4" name="Date Placeholder 3">
            <a:extLst>
              <a:ext uri="{FF2B5EF4-FFF2-40B4-BE49-F238E27FC236}">
                <a16:creationId xmlns:a16="http://schemas.microsoft.com/office/drawing/2014/main" id="{C63E5859-D26A-0D41-89D1-226D9A7848E8}"/>
              </a:ext>
            </a:extLst>
          </p:cNvPr>
          <p:cNvSpPr>
            <a:spLocks noGrp="1"/>
          </p:cNvSpPr>
          <p:nvPr>
            <p:ph type="dt" sz="half" idx="10"/>
          </p:nvPr>
        </p:nvSpPr>
        <p:spPr/>
        <p:txBody>
          <a:bodyPr/>
          <a:lstStyle/>
          <a:p>
            <a:r>
              <a:rPr lang="en-US"/>
              <a:t>9/19/2024</a:t>
            </a:r>
          </a:p>
        </p:txBody>
      </p:sp>
      <p:sp>
        <p:nvSpPr>
          <p:cNvPr id="5" name="Footer Placeholder 4">
            <a:extLst>
              <a:ext uri="{FF2B5EF4-FFF2-40B4-BE49-F238E27FC236}">
                <a16:creationId xmlns:a16="http://schemas.microsoft.com/office/drawing/2014/main" id="{2391BB8C-F414-AD45-93EC-2D45F8E7481F}"/>
              </a:ext>
            </a:extLst>
          </p:cNvPr>
          <p:cNvSpPr>
            <a:spLocks noGrp="1"/>
          </p:cNvSpPr>
          <p:nvPr>
            <p:ph type="ftr" sz="quarter" idx="11"/>
          </p:nvPr>
        </p:nvSpPr>
        <p:spPr/>
        <p:txBody>
          <a:bodyPr/>
          <a:lstStyle/>
          <a:p>
            <a:r>
              <a:rPr lang="en-US"/>
              <a:t>12.010 Lec 04</a:t>
            </a:r>
          </a:p>
        </p:txBody>
      </p:sp>
      <p:sp>
        <p:nvSpPr>
          <p:cNvPr id="6" name="Slide Number Placeholder 5">
            <a:extLst>
              <a:ext uri="{FF2B5EF4-FFF2-40B4-BE49-F238E27FC236}">
                <a16:creationId xmlns:a16="http://schemas.microsoft.com/office/drawing/2014/main" id="{2B96203F-EFF3-B44D-B169-15DE363E0C9E}"/>
              </a:ext>
            </a:extLst>
          </p:cNvPr>
          <p:cNvSpPr>
            <a:spLocks noGrp="1"/>
          </p:cNvSpPr>
          <p:nvPr>
            <p:ph type="sldNum" sz="quarter" idx="12"/>
          </p:nvPr>
        </p:nvSpPr>
        <p:spPr/>
        <p:txBody>
          <a:bodyPr/>
          <a:lstStyle/>
          <a:p>
            <a:fld id="{D64833CB-07D8-DE49-BAB8-617B70919DEE}" type="slidenum">
              <a:rPr lang="en-US" smtClean="0"/>
              <a:t>1</a:t>
            </a:fld>
            <a:endParaRPr lang="en-US"/>
          </a:p>
        </p:txBody>
      </p:sp>
    </p:spTree>
    <p:extLst>
      <p:ext uri="{BB962C8B-B14F-4D97-AF65-F5344CB8AC3E}">
        <p14:creationId xmlns:p14="http://schemas.microsoft.com/office/powerpoint/2010/main" val="9560769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Rectangle 2"/>
          <p:cNvSpPr>
            <a:spLocks noGrp="1" noChangeArrowheads="1"/>
          </p:cNvSpPr>
          <p:nvPr>
            <p:ph type="title"/>
          </p:nvPr>
        </p:nvSpPr>
        <p:spPr/>
        <p:txBody>
          <a:bodyPr/>
          <a:lstStyle/>
          <a:p>
            <a:r>
              <a:rPr lang="en-US" dirty="0"/>
              <a:t>Sample problem</a:t>
            </a:r>
          </a:p>
        </p:txBody>
      </p:sp>
      <p:sp>
        <p:nvSpPr>
          <p:cNvPr id="249859" name="Rectangle 3"/>
          <p:cNvSpPr>
            <a:spLocks noGrp="1" noChangeArrowheads="1"/>
          </p:cNvSpPr>
          <p:nvPr>
            <p:ph type="body" idx="1"/>
          </p:nvPr>
        </p:nvSpPr>
        <p:spPr/>
        <p:txBody>
          <a:bodyPr>
            <a:normAutofit lnSpcReduction="10000"/>
          </a:bodyPr>
          <a:lstStyle/>
          <a:p>
            <a:r>
              <a:rPr lang="en-US" dirty="0"/>
              <a:t>Let</a:t>
            </a:r>
            <a:r>
              <a:rPr lang="ja-JP" altLang="en-US" dirty="0"/>
              <a:t>’</a:t>
            </a:r>
            <a:r>
              <a:rPr lang="en-US" altLang="ja-JP" dirty="0"/>
              <a:t>s say we decide that breaking the figure into triangles is the algorithm to be used.</a:t>
            </a:r>
          </a:p>
          <a:p>
            <a:r>
              <a:rPr lang="en-US" dirty="0"/>
              <a:t>So what will we need to do this:</a:t>
            </a:r>
          </a:p>
          <a:p>
            <a:pPr marL="339725" lvl="1" indent="0">
              <a:buNone/>
            </a:pPr>
            <a:r>
              <a:rPr lang="en-US" dirty="0"/>
              <a:t>(a) How do we get the information about the shape into the program?</a:t>
            </a:r>
          </a:p>
          <a:p>
            <a:pPr marL="339725" lvl="1" indent="0">
              <a:buNone/>
            </a:pPr>
            <a:r>
              <a:rPr lang="en-US" dirty="0"/>
              <a:t>(b) A way of computing the area of a triangle</a:t>
            </a:r>
          </a:p>
          <a:p>
            <a:pPr marL="339725" lvl="1" indent="0">
              <a:buNone/>
            </a:pPr>
            <a:r>
              <a:rPr lang="en-US" dirty="0"/>
              <a:t>(c) A way of forming triangles from the coordinates.</a:t>
            </a:r>
          </a:p>
          <a:p>
            <a:pPr marL="339725" lvl="1" indent="0">
              <a:buNone/>
            </a:pPr>
            <a:r>
              <a:rPr lang="en-US" dirty="0"/>
              <a:t>(d) how do we report the result?</a:t>
            </a:r>
          </a:p>
          <a:p>
            <a:r>
              <a:rPr lang="en-US" dirty="0"/>
              <a:t>Algorithms (and routines) to compute areas of polygons can be found on the web (search </a:t>
            </a:r>
            <a:r>
              <a:rPr lang="ja-JP" altLang="en-US" dirty="0"/>
              <a:t>“</a:t>
            </a:r>
            <a:r>
              <a:rPr lang="en-US" altLang="ja-JP" dirty="0"/>
              <a:t>area of polygon</a:t>
            </a:r>
            <a:r>
              <a:rPr lang="ja-JP" altLang="en-US" dirty="0"/>
              <a:t>”</a:t>
            </a:r>
            <a:r>
              <a:rPr lang="en-US" altLang="ja-JP" dirty="0"/>
              <a:t>).  In programming, we look at how to build these modules into a complete system that includes the algorithm, IO, and logic needed.</a:t>
            </a:r>
            <a:endParaRPr lang="en-US" dirty="0"/>
          </a:p>
        </p:txBody>
      </p:sp>
      <p:sp>
        <p:nvSpPr>
          <p:cNvPr id="5" name="Date Placeholder 4">
            <a:extLst>
              <a:ext uri="{FF2B5EF4-FFF2-40B4-BE49-F238E27FC236}">
                <a16:creationId xmlns:a16="http://schemas.microsoft.com/office/drawing/2014/main" id="{117B7862-CDCB-E742-8146-47387D0D23D4}"/>
              </a:ext>
            </a:extLst>
          </p:cNvPr>
          <p:cNvSpPr>
            <a:spLocks noGrp="1"/>
          </p:cNvSpPr>
          <p:nvPr>
            <p:ph type="dt" sz="half" idx="10"/>
          </p:nvPr>
        </p:nvSpPr>
        <p:spPr/>
        <p:txBody>
          <a:bodyPr/>
          <a:lstStyle/>
          <a:p>
            <a:r>
              <a:rPr lang="en-US"/>
              <a:t>9/19/2024</a:t>
            </a:r>
          </a:p>
        </p:txBody>
      </p:sp>
      <p:sp>
        <p:nvSpPr>
          <p:cNvPr id="6" name="Footer Placeholder 5">
            <a:extLst>
              <a:ext uri="{FF2B5EF4-FFF2-40B4-BE49-F238E27FC236}">
                <a16:creationId xmlns:a16="http://schemas.microsoft.com/office/drawing/2014/main" id="{6CAF5D30-9EDB-814B-ABCB-807145FC0647}"/>
              </a:ext>
            </a:extLst>
          </p:cNvPr>
          <p:cNvSpPr>
            <a:spLocks noGrp="1"/>
          </p:cNvSpPr>
          <p:nvPr>
            <p:ph type="ftr" sz="quarter" idx="11"/>
          </p:nvPr>
        </p:nvSpPr>
        <p:spPr/>
        <p:txBody>
          <a:bodyPr/>
          <a:lstStyle/>
          <a:p>
            <a:r>
              <a:rPr lang="en-US"/>
              <a:t>12.010 Lec 04</a:t>
            </a:r>
          </a:p>
        </p:txBody>
      </p:sp>
      <p:sp>
        <p:nvSpPr>
          <p:cNvPr id="7" name="Slide Number Placeholder 6">
            <a:extLst>
              <a:ext uri="{FF2B5EF4-FFF2-40B4-BE49-F238E27FC236}">
                <a16:creationId xmlns:a16="http://schemas.microsoft.com/office/drawing/2014/main" id="{35CF9F10-4FC6-A04E-B23A-5A7477F59928}"/>
              </a:ext>
            </a:extLst>
          </p:cNvPr>
          <p:cNvSpPr>
            <a:spLocks noGrp="1"/>
          </p:cNvSpPr>
          <p:nvPr>
            <p:ph type="sldNum" sz="quarter" idx="12"/>
          </p:nvPr>
        </p:nvSpPr>
        <p:spPr/>
        <p:txBody>
          <a:bodyPr/>
          <a:lstStyle/>
          <a:p>
            <a:fld id="{0BA25F5A-3F9B-3E42-8F6E-61C9A502F44A}" type="slidenum">
              <a:rPr lang="en-US" smtClean="0"/>
              <a:t>10</a:t>
            </a:fld>
            <a:endParaRPr lang="en-US"/>
          </a:p>
        </p:txBody>
      </p:sp>
    </p:spTree>
    <p:extLst>
      <p:ext uri="{BB962C8B-B14F-4D97-AF65-F5344CB8AC3E}">
        <p14:creationId xmlns:p14="http://schemas.microsoft.com/office/powerpoint/2010/main" val="19474548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Grp="1" noChangeArrowheads="1"/>
          </p:cNvSpPr>
          <p:nvPr>
            <p:ph type="title"/>
          </p:nvPr>
        </p:nvSpPr>
        <p:spPr>
          <a:effectLst>
            <a:outerShdw blurRad="152400" dist="63500" dir="2700000" algn="ctr" rotWithShape="0">
              <a:schemeClr val="bg2">
                <a:alpha val="74998"/>
              </a:schemeClr>
            </a:outerShdw>
          </a:effectLst>
        </p:spPr>
        <p:txBody>
          <a:bodyPr/>
          <a:lstStyle/>
          <a:p>
            <a:pPr>
              <a:defRPr/>
            </a:pPr>
            <a:r>
              <a:rPr lang="en-US">
                <a:ea typeface="+mj-ea"/>
                <a:cs typeface="+mj-cs"/>
              </a:rPr>
              <a:t>Input options</a:t>
            </a:r>
          </a:p>
        </p:txBody>
      </p:sp>
      <p:sp>
        <p:nvSpPr>
          <p:cNvPr id="251907" name="Rectangle 3"/>
          <p:cNvSpPr>
            <a:spLocks noGrp="1" noChangeArrowheads="1"/>
          </p:cNvSpPr>
          <p:nvPr>
            <p:ph type="body" idx="1"/>
          </p:nvPr>
        </p:nvSpPr>
        <p:spPr/>
        <p:txBody>
          <a:bodyPr>
            <a:normAutofit lnSpcReduction="10000"/>
          </a:bodyPr>
          <a:lstStyle/>
          <a:p>
            <a:pPr>
              <a:buFontTx/>
              <a:buNone/>
            </a:pPr>
            <a:r>
              <a:rPr lang="en-US" dirty="0">
                <a:latin typeface="Helvetica" charset="0"/>
                <a:ea typeface="ＭＳ Ｐゴシック" charset="0"/>
                <a:cs typeface="ＭＳ Ｐゴシック" charset="0"/>
              </a:rPr>
              <a:t>(a.1) How do we get the information into the program?</a:t>
            </a:r>
          </a:p>
          <a:p>
            <a:pPr>
              <a:buFontTx/>
              <a:buNone/>
            </a:pPr>
            <a:r>
              <a:rPr lang="en-US" dirty="0">
                <a:latin typeface="Helvetica" charset="0"/>
                <a:ea typeface="ＭＳ Ｐゴシック" charset="0"/>
                <a:cs typeface="ＭＳ Ｐゴシック" charset="0"/>
              </a:rPr>
              <a:t>(a.2) Consider possible cases:</a:t>
            </a:r>
          </a:p>
          <a:p>
            <a:pPr>
              <a:buFontTx/>
              <a:buNone/>
            </a:pPr>
            <a:endParaRPr lang="en-US" dirty="0">
              <a:latin typeface="Helvetica" charset="0"/>
              <a:ea typeface="ＭＳ Ｐゴシック" charset="0"/>
              <a:cs typeface="ＭＳ Ｐゴシック" charset="0"/>
            </a:endParaRPr>
          </a:p>
          <a:p>
            <a:endParaRPr lang="en-US" dirty="0">
              <a:latin typeface="Helvetica" charset="0"/>
              <a:ea typeface="ＭＳ Ｐゴシック" charset="0"/>
              <a:cs typeface="ＭＳ Ｐゴシック" charset="0"/>
            </a:endParaRPr>
          </a:p>
          <a:p>
            <a:endParaRPr lang="en-US" dirty="0">
              <a:latin typeface="Helvetica" charset="0"/>
              <a:ea typeface="ＭＳ Ｐゴシック" charset="0"/>
              <a:cs typeface="ＭＳ Ｐゴシック" charset="0"/>
            </a:endParaRPr>
          </a:p>
          <a:p>
            <a:endParaRPr lang="en-US" dirty="0">
              <a:latin typeface="Helvetica" charset="0"/>
              <a:ea typeface="ＭＳ Ｐゴシック" charset="0"/>
              <a:cs typeface="ＭＳ Ｐゴシック" charset="0"/>
            </a:endParaRPr>
          </a:p>
          <a:p>
            <a:endParaRPr lang="en-US" dirty="0">
              <a:latin typeface="Helvetica" charset="0"/>
              <a:ea typeface="ＭＳ Ｐゴシック" charset="0"/>
              <a:cs typeface="ＭＳ Ｐゴシック" charset="0"/>
            </a:endParaRPr>
          </a:p>
          <a:p>
            <a:pPr marL="0" indent="0">
              <a:buNone/>
            </a:pPr>
            <a:r>
              <a:rPr lang="en-US" dirty="0">
                <a:latin typeface="Helvetica" charset="0"/>
                <a:ea typeface="ＭＳ Ｐゴシック" charset="0"/>
                <a:cs typeface="ＭＳ Ｐゴシック" charset="0"/>
              </a:rPr>
              <a:t>(a.3) Input can not be completely arbitrary (although in some cases it can be)</a:t>
            </a:r>
          </a:p>
        </p:txBody>
      </p:sp>
      <p:graphicFrame>
        <p:nvGraphicFramePr>
          <p:cNvPr id="61446" name="Object 2"/>
          <p:cNvGraphicFramePr>
            <a:graphicFrameLocks noChangeAspect="1"/>
          </p:cNvGraphicFramePr>
          <p:nvPr/>
        </p:nvGraphicFramePr>
        <p:xfrm>
          <a:off x="3048000" y="2616574"/>
          <a:ext cx="5487988" cy="1944688"/>
        </p:xfrm>
        <a:graphic>
          <a:graphicData uri="http://schemas.openxmlformats.org/presentationml/2006/ole">
            <mc:AlternateContent xmlns:mc="http://schemas.openxmlformats.org/markup-compatibility/2006">
              <mc:Choice xmlns:v="urn:schemas-microsoft-com:vml" Requires="v">
                <p:oleObj name="Picture" r:id="rId3" imgW="5486400" imgH="1943100" progId="Word.Picture.8">
                  <p:embed/>
                </p:oleObj>
              </mc:Choice>
              <mc:Fallback>
                <p:oleObj name="Picture" r:id="rId3" imgW="5486400" imgH="1943100" progId="Word.Picture.8">
                  <p:embed/>
                  <p:pic>
                    <p:nvPicPr>
                      <p:cNvPr id="61446"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2616574"/>
                        <a:ext cx="5487988" cy="19446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5" name="Date Placeholder 4">
            <a:extLst>
              <a:ext uri="{FF2B5EF4-FFF2-40B4-BE49-F238E27FC236}">
                <a16:creationId xmlns:a16="http://schemas.microsoft.com/office/drawing/2014/main" id="{4D5C9A8B-211E-E34B-8849-8D9230715394}"/>
              </a:ext>
            </a:extLst>
          </p:cNvPr>
          <p:cNvSpPr>
            <a:spLocks noGrp="1"/>
          </p:cNvSpPr>
          <p:nvPr>
            <p:ph type="dt" sz="half" idx="10"/>
          </p:nvPr>
        </p:nvSpPr>
        <p:spPr/>
        <p:txBody>
          <a:bodyPr/>
          <a:lstStyle/>
          <a:p>
            <a:r>
              <a:rPr lang="en-US"/>
              <a:t>9/19/2024</a:t>
            </a:r>
          </a:p>
        </p:txBody>
      </p:sp>
      <p:sp>
        <p:nvSpPr>
          <p:cNvPr id="6" name="Footer Placeholder 5">
            <a:extLst>
              <a:ext uri="{FF2B5EF4-FFF2-40B4-BE49-F238E27FC236}">
                <a16:creationId xmlns:a16="http://schemas.microsoft.com/office/drawing/2014/main" id="{81ED4CD8-7E5D-D74D-B2D0-00C51161FA84}"/>
              </a:ext>
            </a:extLst>
          </p:cNvPr>
          <p:cNvSpPr>
            <a:spLocks noGrp="1"/>
          </p:cNvSpPr>
          <p:nvPr>
            <p:ph type="ftr" sz="quarter" idx="11"/>
          </p:nvPr>
        </p:nvSpPr>
        <p:spPr/>
        <p:txBody>
          <a:bodyPr/>
          <a:lstStyle/>
          <a:p>
            <a:r>
              <a:rPr lang="en-US"/>
              <a:t>12.010 Lec 04</a:t>
            </a:r>
          </a:p>
        </p:txBody>
      </p:sp>
      <p:sp>
        <p:nvSpPr>
          <p:cNvPr id="7" name="Slide Number Placeholder 6">
            <a:extLst>
              <a:ext uri="{FF2B5EF4-FFF2-40B4-BE49-F238E27FC236}">
                <a16:creationId xmlns:a16="http://schemas.microsoft.com/office/drawing/2014/main" id="{5F34736F-3E62-9448-86D2-AEE991B84A5F}"/>
              </a:ext>
            </a:extLst>
          </p:cNvPr>
          <p:cNvSpPr>
            <a:spLocks noGrp="1"/>
          </p:cNvSpPr>
          <p:nvPr>
            <p:ph type="sldNum" sz="quarter" idx="12"/>
          </p:nvPr>
        </p:nvSpPr>
        <p:spPr/>
        <p:txBody>
          <a:bodyPr/>
          <a:lstStyle/>
          <a:p>
            <a:fld id="{0BA25F5A-3F9B-3E42-8F6E-61C9A502F44A}" type="slidenum">
              <a:rPr lang="en-US" smtClean="0"/>
              <a:t>11</a:t>
            </a:fld>
            <a:endParaRPr lang="en-US"/>
          </a:p>
        </p:txBody>
      </p:sp>
    </p:spTree>
    <p:extLst>
      <p:ext uri="{BB962C8B-B14F-4D97-AF65-F5344CB8AC3E}">
        <p14:creationId xmlns:p14="http://schemas.microsoft.com/office/powerpoint/2010/main" val="4004381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Rectangle 2"/>
          <p:cNvSpPr>
            <a:spLocks noGrp="1" noChangeArrowheads="1"/>
          </p:cNvSpPr>
          <p:nvPr>
            <p:ph type="title"/>
          </p:nvPr>
        </p:nvSpPr>
        <p:spPr>
          <a:xfrm>
            <a:off x="838200" y="365125"/>
            <a:ext cx="10515600" cy="1325563"/>
          </a:xfrm>
        </p:spPr>
        <p:txBody>
          <a:bodyPr/>
          <a:lstStyle/>
          <a:p>
            <a:r>
              <a:rPr lang="en-US" dirty="0"/>
              <a:t>Input options</a:t>
            </a:r>
          </a:p>
        </p:txBody>
      </p:sp>
      <p:sp>
        <p:nvSpPr>
          <p:cNvPr id="63493" name="Rectangle 3"/>
          <p:cNvSpPr>
            <a:spLocks noGrp="1" noChangeArrowheads="1"/>
          </p:cNvSpPr>
          <p:nvPr>
            <p:ph idx="1"/>
          </p:nvPr>
        </p:nvSpPr>
        <p:spPr>
          <a:xfrm>
            <a:off x="838200" y="1825625"/>
            <a:ext cx="10515600" cy="4351338"/>
          </a:xfrm>
        </p:spPr>
        <p:txBody>
          <a:bodyPr>
            <a:normAutofit/>
          </a:bodyPr>
          <a:lstStyle/>
          <a:p>
            <a:r>
              <a:rPr lang="en-US" dirty="0"/>
              <a:t>In some cases, for an arbitrary set of coordinates, the figure is obvious, but in other cases it is not.</a:t>
            </a:r>
          </a:p>
          <a:p>
            <a:r>
              <a:rPr lang="en-US" dirty="0"/>
              <a:t>So how do we handle this?</a:t>
            </a:r>
          </a:p>
          <a:p>
            <a:r>
              <a:rPr lang="en-US" dirty="0"/>
              <a:t>Force the user to input or read the values in the correct order.</a:t>
            </a:r>
          </a:p>
          <a:p>
            <a:r>
              <a:rPr lang="en-US" dirty="0"/>
              <a:t>What if the user makes a mistake </a:t>
            </a:r>
            <a:br>
              <a:rPr lang="en-US" dirty="0"/>
            </a:br>
            <a:r>
              <a:rPr lang="en-US" dirty="0"/>
              <a:t>and generates a figure with </a:t>
            </a:r>
            <a:br>
              <a:rPr lang="en-US" dirty="0"/>
            </a:br>
            <a:r>
              <a:rPr lang="en-US" dirty="0"/>
              <a:t>crossing lines?</a:t>
            </a:r>
          </a:p>
          <a:p>
            <a:r>
              <a:rPr lang="en-US" dirty="0"/>
              <a:t>Warn user? Do nothing?</a:t>
            </a:r>
          </a:p>
        </p:txBody>
      </p:sp>
      <p:graphicFrame>
        <p:nvGraphicFramePr>
          <p:cNvPr id="63494" name="Object 2"/>
          <p:cNvGraphicFramePr>
            <a:graphicFrameLocks noChangeAspect="1"/>
          </p:cNvGraphicFramePr>
          <p:nvPr/>
        </p:nvGraphicFramePr>
        <p:xfrm>
          <a:off x="6716432" y="3830793"/>
          <a:ext cx="3788335" cy="2525557"/>
        </p:xfrm>
        <a:graphic>
          <a:graphicData uri="http://schemas.openxmlformats.org/presentationml/2006/ole">
            <mc:AlternateContent xmlns:mc="http://schemas.openxmlformats.org/markup-compatibility/2006">
              <mc:Choice xmlns:v="urn:schemas-microsoft-com:vml" Requires="v">
                <p:oleObj name="Picture" r:id="rId3" imgW="2743200" imgH="1828800" progId="Word.Picture.8">
                  <p:embed/>
                </p:oleObj>
              </mc:Choice>
              <mc:Fallback>
                <p:oleObj name="Picture" r:id="rId3" imgW="2743200" imgH="1828800" progId="Word.Picture.8">
                  <p:embed/>
                  <p:pic>
                    <p:nvPicPr>
                      <p:cNvPr id="63494"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16432" y="3830793"/>
                        <a:ext cx="3788335" cy="252555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10" name="Date Placeholder 9">
            <a:extLst>
              <a:ext uri="{FF2B5EF4-FFF2-40B4-BE49-F238E27FC236}">
                <a16:creationId xmlns:a16="http://schemas.microsoft.com/office/drawing/2014/main" id="{8F0B0157-21BE-974F-A7E9-4A6FD9528B4D}"/>
              </a:ext>
            </a:extLst>
          </p:cNvPr>
          <p:cNvSpPr>
            <a:spLocks noGrp="1"/>
          </p:cNvSpPr>
          <p:nvPr>
            <p:ph type="dt" sz="half" idx="10"/>
          </p:nvPr>
        </p:nvSpPr>
        <p:spPr/>
        <p:txBody>
          <a:bodyPr/>
          <a:lstStyle/>
          <a:p>
            <a:r>
              <a:rPr lang="en-US"/>
              <a:t>9/19/2024</a:t>
            </a:r>
          </a:p>
        </p:txBody>
      </p:sp>
      <p:sp>
        <p:nvSpPr>
          <p:cNvPr id="11" name="Footer Placeholder 10">
            <a:extLst>
              <a:ext uri="{FF2B5EF4-FFF2-40B4-BE49-F238E27FC236}">
                <a16:creationId xmlns:a16="http://schemas.microsoft.com/office/drawing/2014/main" id="{68390797-30CB-704E-9D76-39357276AEA9}"/>
              </a:ext>
            </a:extLst>
          </p:cNvPr>
          <p:cNvSpPr>
            <a:spLocks noGrp="1"/>
          </p:cNvSpPr>
          <p:nvPr>
            <p:ph type="ftr" sz="quarter" idx="11"/>
          </p:nvPr>
        </p:nvSpPr>
        <p:spPr/>
        <p:txBody>
          <a:bodyPr/>
          <a:lstStyle/>
          <a:p>
            <a:r>
              <a:rPr lang="en-US"/>
              <a:t>12.010 Lec 04</a:t>
            </a:r>
          </a:p>
        </p:txBody>
      </p:sp>
      <p:sp>
        <p:nvSpPr>
          <p:cNvPr id="12" name="Slide Number Placeholder 11">
            <a:extLst>
              <a:ext uri="{FF2B5EF4-FFF2-40B4-BE49-F238E27FC236}">
                <a16:creationId xmlns:a16="http://schemas.microsoft.com/office/drawing/2014/main" id="{C6A6891C-5873-494F-8B31-96D49701BA22}"/>
              </a:ext>
            </a:extLst>
          </p:cNvPr>
          <p:cNvSpPr>
            <a:spLocks noGrp="1"/>
          </p:cNvSpPr>
          <p:nvPr>
            <p:ph type="sldNum" sz="quarter" idx="12"/>
          </p:nvPr>
        </p:nvSpPr>
        <p:spPr/>
        <p:txBody>
          <a:bodyPr/>
          <a:lstStyle/>
          <a:p>
            <a:fld id="{0BA25F5A-3F9B-3E42-8F6E-61C9A502F44A}" type="slidenum">
              <a:rPr lang="en-US" smtClean="0"/>
              <a:t>12</a:t>
            </a:fld>
            <a:endParaRPr lang="en-US"/>
          </a:p>
        </p:txBody>
      </p:sp>
    </p:spTree>
    <p:extLst>
      <p:ext uri="{BB962C8B-B14F-4D97-AF65-F5344CB8AC3E}">
        <p14:creationId xmlns:p14="http://schemas.microsoft.com/office/powerpoint/2010/main" val="11293776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60" name="Rectangle 2"/>
          <p:cNvSpPr>
            <a:spLocks noGrp="1" noChangeArrowheads="1"/>
          </p:cNvSpPr>
          <p:nvPr>
            <p:ph type="title"/>
          </p:nvPr>
        </p:nvSpPr>
        <p:spPr>
          <a:xfrm>
            <a:off x="838200" y="365125"/>
            <a:ext cx="10515600" cy="1325563"/>
          </a:xfrm>
        </p:spPr>
        <p:txBody>
          <a:bodyPr/>
          <a:lstStyle/>
          <a:p>
            <a:r>
              <a:rPr lang="en-US" dirty="0"/>
              <a:t>Input options for Polygon</a:t>
            </a:r>
          </a:p>
        </p:txBody>
      </p:sp>
      <p:sp>
        <p:nvSpPr>
          <p:cNvPr id="357379" name="Rectangle 3"/>
          <p:cNvSpPr>
            <a:spLocks noGrp="1" noChangeArrowheads="1"/>
          </p:cNvSpPr>
          <p:nvPr>
            <p:ph idx="1"/>
          </p:nvPr>
        </p:nvSpPr>
        <p:spPr>
          <a:xfrm>
            <a:off x="838200" y="1825625"/>
            <a:ext cx="10515600" cy="4351338"/>
          </a:xfrm>
        </p:spPr>
        <p:txBody>
          <a:bodyPr>
            <a:normAutofit fontScale="92500" lnSpcReduction="10000"/>
          </a:bodyPr>
          <a:lstStyle/>
          <a:p>
            <a:r>
              <a:rPr lang="en-US" dirty="0"/>
              <a:t>By considering scenarios beforehand, we can make a robust program.</a:t>
            </a:r>
          </a:p>
          <a:p>
            <a:r>
              <a:rPr lang="en-US" dirty="0"/>
              <a:t>Inside your program and in documentation, you describe what you have decided to assume </a:t>
            </a:r>
          </a:p>
          <a:p>
            <a:r>
              <a:rPr lang="en-US" dirty="0"/>
              <a:t>You may also leave </a:t>
            </a:r>
            <a:r>
              <a:rPr lang="ja-JP" altLang="en-US" dirty="0"/>
              <a:t>“</a:t>
            </a:r>
            <a:r>
              <a:rPr lang="en-US" altLang="ja-JP" dirty="0"/>
              <a:t>place-holders</a:t>
            </a:r>
            <a:r>
              <a:rPr lang="ja-JP" altLang="en-US" dirty="0"/>
              <a:t>”</a:t>
            </a:r>
            <a:r>
              <a:rPr lang="en-US" altLang="ja-JP" dirty="0"/>
              <a:t> for features that you may add later – not everything needs to be done in the first release.</a:t>
            </a:r>
          </a:p>
          <a:p>
            <a:r>
              <a:rPr lang="en-US" dirty="0"/>
              <a:t>Final input option: Ask the user the number of points that will be entered? Or read a list until the end of the list is specified by some means?</a:t>
            </a:r>
          </a:p>
          <a:p>
            <a:r>
              <a:rPr lang="en-US" dirty="0"/>
              <a:t>The maximum number of points a user can enter could be an issue for some languages (not Python, except for memory size).</a:t>
            </a:r>
          </a:p>
          <a:p>
            <a:r>
              <a:rPr lang="en-US" dirty="0"/>
              <a:t>If we plan to plot the polygon, do we make the user close the polygon, or do we do it?</a:t>
            </a:r>
          </a:p>
        </p:txBody>
      </p:sp>
      <p:sp>
        <p:nvSpPr>
          <p:cNvPr id="7" name="Date Placeholder 6">
            <a:extLst>
              <a:ext uri="{FF2B5EF4-FFF2-40B4-BE49-F238E27FC236}">
                <a16:creationId xmlns:a16="http://schemas.microsoft.com/office/drawing/2014/main" id="{8BED4361-EA8A-0343-A1E5-36347EC8F308}"/>
              </a:ext>
            </a:extLst>
          </p:cNvPr>
          <p:cNvSpPr>
            <a:spLocks noGrp="1"/>
          </p:cNvSpPr>
          <p:nvPr>
            <p:ph type="dt" sz="half" idx="10"/>
          </p:nvPr>
        </p:nvSpPr>
        <p:spPr/>
        <p:txBody>
          <a:bodyPr/>
          <a:lstStyle/>
          <a:p>
            <a:r>
              <a:rPr lang="en-US"/>
              <a:t>9/19/2024</a:t>
            </a:r>
          </a:p>
        </p:txBody>
      </p:sp>
      <p:sp>
        <p:nvSpPr>
          <p:cNvPr id="8" name="Footer Placeholder 7">
            <a:extLst>
              <a:ext uri="{FF2B5EF4-FFF2-40B4-BE49-F238E27FC236}">
                <a16:creationId xmlns:a16="http://schemas.microsoft.com/office/drawing/2014/main" id="{1E7BE873-A436-EE4C-A1CF-589F34BE2C94}"/>
              </a:ext>
            </a:extLst>
          </p:cNvPr>
          <p:cNvSpPr>
            <a:spLocks noGrp="1"/>
          </p:cNvSpPr>
          <p:nvPr>
            <p:ph type="ftr" sz="quarter" idx="11"/>
          </p:nvPr>
        </p:nvSpPr>
        <p:spPr/>
        <p:txBody>
          <a:bodyPr/>
          <a:lstStyle/>
          <a:p>
            <a:r>
              <a:rPr lang="en-US"/>
              <a:t>12.010 Lec 04</a:t>
            </a:r>
          </a:p>
        </p:txBody>
      </p:sp>
      <p:sp>
        <p:nvSpPr>
          <p:cNvPr id="9" name="Slide Number Placeholder 8">
            <a:extLst>
              <a:ext uri="{FF2B5EF4-FFF2-40B4-BE49-F238E27FC236}">
                <a16:creationId xmlns:a16="http://schemas.microsoft.com/office/drawing/2014/main" id="{D250131A-C04F-2D46-9D17-5C7720AC9436}"/>
              </a:ext>
            </a:extLst>
          </p:cNvPr>
          <p:cNvSpPr>
            <a:spLocks noGrp="1"/>
          </p:cNvSpPr>
          <p:nvPr>
            <p:ph type="sldNum" sz="quarter" idx="12"/>
          </p:nvPr>
        </p:nvSpPr>
        <p:spPr/>
        <p:txBody>
          <a:bodyPr/>
          <a:lstStyle/>
          <a:p>
            <a:fld id="{0BA25F5A-3F9B-3E42-8F6E-61C9A502F44A}" type="slidenum">
              <a:rPr lang="en-US" smtClean="0"/>
              <a:t>13</a:t>
            </a:fld>
            <a:endParaRPr lang="en-US"/>
          </a:p>
        </p:txBody>
      </p:sp>
    </p:spTree>
    <p:extLst>
      <p:ext uri="{BB962C8B-B14F-4D97-AF65-F5344CB8AC3E}">
        <p14:creationId xmlns:p14="http://schemas.microsoft.com/office/powerpoint/2010/main" val="155189204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2"/>
          <p:cNvSpPr>
            <a:spLocks noGrp="1" noChangeArrowheads="1"/>
          </p:cNvSpPr>
          <p:nvPr>
            <p:ph type="title"/>
          </p:nvPr>
        </p:nvSpPr>
        <p:spPr>
          <a:xfrm>
            <a:off x="838200" y="365125"/>
            <a:ext cx="10515600" cy="1325563"/>
          </a:xfrm>
        </p:spPr>
        <p:txBody>
          <a:bodyPr/>
          <a:lstStyle/>
          <a:p>
            <a:r>
              <a:rPr lang="en-US"/>
              <a:t>Calculation of area </a:t>
            </a:r>
          </a:p>
        </p:txBody>
      </p:sp>
      <p:sp>
        <p:nvSpPr>
          <p:cNvPr id="21509" name="Rectangle 3"/>
          <p:cNvSpPr>
            <a:spLocks noGrp="1" noChangeArrowheads="1"/>
          </p:cNvSpPr>
          <p:nvPr>
            <p:ph idx="1"/>
          </p:nvPr>
        </p:nvSpPr>
        <p:spPr>
          <a:xfrm>
            <a:off x="838200" y="1825625"/>
            <a:ext cx="10515600" cy="4351338"/>
          </a:xfrm>
        </p:spPr>
        <p:txBody>
          <a:bodyPr>
            <a:normAutofit/>
          </a:bodyPr>
          <a:lstStyle/>
          <a:p>
            <a:r>
              <a:rPr lang="en-US" dirty="0"/>
              <a:t>Option 1: Area = base*height/2</a:t>
            </a:r>
          </a:p>
          <a:p>
            <a:pPr lvl="1"/>
            <a:r>
              <a:rPr lang="en-US" dirty="0"/>
              <a:t>Base compute by Pythagoras theorem; height some method</a:t>
            </a:r>
          </a:p>
          <a:p>
            <a:r>
              <a:rPr lang="en-US" dirty="0"/>
              <a:t>Option 2: Cross product: form a triangle by two vectors, and the magnitude of the cross product is twice the area</a:t>
            </a:r>
          </a:p>
          <a:p>
            <a:r>
              <a:rPr lang="en-US" dirty="0"/>
              <a:t>This sounds appealing since forming vectors is easy and forming magnitude of a cross product is easy</a:t>
            </a:r>
          </a:p>
          <a:p>
            <a:r>
              <a:rPr lang="en-US" dirty="0"/>
              <a:t>If we decide to go with option 2, then this sets how we will form the triangles.</a:t>
            </a:r>
          </a:p>
        </p:txBody>
      </p:sp>
      <p:sp>
        <p:nvSpPr>
          <p:cNvPr id="7" name="Date Placeholder 6">
            <a:extLst>
              <a:ext uri="{FF2B5EF4-FFF2-40B4-BE49-F238E27FC236}">
                <a16:creationId xmlns:a16="http://schemas.microsoft.com/office/drawing/2014/main" id="{3D0837DE-0876-904C-9008-ED0DA4020615}"/>
              </a:ext>
            </a:extLst>
          </p:cNvPr>
          <p:cNvSpPr>
            <a:spLocks noGrp="1"/>
          </p:cNvSpPr>
          <p:nvPr>
            <p:ph type="dt" sz="half" idx="10"/>
          </p:nvPr>
        </p:nvSpPr>
        <p:spPr/>
        <p:txBody>
          <a:bodyPr/>
          <a:lstStyle/>
          <a:p>
            <a:r>
              <a:rPr lang="en-US"/>
              <a:t>9/19/2024</a:t>
            </a:r>
          </a:p>
        </p:txBody>
      </p:sp>
      <p:sp>
        <p:nvSpPr>
          <p:cNvPr id="8" name="Footer Placeholder 7">
            <a:extLst>
              <a:ext uri="{FF2B5EF4-FFF2-40B4-BE49-F238E27FC236}">
                <a16:creationId xmlns:a16="http://schemas.microsoft.com/office/drawing/2014/main" id="{C09F2F2A-2A34-DE43-9CB5-479AE7CF48A5}"/>
              </a:ext>
            </a:extLst>
          </p:cNvPr>
          <p:cNvSpPr>
            <a:spLocks noGrp="1"/>
          </p:cNvSpPr>
          <p:nvPr>
            <p:ph type="ftr" sz="quarter" idx="11"/>
          </p:nvPr>
        </p:nvSpPr>
        <p:spPr/>
        <p:txBody>
          <a:bodyPr/>
          <a:lstStyle/>
          <a:p>
            <a:r>
              <a:rPr lang="en-US"/>
              <a:t>12.010 Lec 04</a:t>
            </a:r>
          </a:p>
        </p:txBody>
      </p:sp>
      <p:sp>
        <p:nvSpPr>
          <p:cNvPr id="9" name="Slide Number Placeholder 8">
            <a:extLst>
              <a:ext uri="{FF2B5EF4-FFF2-40B4-BE49-F238E27FC236}">
                <a16:creationId xmlns:a16="http://schemas.microsoft.com/office/drawing/2014/main" id="{26F96680-F345-9745-BB32-3EC9F5C57883}"/>
              </a:ext>
            </a:extLst>
          </p:cNvPr>
          <p:cNvSpPr>
            <a:spLocks noGrp="1"/>
          </p:cNvSpPr>
          <p:nvPr>
            <p:ph type="sldNum" sz="quarter" idx="12"/>
          </p:nvPr>
        </p:nvSpPr>
        <p:spPr/>
        <p:txBody>
          <a:bodyPr/>
          <a:lstStyle/>
          <a:p>
            <a:fld id="{0BA25F5A-3F9B-3E42-8F6E-61C9A502F44A}" type="slidenum">
              <a:rPr lang="en-US" smtClean="0"/>
              <a:t>14</a:t>
            </a:fld>
            <a:endParaRPr lang="en-US"/>
          </a:p>
        </p:txBody>
      </p:sp>
    </p:spTree>
    <p:extLst>
      <p:ext uri="{BB962C8B-B14F-4D97-AF65-F5344CB8AC3E}">
        <p14:creationId xmlns:p14="http://schemas.microsoft.com/office/powerpoint/2010/main" val="5833567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2"/>
          <p:cNvSpPr>
            <a:spLocks noGrp="1" noChangeArrowheads="1"/>
          </p:cNvSpPr>
          <p:nvPr>
            <p:ph type="title"/>
          </p:nvPr>
        </p:nvSpPr>
        <p:spPr>
          <a:xfrm>
            <a:off x="838200" y="365125"/>
            <a:ext cx="10515600" cy="1325563"/>
          </a:xfrm>
        </p:spPr>
        <p:txBody>
          <a:bodyPr/>
          <a:lstStyle/>
          <a:p>
            <a:r>
              <a:rPr lang="en-US"/>
              <a:t>Forming triangles</a:t>
            </a:r>
          </a:p>
        </p:txBody>
      </p:sp>
      <p:sp>
        <p:nvSpPr>
          <p:cNvPr id="23557" name="Rectangle 3"/>
          <p:cNvSpPr>
            <a:spLocks noGrp="1" noChangeArrowheads="1"/>
          </p:cNvSpPr>
          <p:nvPr>
            <p:ph idx="1"/>
          </p:nvPr>
        </p:nvSpPr>
        <p:spPr>
          <a:xfrm>
            <a:off x="838200" y="1825625"/>
            <a:ext cx="10515600" cy="4351338"/>
          </a:xfrm>
        </p:spPr>
        <p:txBody>
          <a:bodyPr>
            <a:normAutofit/>
          </a:bodyPr>
          <a:lstStyle/>
          <a:p>
            <a:r>
              <a:rPr lang="en-US" dirty="0"/>
              <a:t>If we use option 2 for the area calculation, then we will form the triangles from vectors.</a:t>
            </a:r>
          </a:p>
          <a:p>
            <a:endParaRPr lang="en-US" dirty="0"/>
          </a:p>
          <a:p>
            <a:endParaRPr lang="en-US" dirty="0"/>
          </a:p>
          <a:p>
            <a:endParaRPr lang="en-US" dirty="0"/>
          </a:p>
          <a:p>
            <a:endParaRPr lang="en-US" dirty="0"/>
          </a:p>
          <a:p>
            <a:endParaRPr lang="en-US" dirty="0"/>
          </a:p>
          <a:p>
            <a:r>
              <a:rPr lang="en-US" dirty="0"/>
              <a:t>To form the triangles, we form the brown vectors, which we do by sequencing around the nodes of the figure. Not the only method.</a:t>
            </a:r>
          </a:p>
        </p:txBody>
      </p:sp>
      <p:grpSp>
        <p:nvGrpSpPr>
          <p:cNvPr id="19" name="Group 18"/>
          <p:cNvGrpSpPr/>
          <p:nvPr/>
        </p:nvGrpSpPr>
        <p:grpSpPr>
          <a:xfrm>
            <a:off x="4288466" y="2649575"/>
            <a:ext cx="2147777" cy="1601584"/>
            <a:chOff x="1828800" y="2755900"/>
            <a:chExt cx="2147777" cy="1601584"/>
          </a:xfrm>
        </p:grpSpPr>
        <p:cxnSp>
          <p:nvCxnSpPr>
            <p:cNvPr id="3" name="Straight Arrow Connector 2"/>
            <p:cNvCxnSpPr/>
            <p:nvPr/>
          </p:nvCxnSpPr>
          <p:spPr>
            <a:xfrm flipV="1">
              <a:off x="1828800" y="2755900"/>
              <a:ext cx="1397000" cy="711200"/>
            </a:xfrm>
            <a:prstGeom prst="straightConnector1">
              <a:avLst/>
            </a:prstGeom>
            <a:ln w="254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V="1">
              <a:off x="1828800" y="3111500"/>
              <a:ext cx="2147777" cy="361306"/>
            </a:xfrm>
            <a:prstGeom prst="straightConnector1">
              <a:avLst/>
            </a:prstGeom>
            <a:ln w="254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828800" y="3474648"/>
              <a:ext cx="1848589" cy="767743"/>
            </a:xfrm>
            <a:prstGeom prst="straightConnector1">
              <a:avLst/>
            </a:prstGeom>
            <a:ln w="254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1828800" y="3502875"/>
              <a:ext cx="381591" cy="854609"/>
            </a:xfrm>
            <a:prstGeom prst="straightConnector1">
              <a:avLst/>
            </a:prstGeom>
            <a:ln w="25400">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3231855" y="2767407"/>
              <a:ext cx="709723" cy="323062"/>
            </a:xfrm>
            <a:prstGeom prst="line">
              <a:avLst/>
            </a:prstGeom>
            <a:ln w="158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3703749" y="3111782"/>
              <a:ext cx="262417" cy="1109060"/>
            </a:xfrm>
            <a:prstGeom prst="line">
              <a:avLst/>
            </a:prstGeom>
            <a:ln w="158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2232984" y="4252341"/>
              <a:ext cx="1362297" cy="100107"/>
            </a:xfrm>
            <a:prstGeom prst="line">
              <a:avLst/>
            </a:prstGeom>
            <a:ln w="158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8" name="Date Placeholder 7">
            <a:extLst>
              <a:ext uri="{FF2B5EF4-FFF2-40B4-BE49-F238E27FC236}">
                <a16:creationId xmlns:a16="http://schemas.microsoft.com/office/drawing/2014/main" id="{91B96328-2441-4A46-8CE1-40B5DEF9CD60}"/>
              </a:ext>
            </a:extLst>
          </p:cNvPr>
          <p:cNvSpPr>
            <a:spLocks noGrp="1"/>
          </p:cNvSpPr>
          <p:nvPr>
            <p:ph type="dt" sz="half" idx="10"/>
          </p:nvPr>
        </p:nvSpPr>
        <p:spPr/>
        <p:txBody>
          <a:bodyPr/>
          <a:lstStyle/>
          <a:p>
            <a:r>
              <a:rPr lang="en-US"/>
              <a:t>9/19/2024</a:t>
            </a:r>
          </a:p>
        </p:txBody>
      </p:sp>
      <p:sp>
        <p:nvSpPr>
          <p:cNvPr id="9" name="Footer Placeholder 8">
            <a:extLst>
              <a:ext uri="{FF2B5EF4-FFF2-40B4-BE49-F238E27FC236}">
                <a16:creationId xmlns:a16="http://schemas.microsoft.com/office/drawing/2014/main" id="{7FD41CD5-A063-0D4E-AF40-BF09332D1D37}"/>
              </a:ext>
            </a:extLst>
          </p:cNvPr>
          <p:cNvSpPr>
            <a:spLocks noGrp="1"/>
          </p:cNvSpPr>
          <p:nvPr>
            <p:ph type="ftr" sz="quarter" idx="11"/>
          </p:nvPr>
        </p:nvSpPr>
        <p:spPr/>
        <p:txBody>
          <a:bodyPr/>
          <a:lstStyle/>
          <a:p>
            <a:r>
              <a:rPr lang="en-US"/>
              <a:t>12.010 Lec 04</a:t>
            </a:r>
          </a:p>
        </p:txBody>
      </p:sp>
      <p:sp>
        <p:nvSpPr>
          <p:cNvPr id="13" name="Slide Number Placeholder 12">
            <a:extLst>
              <a:ext uri="{FF2B5EF4-FFF2-40B4-BE49-F238E27FC236}">
                <a16:creationId xmlns:a16="http://schemas.microsoft.com/office/drawing/2014/main" id="{B2FE4455-AC0F-A74E-B7C8-5A378C8C0DBE}"/>
              </a:ext>
            </a:extLst>
          </p:cNvPr>
          <p:cNvSpPr>
            <a:spLocks noGrp="1"/>
          </p:cNvSpPr>
          <p:nvPr>
            <p:ph type="sldNum" sz="quarter" idx="12"/>
          </p:nvPr>
        </p:nvSpPr>
        <p:spPr/>
        <p:txBody>
          <a:bodyPr/>
          <a:lstStyle/>
          <a:p>
            <a:fld id="{0BA25F5A-3F9B-3E42-8F6E-61C9A502F44A}" type="slidenum">
              <a:rPr lang="en-US" smtClean="0"/>
              <a:t>15</a:t>
            </a:fld>
            <a:endParaRPr lang="en-US"/>
          </a:p>
        </p:txBody>
      </p:sp>
    </p:spTree>
    <p:extLst>
      <p:ext uri="{BB962C8B-B14F-4D97-AF65-F5344CB8AC3E}">
        <p14:creationId xmlns:p14="http://schemas.microsoft.com/office/powerpoint/2010/main" val="17556667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2"/>
          <p:cNvSpPr>
            <a:spLocks noGrp="1" noChangeArrowheads="1"/>
          </p:cNvSpPr>
          <p:nvPr>
            <p:ph type="title"/>
          </p:nvPr>
        </p:nvSpPr>
        <p:spPr>
          <a:xfrm>
            <a:off x="838200" y="365125"/>
            <a:ext cx="10515600" cy="1325563"/>
          </a:xfrm>
        </p:spPr>
        <p:txBody>
          <a:bodyPr/>
          <a:lstStyle/>
          <a:p>
            <a:r>
              <a:rPr lang="en-US"/>
              <a:t>Output</a:t>
            </a:r>
          </a:p>
        </p:txBody>
      </p:sp>
      <p:sp>
        <p:nvSpPr>
          <p:cNvPr id="25605" name="Rectangle 3"/>
          <p:cNvSpPr>
            <a:spLocks noGrp="1" noChangeArrowheads="1"/>
          </p:cNvSpPr>
          <p:nvPr>
            <p:ph idx="1"/>
          </p:nvPr>
        </p:nvSpPr>
        <p:spPr>
          <a:xfrm>
            <a:off x="838200" y="1825625"/>
            <a:ext cx="10515600" cy="4351338"/>
          </a:xfrm>
        </p:spPr>
        <p:txBody>
          <a:bodyPr>
            <a:normAutofit/>
          </a:bodyPr>
          <a:lstStyle/>
          <a:p>
            <a:r>
              <a:rPr lang="en-US" dirty="0"/>
              <a:t>Mainly, we need to report the area. Consider units and possibly scale factors if we get coordinates from an image.</a:t>
            </a:r>
          </a:p>
          <a:p>
            <a:r>
              <a:rPr lang="en-US" dirty="0"/>
              <a:t>Should we tell the user if lines cross? How do you detect this?</a:t>
            </a:r>
          </a:p>
          <a:p>
            <a:r>
              <a:rPr lang="en-US" dirty="0"/>
              <a:t>Make a plot of the polygon (may require saving all the node information)</a:t>
            </a:r>
          </a:p>
          <a:p>
            <a:r>
              <a:rPr lang="en-US" dirty="0"/>
              <a:t>Is there anything we have forgotten?</a:t>
            </a:r>
          </a:p>
          <a:p>
            <a:r>
              <a:rPr lang="en-US" dirty="0"/>
              <a:t>So we have now designed the basic algorithms we will use, and now we need to implement them.</a:t>
            </a:r>
          </a:p>
        </p:txBody>
      </p:sp>
      <p:sp>
        <p:nvSpPr>
          <p:cNvPr id="7" name="Date Placeholder 6">
            <a:extLst>
              <a:ext uri="{FF2B5EF4-FFF2-40B4-BE49-F238E27FC236}">
                <a16:creationId xmlns:a16="http://schemas.microsoft.com/office/drawing/2014/main" id="{C483DF6A-9524-8442-888B-A7CE76A43609}"/>
              </a:ext>
            </a:extLst>
          </p:cNvPr>
          <p:cNvSpPr>
            <a:spLocks noGrp="1"/>
          </p:cNvSpPr>
          <p:nvPr>
            <p:ph type="dt" sz="half" idx="10"/>
          </p:nvPr>
        </p:nvSpPr>
        <p:spPr/>
        <p:txBody>
          <a:bodyPr/>
          <a:lstStyle/>
          <a:p>
            <a:r>
              <a:rPr lang="en-US"/>
              <a:t>9/19/2024</a:t>
            </a:r>
          </a:p>
        </p:txBody>
      </p:sp>
      <p:sp>
        <p:nvSpPr>
          <p:cNvPr id="8" name="Footer Placeholder 7">
            <a:extLst>
              <a:ext uri="{FF2B5EF4-FFF2-40B4-BE49-F238E27FC236}">
                <a16:creationId xmlns:a16="http://schemas.microsoft.com/office/drawing/2014/main" id="{CCF7AA12-9011-A04A-ABF1-A6945F2AA87F}"/>
              </a:ext>
            </a:extLst>
          </p:cNvPr>
          <p:cNvSpPr>
            <a:spLocks noGrp="1"/>
          </p:cNvSpPr>
          <p:nvPr>
            <p:ph type="ftr" sz="quarter" idx="11"/>
          </p:nvPr>
        </p:nvSpPr>
        <p:spPr/>
        <p:txBody>
          <a:bodyPr/>
          <a:lstStyle/>
          <a:p>
            <a:r>
              <a:rPr lang="en-US"/>
              <a:t>12.010 Lec 04</a:t>
            </a:r>
          </a:p>
        </p:txBody>
      </p:sp>
      <p:sp>
        <p:nvSpPr>
          <p:cNvPr id="9" name="Slide Number Placeholder 8">
            <a:extLst>
              <a:ext uri="{FF2B5EF4-FFF2-40B4-BE49-F238E27FC236}">
                <a16:creationId xmlns:a16="http://schemas.microsoft.com/office/drawing/2014/main" id="{FA7C954D-6B01-334B-AF42-5D087C47928A}"/>
              </a:ext>
            </a:extLst>
          </p:cNvPr>
          <p:cNvSpPr>
            <a:spLocks noGrp="1"/>
          </p:cNvSpPr>
          <p:nvPr>
            <p:ph type="sldNum" sz="quarter" idx="12"/>
          </p:nvPr>
        </p:nvSpPr>
        <p:spPr/>
        <p:txBody>
          <a:bodyPr/>
          <a:lstStyle/>
          <a:p>
            <a:fld id="{0BA25F5A-3F9B-3E42-8F6E-61C9A502F44A}" type="slidenum">
              <a:rPr lang="en-US" smtClean="0"/>
              <a:t>16</a:t>
            </a:fld>
            <a:endParaRPr lang="en-US"/>
          </a:p>
        </p:txBody>
      </p:sp>
    </p:spTree>
    <p:extLst>
      <p:ext uri="{BB962C8B-B14F-4D97-AF65-F5344CB8AC3E}">
        <p14:creationId xmlns:p14="http://schemas.microsoft.com/office/powerpoint/2010/main" val="2140740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2"/>
          <p:cNvSpPr>
            <a:spLocks noGrp="1" noChangeArrowheads="1"/>
          </p:cNvSpPr>
          <p:nvPr>
            <p:ph type="title"/>
          </p:nvPr>
        </p:nvSpPr>
        <p:spPr>
          <a:xfrm>
            <a:off x="838200" y="365125"/>
            <a:ext cx="10515600" cy="1325563"/>
          </a:xfrm>
        </p:spPr>
        <p:txBody>
          <a:bodyPr/>
          <a:lstStyle/>
          <a:p>
            <a:r>
              <a:rPr lang="en-US" dirty="0"/>
              <a:t>Write program in English</a:t>
            </a:r>
          </a:p>
        </p:txBody>
      </p:sp>
      <p:sp>
        <p:nvSpPr>
          <p:cNvPr id="26629" name="Rectangle 3"/>
          <p:cNvSpPr>
            <a:spLocks noGrp="1" noChangeArrowheads="1"/>
          </p:cNvSpPr>
          <p:nvPr>
            <p:ph idx="1"/>
          </p:nvPr>
        </p:nvSpPr>
        <p:spPr>
          <a:xfrm>
            <a:off x="838200" y="1825625"/>
            <a:ext cx="10515600" cy="4351338"/>
          </a:xfrm>
        </p:spPr>
        <p:txBody>
          <a:bodyPr>
            <a:normAutofit fontScale="85000" lnSpcReduction="20000"/>
          </a:bodyPr>
          <a:lstStyle/>
          <a:p>
            <a:r>
              <a:rPr lang="en-US" dirty="0"/>
              <a:t>Think of this operation as a Recipe</a:t>
            </a:r>
          </a:p>
          <a:p>
            <a:r>
              <a:rPr lang="en-US" dirty="0"/>
              <a:t>Start: Get coordinates of nodes of the polygon from the user.  Possibly get units of coordinates — still debating how much checking we will do?</a:t>
            </a:r>
          </a:p>
          <a:p>
            <a:r>
              <a:rPr lang="en-US" dirty="0"/>
              <a:t>Since we will sum the areas of each triangle, set the initial value to 0.</a:t>
            </a:r>
          </a:p>
          <a:p>
            <a:r>
              <a:rPr lang="en-US" dirty="0"/>
              <a:t>Loop over nodes starting from the third one (the first node will be the apex of all triangles, and the second node will form the first side of the first triangle) — need to check that three or more nodes have been entered!</a:t>
            </a:r>
          </a:p>
          <a:p>
            <a:pPr lvl="1"/>
            <a:r>
              <a:rPr lang="en-US" dirty="0"/>
              <a:t>Form the vectors between the two sides of the triangle (vector from apex to current node and previous node)</a:t>
            </a:r>
          </a:p>
          <a:p>
            <a:pPr lvl="1"/>
            <a:r>
              <a:rPr lang="en-US" dirty="0"/>
              <a:t>Cross the vectors to get the area increment (only Z-component needed, so that we will not need to implement a full cross product)</a:t>
            </a:r>
          </a:p>
          <a:p>
            <a:pPr lvl="1"/>
            <a:r>
              <a:rPr lang="en-US" dirty="0"/>
              <a:t>Sum the area increment into the total sum.</a:t>
            </a:r>
          </a:p>
          <a:p>
            <a:r>
              <a:rPr lang="en-US" dirty="0"/>
              <a:t>Plot and output the results (and maybe a summary of the nodes)</a:t>
            </a:r>
          </a:p>
          <a:p>
            <a:r>
              <a:rPr lang="en-US" dirty="0"/>
              <a:t>Done!</a:t>
            </a:r>
          </a:p>
        </p:txBody>
      </p:sp>
      <p:sp>
        <p:nvSpPr>
          <p:cNvPr id="7" name="Date Placeholder 6">
            <a:extLst>
              <a:ext uri="{FF2B5EF4-FFF2-40B4-BE49-F238E27FC236}">
                <a16:creationId xmlns:a16="http://schemas.microsoft.com/office/drawing/2014/main" id="{E8B2870B-2835-9744-BF67-F65FB4598BDE}"/>
              </a:ext>
            </a:extLst>
          </p:cNvPr>
          <p:cNvSpPr>
            <a:spLocks noGrp="1"/>
          </p:cNvSpPr>
          <p:nvPr>
            <p:ph type="dt" sz="half" idx="10"/>
          </p:nvPr>
        </p:nvSpPr>
        <p:spPr/>
        <p:txBody>
          <a:bodyPr/>
          <a:lstStyle/>
          <a:p>
            <a:r>
              <a:rPr lang="en-US"/>
              <a:t>9/19/2024</a:t>
            </a:r>
          </a:p>
        </p:txBody>
      </p:sp>
      <p:sp>
        <p:nvSpPr>
          <p:cNvPr id="8" name="Footer Placeholder 7">
            <a:extLst>
              <a:ext uri="{FF2B5EF4-FFF2-40B4-BE49-F238E27FC236}">
                <a16:creationId xmlns:a16="http://schemas.microsoft.com/office/drawing/2014/main" id="{BA12A50A-D909-474D-92B6-291AFF2B7D13}"/>
              </a:ext>
            </a:extLst>
          </p:cNvPr>
          <p:cNvSpPr>
            <a:spLocks noGrp="1"/>
          </p:cNvSpPr>
          <p:nvPr>
            <p:ph type="ftr" sz="quarter" idx="11"/>
          </p:nvPr>
        </p:nvSpPr>
        <p:spPr/>
        <p:txBody>
          <a:bodyPr/>
          <a:lstStyle/>
          <a:p>
            <a:r>
              <a:rPr lang="en-US"/>
              <a:t>12.010 Lec 04</a:t>
            </a:r>
          </a:p>
        </p:txBody>
      </p:sp>
      <p:sp>
        <p:nvSpPr>
          <p:cNvPr id="9" name="Slide Number Placeholder 8">
            <a:extLst>
              <a:ext uri="{FF2B5EF4-FFF2-40B4-BE49-F238E27FC236}">
                <a16:creationId xmlns:a16="http://schemas.microsoft.com/office/drawing/2014/main" id="{F30A25FB-67E5-5F4E-A99A-C0078619C378}"/>
              </a:ext>
            </a:extLst>
          </p:cNvPr>
          <p:cNvSpPr>
            <a:spLocks noGrp="1"/>
          </p:cNvSpPr>
          <p:nvPr>
            <p:ph type="sldNum" sz="quarter" idx="12"/>
          </p:nvPr>
        </p:nvSpPr>
        <p:spPr/>
        <p:txBody>
          <a:bodyPr/>
          <a:lstStyle/>
          <a:p>
            <a:fld id="{0BA25F5A-3F9B-3E42-8F6E-61C9A502F44A}" type="slidenum">
              <a:rPr lang="en-US" smtClean="0"/>
              <a:t>17</a:t>
            </a:fld>
            <a:endParaRPr lang="en-US"/>
          </a:p>
        </p:txBody>
      </p:sp>
    </p:spTree>
    <p:extLst>
      <p:ext uri="{BB962C8B-B14F-4D97-AF65-F5344CB8AC3E}">
        <p14:creationId xmlns:p14="http://schemas.microsoft.com/office/powerpoint/2010/main" val="22106655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a:xfrm>
            <a:off x="838200" y="365125"/>
            <a:ext cx="10515600" cy="1325563"/>
          </a:xfrm>
        </p:spPr>
        <p:txBody>
          <a:bodyPr/>
          <a:lstStyle/>
          <a:p>
            <a:r>
              <a:rPr lang="en-US"/>
              <a:t>Design parts in more detail</a:t>
            </a:r>
          </a:p>
        </p:txBody>
      </p:sp>
      <p:sp>
        <p:nvSpPr>
          <p:cNvPr id="27653" name="Rectangle 3"/>
          <p:cNvSpPr>
            <a:spLocks noGrp="1" noChangeArrowheads="1"/>
          </p:cNvSpPr>
          <p:nvPr>
            <p:ph idx="1"/>
          </p:nvPr>
        </p:nvSpPr>
        <p:spPr>
          <a:xfrm>
            <a:off x="838200" y="1825625"/>
            <a:ext cx="10515600" cy="4351338"/>
          </a:xfrm>
        </p:spPr>
        <p:txBody>
          <a:bodyPr>
            <a:normAutofit fontScale="92500"/>
          </a:bodyPr>
          <a:lstStyle/>
          <a:p>
            <a:r>
              <a:rPr lang="en-US" dirty="0"/>
              <a:t>Usually, at this stage, you think of things you had not considered before.</a:t>
            </a:r>
          </a:p>
          <a:p>
            <a:r>
              <a:rPr lang="en-US" dirty="0"/>
              <a:t>Useful to select variable and module names:</a:t>
            </a:r>
          </a:p>
          <a:p>
            <a:r>
              <a:rPr lang="en-US" dirty="0"/>
              <a:t>Variables:</a:t>
            </a:r>
          </a:p>
          <a:p>
            <a:pPr lvl="1"/>
            <a:r>
              <a:rPr lang="en-US" dirty="0" err="1"/>
              <a:t>Numnode</a:t>
            </a:r>
            <a:r>
              <a:rPr lang="en-US" dirty="0"/>
              <a:t> – Number of nodes input by the user (sometimes it is better to get the program to compute this rather than have the user specify it: they may make a mistake).</a:t>
            </a:r>
          </a:p>
          <a:p>
            <a:r>
              <a:rPr lang="en-US" dirty="0"/>
              <a:t>[Thought: for large numbers of nodes, maybe it is better to compute area as nodes are entered? This will have an impact on what we can output at the end of the program (or we could output as we go?]</a:t>
            </a:r>
          </a:p>
          <a:p>
            <a:pPr lvl="1"/>
            <a:r>
              <a:rPr lang="en-US" dirty="0" err="1"/>
              <a:t>nodes_xy</a:t>
            </a:r>
            <a:r>
              <a:rPr lang="en-US" dirty="0"/>
              <a:t>[2,:] -- coordinates of nodes saved as double indexed array (how these are specified is language dependent)</a:t>
            </a:r>
          </a:p>
        </p:txBody>
      </p:sp>
      <p:sp>
        <p:nvSpPr>
          <p:cNvPr id="7" name="Date Placeholder 6">
            <a:extLst>
              <a:ext uri="{FF2B5EF4-FFF2-40B4-BE49-F238E27FC236}">
                <a16:creationId xmlns:a16="http://schemas.microsoft.com/office/drawing/2014/main" id="{68AF4B39-EE50-3B48-8F47-288754648488}"/>
              </a:ext>
            </a:extLst>
          </p:cNvPr>
          <p:cNvSpPr>
            <a:spLocks noGrp="1"/>
          </p:cNvSpPr>
          <p:nvPr>
            <p:ph type="dt" sz="half" idx="10"/>
          </p:nvPr>
        </p:nvSpPr>
        <p:spPr/>
        <p:txBody>
          <a:bodyPr/>
          <a:lstStyle/>
          <a:p>
            <a:r>
              <a:rPr lang="en-US"/>
              <a:t>9/19/2024</a:t>
            </a:r>
          </a:p>
        </p:txBody>
      </p:sp>
      <p:sp>
        <p:nvSpPr>
          <p:cNvPr id="8" name="Footer Placeholder 7">
            <a:extLst>
              <a:ext uri="{FF2B5EF4-FFF2-40B4-BE49-F238E27FC236}">
                <a16:creationId xmlns:a16="http://schemas.microsoft.com/office/drawing/2014/main" id="{70DE0669-2E3A-9343-9AFC-A215B0202119}"/>
              </a:ext>
            </a:extLst>
          </p:cNvPr>
          <p:cNvSpPr>
            <a:spLocks noGrp="1"/>
          </p:cNvSpPr>
          <p:nvPr>
            <p:ph type="ftr" sz="quarter" idx="11"/>
          </p:nvPr>
        </p:nvSpPr>
        <p:spPr/>
        <p:txBody>
          <a:bodyPr/>
          <a:lstStyle/>
          <a:p>
            <a:r>
              <a:rPr lang="en-US"/>
              <a:t>12.010 Lec 04</a:t>
            </a:r>
          </a:p>
        </p:txBody>
      </p:sp>
      <p:sp>
        <p:nvSpPr>
          <p:cNvPr id="9" name="Slide Number Placeholder 8">
            <a:extLst>
              <a:ext uri="{FF2B5EF4-FFF2-40B4-BE49-F238E27FC236}">
                <a16:creationId xmlns:a16="http://schemas.microsoft.com/office/drawing/2014/main" id="{CF0318FF-603E-9F45-B537-51F9B58B6693}"/>
              </a:ext>
            </a:extLst>
          </p:cNvPr>
          <p:cNvSpPr>
            <a:spLocks noGrp="1"/>
          </p:cNvSpPr>
          <p:nvPr>
            <p:ph type="sldNum" sz="quarter" idx="12"/>
          </p:nvPr>
        </p:nvSpPr>
        <p:spPr/>
        <p:txBody>
          <a:bodyPr/>
          <a:lstStyle/>
          <a:p>
            <a:fld id="{0BA25F5A-3F9B-3E42-8F6E-61C9A502F44A}" type="slidenum">
              <a:rPr lang="en-US" smtClean="0"/>
              <a:t>18</a:t>
            </a:fld>
            <a:endParaRPr lang="en-US"/>
          </a:p>
        </p:txBody>
      </p:sp>
    </p:spTree>
    <p:extLst>
      <p:ext uri="{BB962C8B-B14F-4D97-AF65-F5344CB8AC3E}">
        <p14:creationId xmlns:p14="http://schemas.microsoft.com/office/powerpoint/2010/main" val="37258660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a:xfrm>
            <a:off x="838200" y="365125"/>
            <a:ext cx="10515600" cy="1325563"/>
          </a:xfrm>
        </p:spPr>
        <p:txBody>
          <a:bodyPr/>
          <a:lstStyle/>
          <a:p>
            <a:r>
              <a:rPr lang="en-US" dirty="0"/>
              <a:t>Variable/module names</a:t>
            </a:r>
          </a:p>
        </p:txBody>
      </p:sp>
      <p:sp>
        <p:nvSpPr>
          <p:cNvPr id="29701" name="Rectangle 3"/>
          <p:cNvSpPr>
            <a:spLocks noGrp="1" noChangeArrowheads="1"/>
          </p:cNvSpPr>
          <p:nvPr>
            <p:ph idx="1"/>
          </p:nvPr>
        </p:nvSpPr>
        <p:spPr>
          <a:xfrm>
            <a:off x="838200" y="1825625"/>
            <a:ext cx="10515600" cy="4351338"/>
          </a:xfrm>
        </p:spPr>
        <p:txBody>
          <a:bodyPr>
            <a:normAutofit/>
          </a:bodyPr>
          <a:lstStyle/>
          <a:p>
            <a:pPr lvl="1"/>
            <a:r>
              <a:rPr lang="en-US" dirty="0" err="1"/>
              <a:t>trivec</a:t>
            </a:r>
            <a:r>
              <a:rPr lang="en-US" dirty="0"/>
              <a:t> – Array with the vectors that form each triangle</a:t>
            </a:r>
          </a:p>
          <a:p>
            <a:pPr lvl="1"/>
            <a:r>
              <a:rPr lang="en-US" dirty="0"/>
              <a:t>area, </a:t>
            </a:r>
            <a:r>
              <a:rPr lang="en-US" dirty="0" err="1"/>
              <a:t>darea</a:t>
            </a:r>
            <a:r>
              <a:rPr lang="en-US" dirty="0"/>
              <a:t> -- Total area and incremental area for the current triangle.</a:t>
            </a:r>
          </a:p>
          <a:p>
            <a:r>
              <a:rPr lang="en-US" dirty="0"/>
              <a:t>Functions/Modules needed</a:t>
            </a:r>
          </a:p>
          <a:p>
            <a:pPr lvl="1"/>
            <a:r>
              <a:rPr lang="en-US" dirty="0" err="1"/>
              <a:t>Readnodes</a:t>
            </a:r>
            <a:r>
              <a:rPr lang="en-US" dirty="0"/>
              <a:t> – read the nodes of the polygon</a:t>
            </a:r>
          </a:p>
          <a:p>
            <a:pPr lvl="1"/>
            <a:r>
              <a:rPr lang="en-US" dirty="0" err="1"/>
              <a:t>Form_vectors</a:t>
            </a:r>
            <a:r>
              <a:rPr lang="en-US" dirty="0"/>
              <a:t> – Forms the triangle vectors from the node coordinate</a:t>
            </a:r>
          </a:p>
          <a:p>
            <a:pPr lvl="1"/>
            <a:r>
              <a:rPr lang="en-US" dirty="0" err="1"/>
              <a:t>Triarea</a:t>
            </a:r>
            <a:r>
              <a:rPr lang="en-US" dirty="0"/>
              <a:t> – computes the area (uses modified cross-product formula)</a:t>
            </a:r>
          </a:p>
          <a:p>
            <a:pPr lvl="1"/>
            <a:r>
              <a:rPr lang="en-US" dirty="0" err="1"/>
              <a:t>Plotpoly</a:t>
            </a:r>
            <a:r>
              <a:rPr lang="en-US" dirty="0"/>
              <a:t> – Plots the polygon</a:t>
            </a:r>
          </a:p>
          <a:p>
            <a:r>
              <a:rPr lang="en-US" dirty="0"/>
              <a:t>Notebook or Python script calls these functions</a:t>
            </a:r>
          </a:p>
        </p:txBody>
      </p:sp>
      <p:sp>
        <p:nvSpPr>
          <p:cNvPr id="7" name="Date Placeholder 6">
            <a:extLst>
              <a:ext uri="{FF2B5EF4-FFF2-40B4-BE49-F238E27FC236}">
                <a16:creationId xmlns:a16="http://schemas.microsoft.com/office/drawing/2014/main" id="{1F28BBBD-7617-2E4E-9456-82AC1A1958B0}"/>
              </a:ext>
            </a:extLst>
          </p:cNvPr>
          <p:cNvSpPr>
            <a:spLocks noGrp="1"/>
          </p:cNvSpPr>
          <p:nvPr>
            <p:ph type="dt" sz="half" idx="10"/>
          </p:nvPr>
        </p:nvSpPr>
        <p:spPr/>
        <p:txBody>
          <a:bodyPr/>
          <a:lstStyle/>
          <a:p>
            <a:r>
              <a:rPr lang="en-US"/>
              <a:t>9/19/2024</a:t>
            </a:r>
          </a:p>
        </p:txBody>
      </p:sp>
      <p:sp>
        <p:nvSpPr>
          <p:cNvPr id="8" name="Footer Placeholder 7">
            <a:extLst>
              <a:ext uri="{FF2B5EF4-FFF2-40B4-BE49-F238E27FC236}">
                <a16:creationId xmlns:a16="http://schemas.microsoft.com/office/drawing/2014/main" id="{C3B5A9FE-0670-2548-8BDC-550F503259AD}"/>
              </a:ext>
            </a:extLst>
          </p:cNvPr>
          <p:cNvSpPr>
            <a:spLocks noGrp="1"/>
          </p:cNvSpPr>
          <p:nvPr>
            <p:ph type="ftr" sz="quarter" idx="11"/>
          </p:nvPr>
        </p:nvSpPr>
        <p:spPr/>
        <p:txBody>
          <a:bodyPr/>
          <a:lstStyle/>
          <a:p>
            <a:r>
              <a:rPr lang="en-US"/>
              <a:t>12.010 Lec 04</a:t>
            </a:r>
          </a:p>
        </p:txBody>
      </p:sp>
      <p:sp>
        <p:nvSpPr>
          <p:cNvPr id="9" name="Slide Number Placeholder 8">
            <a:extLst>
              <a:ext uri="{FF2B5EF4-FFF2-40B4-BE49-F238E27FC236}">
                <a16:creationId xmlns:a16="http://schemas.microsoft.com/office/drawing/2014/main" id="{CA243371-EF68-EA4E-B90A-F8FAC9825283}"/>
              </a:ext>
            </a:extLst>
          </p:cNvPr>
          <p:cNvSpPr>
            <a:spLocks noGrp="1"/>
          </p:cNvSpPr>
          <p:nvPr>
            <p:ph type="sldNum" sz="quarter" idx="12"/>
          </p:nvPr>
        </p:nvSpPr>
        <p:spPr/>
        <p:txBody>
          <a:bodyPr/>
          <a:lstStyle/>
          <a:p>
            <a:fld id="{0BA25F5A-3F9B-3E42-8F6E-61C9A502F44A}" type="slidenum">
              <a:rPr lang="en-US" smtClean="0"/>
              <a:t>19</a:t>
            </a:fld>
            <a:endParaRPr lang="en-US"/>
          </a:p>
        </p:txBody>
      </p:sp>
    </p:spTree>
    <p:extLst>
      <p:ext uri="{BB962C8B-B14F-4D97-AF65-F5344CB8AC3E}">
        <p14:creationId xmlns:p14="http://schemas.microsoft.com/office/powerpoint/2010/main" val="1838158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638AA-150A-464E-9DA4-78DDB3589F2D}"/>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D6E34D06-D77D-DA44-8C3A-7B204A94FC7C}"/>
              </a:ext>
            </a:extLst>
          </p:cNvPr>
          <p:cNvSpPr>
            <a:spLocks noGrp="1"/>
          </p:cNvSpPr>
          <p:nvPr>
            <p:ph idx="1"/>
          </p:nvPr>
        </p:nvSpPr>
        <p:spPr/>
        <p:txBody>
          <a:bodyPr/>
          <a:lstStyle/>
          <a:p>
            <a:r>
              <a:rPr lang="en-US" dirty="0"/>
              <a:t>Input/Output: Simply first, more later</a:t>
            </a:r>
          </a:p>
          <a:p>
            <a:r>
              <a:rPr lang="en-US" dirty="0"/>
              <a:t>Programming approach: Algorithm development </a:t>
            </a:r>
          </a:p>
          <a:p>
            <a:pPr lvl="1"/>
            <a:r>
              <a:rPr lang="en-US" dirty="0"/>
              <a:t>Example of how to think about the process: Speed of coding versus speed of execution</a:t>
            </a:r>
          </a:p>
          <a:p>
            <a:r>
              <a:rPr lang="en-US" dirty="0"/>
              <a:t>Example with Lec05_polyarea.ipynb</a:t>
            </a:r>
          </a:p>
          <a:p>
            <a:r>
              <a:rPr lang="en-US" dirty="0"/>
              <a:t>Verification of code. Expecting the unexpected.</a:t>
            </a:r>
          </a:p>
          <a:p>
            <a:r>
              <a:rPr lang="en-US" dirty="0"/>
              <a:t>Common problems that can occur.</a:t>
            </a:r>
          </a:p>
          <a:p>
            <a:endParaRPr lang="en-US" dirty="0"/>
          </a:p>
        </p:txBody>
      </p:sp>
      <p:sp>
        <p:nvSpPr>
          <p:cNvPr id="4" name="Date Placeholder 3">
            <a:extLst>
              <a:ext uri="{FF2B5EF4-FFF2-40B4-BE49-F238E27FC236}">
                <a16:creationId xmlns:a16="http://schemas.microsoft.com/office/drawing/2014/main" id="{167CE71D-298C-8747-8040-D50C94ABD0E6}"/>
              </a:ext>
            </a:extLst>
          </p:cNvPr>
          <p:cNvSpPr>
            <a:spLocks noGrp="1"/>
          </p:cNvSpPr>
          <p:nvPr>
            <p:ph type="dt" sz="half" idx="10"/>
          </p:nvPr>
        </p:nvSpPr>
        <p:spPr/>
        <p:txBody>
          <a:bodyPr/>
          <a:lstStyle/>
          <a:p>
            <a:r>
              <a:rPr lang="en-US"/>
              <a:t>9/19/2024</a:t>
            </a:r>
          </a:p>
        </p:txBody>
      </p:sp>
      <p:sp>
        <p:nvSpPr>
          <p:cNvPr id="5" name="Footer Placeholder 4">
            <a:extLst>
              <a:ext uri="{FF2B5EF4-FFF2-40B4-BE49-F238E27FC236}">
                <a16:creationId xmlns:a16="http://schemas.microsoft.com/office/drawing/2014/main" id="{9C7986FC-5849-7349-8D27-59157F46A499}"/>
              </a:ext>
            </a:extLst>
          </p:cNvPr>
          <p:cNvSpPr>
            <a:spLocks noGrp="1"/>
          </p:cNvSpPr>
          <p:nvPr>
            <p:ph type="ftr" sz="quarter" idx="11"/>
          </p:nvPr>
        </p:nvSpPr>
        <p:spPr/>
        <p:txBody>
          <a:bodyPr/>
          <a:lstStyle/>
          <a:p>
            <a:r>
              <a:rPr lang="en-US"/>
              <a:t>12.010 Lec 04</a:t>
            </a:r>
          </a:p>
        </p:txBody>
      </p:sp>
      <p:sp>
        <p:nvSpPr>
          <p:cNvPr id="6" name="Slide Number Placeholder 5">
            <a:extLst>
              <a:ext uri="{FF2B5EF4-FFF2-40B4-BE49-F238E27FC236}">
                <a16:creationId xmlns:a16="http://schemas.microsoft.com/office/drawing/2014/main" id="{594F0F0C-464E-AC48-9295-0D99853105DA}"/>
              </a:ext>
            </a:extLst>
          </p:cNvPr>
          <p:cNvSpPr>
            <a:spLocks noGrp="1"/>
          </p:cNvSpPr>
          <p:nvPr>
            <p:ph type="sldNum" sz="quarter" idx="12"/>
          </p:nvPr>
        </p:nvSpPr>
        <p:spPr/>
        <p:txBody>
          <a:bodyPr/>
          <a:lstStyle/>
          <a:p>
            <a:fld id="{D64833CB-07D8-DE49-BAB8-617B70919DEE}" type="slidenum">
              <a:rPr lang="en-US" smtClean="0"/>
              <a:t>2</a:t>
            </a:fld>
            <a:endParaRPr lang="en-US"/>
          </a:p>
        </p:txBody>
      </p:sp>
    </p:spTree>
    <p:extLst>
      <p:ext uri="{BB962C8B-B14F-4D97-AF65-F5344CB8AC3E}">
        <p14:creationId xmlns:p14="http://schemas.microsoft.com/office/powerpoint/2010/main" val="8692421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2"/>
          <p:cNvSpPr>
            <a:spLocks noGrp="1" noChangeArrowheads="1"/>
          </p:cNvSpPr>
          <p:nvPr>
            <p:ph type="title"/>
          </p:nvPr>
        </p:nvSpPr>
        <p:spPr>
          <a:xfrm>
            <a:off x="838200" y="365125"/>
            <a:ext cx="10515600" cy="1325563"/>
          </a:xfrm>
        </p:spPr>
        <p:txBody>
          <a:bodyPr/>
          <a:lstStyle/>
          <a:p>
            <a:r>
              <a:rPr lang="en-US"/>
              <a:t>Implement</a:t>
            </a:r>
          </a:p>
        </p:txBody>
      </p:sp>
      <p:sp>
        <p:nvSpPr>
          <p:cNvPr id="30725" name="Rectangle 3"/>
          <p:cNvSpPr>
            <a:spLocks noGrp="1" noChangeArrowheads="1"/>
          </p:cNvSpPr>
          <p:nvPr>
            <p:ph idx="1"/>
          </p:nvPr>
        </p:nvSpPr>
        <p:spPr>
          <a:xfrm>
            <a:off x="838200" y="1825625"/>
            <a:ext cx="10515600" cy="4351338"/>
          </a:xfrm>
        </p:spPr>
        <p:txBody>
          <a:bodyPr>
            <a:normAutofit/>
          </a:bodyPr>
          <a:lstStyle/>
          <a:p>
            <a:r>
              <a:rPr lang="en-US" dirty="0"/>
              <a:t>With design in hand, variables and modules defined the code can be written.</a:t>
            </a:r>
          </a:p>
          <a:p>
            <a:r>
              <a:rPr lang="en-US" dirty="0"/>
              <a:t>Usually, small additions and changes occur during the code writing, especially if it is well documented.</a:t>
            </a:r>
          </a:p>
          <a:p>
            <a:r>
              <a:rPr lang="en-US" dirty="0"/>
              <a:t>Specifically: See </a:t>
            </a:r>
            <a:r>
              <a:rPr lang="en-US" dirty="0" err="1"/>
              <a:t>polyarea.ipynb</a:t>
            </a:r>
            <a:r>
              <a:rPr lang="en-US" dirty="0"/>
              <a:t> code. </a:t>
            </a:r>
          </a:p>
          <a:p>
            <a:r>
              <a:rPr lang="en-US" dirty="0"/>
              <a:t>Once the code is running, </a:t>
            </a:r>
            <a:r>
              <a:rPr lang="en-US" b="1" dirty="0"/>
              <a:t>time to verify</a:t>
            </a:r>
            <a:r>
              <a:rPr lang="en-US" dirty="0"/>
              <a:t>.</a:t>
            </a:r>
          </a:p>
        </p:txBody>
      </p:sp>
      <p:sp>
        <p:nvSpPr>
          <p:cNvPr id="7" name="Date Placeholder 6">
            <a:extLst>
              <a:ext uri="{FF2B5EF4-FFF2-40B4-BE49-F238E27FC236}">
                <a16:creationId xmlns:a16="http://schemas.microsoft.com/office/drawing/2014/main" id="{8B530856-A77D-0C4B-8666-C92A8CAF2576}"/>
              </a:ext>
            </a:extLst>
          </p:cNvPr>
          <p:cNvSpPr>
            <a:spLocks noGrp="1"/>
          </p:cNvSpPr>
          <p:nvPr>
            <p:ph type="dt" sz="half" idx="10"/>
          </p:nvPr>
        </p:nvSpPr>
        <p:spPr/>
        <p:txBody>
          <a:bodyPr/>
          <a:lstStyle/>
          <a:p>
            <a:r>
              <a:rPr lang="en-US"/>
              <a:t>9/19/2024</a:t>
            </a:r>
          </a:p>
        </p:txBody>
      </p:sp>
      <p:sp>
        <p:nvSpPr>
          <p:cNvPr id="8" name="Footer Placeholder 7">
            <a:extLst>
              <a:ext uri="{FF2B5EF4-FFF2-40B4-BE49-F238E27FC236}">
                <a16:creationId xmlns:a16="http://schemas.microsoft.com/office/drawing/2014/main" id="{3A9A8C86-4DB6-7B4A-A2C6-6EE7C4A5201C}"/>
              </a:ext>
            </a:extLst>
          </p:cNvPr>
          <p:cNvSpPr>
            <a:spLocks noGrp="1"/>
          </p:cNvSpPr>
          <p:nvPr>
            <p:ph type="ftr" sz="quarter" idx="11"/>
          </p:nvPr>
        </p:nvSpPr>
        <p:spPr/>
        <p:txBody>
          <a:bodyPr/>
          <a:lstStyle/>
          <a:p>
            <a:r>
              <a:rPr lang="en-US"/>
              <a:t>12.010 Lec 04</a:t>
            </a:r>
          </a:p>
        </p:txBody>
      </p:sp>
      <p:sp>
        <p:nvSpPr>
          <p:cNvPr id="9" name="Slide Number Placeholder 8">
            <a:extLst>
              <a:ext uri="{FF2B5EF4-FFF2-40B4-BE49-F238E27FC236}">
                <a16:creationId xmlns:a16="http://schemas.microsoft.com/office/drawing/2014/main" id="{BAE26182-25C0-994C-B1FB-27A5FA4F6A06}"/>
              </a:ext>
            </a:extLst>
          </p:cNvPr>
          <p:cNvSpPr>
            <a:spLocks noGrp="1"/>
          </p:cNvSpPr>
          <p:nvPr>
            <p:ph type="sldNum" sz="quarter" idx="12"/>
          </p:nvPr>
        </p:nvSpPr>
        <p:spPr/>
        <p:txBody>
          <a:bodyPr/>
          <a:lstStyle/>
          <a:p>
            <a:fld id="{0BA25F5A-3F9B-3E42-8F6E-61C9A502F44A}" type="slidenum">
              <a:rPr lang="en-US" smtClean="0"/>
              <a:t>20</a:t>
            </a:fld>
            <a:endParaRPr lang="en-US"/>
          </a:p>
        </p:txBody>
      </p:sp>
    </p:spTree>
    <p:extLst>
      <p:ext uri="{BB962C8B-B14F-4D97-AF65-F5344CB8AC3E}">
        <p14:creationId xmlns:p14="http://schemas.microsoft.com/office/powerpoint/2010/main" val="28002367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2"/>
          <p:cNvSpPr>
            <a:spLocks noGrp="1" noChangeArrowheads="1"/>
          </p:cNvSpPr>
          <p:nvPr>
            <p:ph type="title"/>
          </p:nvPr>
        </p:nvSpPr>
        <p:spPr>
          <a:xfrm>
            <a:off x="838200" y="365125"/>
            <a:ext cx="10515600" cy="1325563"/>
          </a:xfrm>
        </p:spPr>
        <p:txBody>
          <a:bodyPr/>
          <a:lstStyle/>
          <a:p>
            <a:r>
              <a:rPr lang="en-US"/>
              <a:t>Verification</a:t>
            </a:r>
          </a:p>
        </p:txBody>
      </p:sp>
      <p:sp>
        <p:nvSpPr>
          <p:cNvPr id="31749" name="Rectangle 3"/>
          <p:cNvSpPr>
            <a:spLocks noGrp="1" noChangeArrowheads="1"/>
          </p:cNvSpPr>
          <p:nvPr>
            <p:ph idx="1"/>
          </p:nvPr>
        </p:nvSpPr>
        <p:spPr>
          <a:xfrm>
            <a:off x="838200" y="1825625"/>
            <a:ext cx="10515600" cy="4351338"/>
          </a:xfrm>
        </p:spPr>
        <p:txBody>
          <a:bodyPr>
            <a:normAutofit/>
          </a:bodyPr>
          <a:lstStyle/>
          <a:p>
            <a:r>
              <a:rPr lang="en-US" dirty="0"/>
              <a:t>Once code is implemented and running, verification can be done in a number of ways.</a:t>
            </a:r>
          </a:p>
          <a:p>
            <a:r>
              <a:rPr lang="en-US" dirty="0"/>
              <a:t>Each module can be checked separately to ensure that it works.  Especially check the error treatment routines to make sure that they work.</a:t>
            </a:r>
          </a:p>
          <a:p>
            <a:r>
              <a:rPr lang="en-US" dirty="0"/>
              <a:t>One then tests with selected examples where the results are known.</a:t>
            </a:r>
          </a:p>
        </p:txBody>
      </p:sp>
      <p:sp>
        <p:nvSpPr>
          <p:cNvPr id="7" name="Date Placeholder 6">
            <a:extLst>
              <a:ext uri="{FF2B5EF4-FFF2-40B4-BE49-F238E27FC236}">
                <a16:creationId xmlns:a16="http://schemas.microsoft.com/office/drawing/2014/main" id="{1832B21A-19DC-024B-9729-6113831D8177}"/>
              </a:ext>
            </a:extLst>
          </p:cNvPr>
          <p:cNvSpPr>
            <a:spLocks noGrp="1"/>
          </p:cNvSpPr>
          <p:nvPr>
            <p:ph type="dt" sz="half" idx="10"/>
          </p:nvPr>
        </p:nvSpPr>
        <p:spPr/>
        <p:txBody>
          <a:bodyPr/>
          <a:lstStyle/>
          <a:p>
            <a:r>
              <a:rPr lang="en-US"/>
              <a:t>9/19/2024</a:t>
            </a:r>
          </a:p>
        </p:txBody>
      </p:sp>
      <p:sp>
        <p:nvSpPr>
          <p:cNvPr id="8" name="Footer Placeholder 7">
            <a:extLst>
              <a:ext uri="{FF2B5EF4-FFF2-40B4-BE49-F238E27FC236}">
                <a16:creationId xmlns:a16="http://schemas.microsoft.com/office/drawing/2014/main" id="{3D7B76C7-2466-D447-893F-97E949B5E690}"/>
              </a:ext>
            </a:extLst>
          </p:cNvPr>
          <p:cNvSpPr>
            <a:spLocks noGrp="1"/>
          </p:cNvSpPr>
          <p:nvPr>
            <p:ph type="ftr" sz="quarter" idx="11"/>
          </p:nvPr>
        </p:nvSpPr>
        <p:spPr/>
        <p:txBody>
          <a:bodyPr/>
          <a:lstStyle/>
          <a:p>
            <a:r>
              <a:rPr lang="en-US"/>
              <a:t>12.010 Lec 04</a:t>
            </a:r>
          </a:p>
        </p:txBody>
      </p:sp>
      <p:sp>
        <p:nvSpPr>
          <p:cNvPr id="9" name="Slide Number Placeholder 8">
            <a:extLst>
              <a:ext uri="{FF2B5EF4-FFF2-40B4-BE49-F238E27FC236}">
                <a16:creationId xmlns:a16="http://schemas.microsoft.com/office/drawing/2014/main" id="{7A84006D-E9D8-4B43-9DE2-5E1BBF42620C}"/>
              </a:ext>
            </a:extLst>
          </p:cNvPr>
          <p:cNvSpPr>
            <a:spLocks noGrp="1"/>
          </p:cNvSpPr>
          <p:nvPr>
            <p:ph type="sldNum" sz="quarter" idx="12"/>
          </p:nvPr>
        </p:nvSpPr>
        <p:spPr/>
        <p:txBody>
          <a:bodyPr/>
          <a:lstStyle/>
          <a:p>
            <a:fld id="{0BA25F5A-3F9B-3E42-8F6E-61C9A502F44A}" type="slidenum">
              <a:rPr lang="en-US" smtClean="0"/>
              <a:t>21</a:t>
            </a:fld>
            <a:endParaRPr lang="en-US"/>
          </a:p>
        </p:txBody>
      </p:sp>
    </p:spTree>
    <p:extLst>
      <p:ext uri="{BB962C8B-B14F-4D97-AF65-F5344CB8AC3E}">
        <p14:creationId xmlns:p14="http://schemas.microsoft.com/office/powerpoint/2010/main" val="14077404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2"/>
          <p:cNvSpPr>
            <a:spLocks noGrp="1" noChangeArrowheads="1"/>
          </p:cNvSpPr>
          <p:nvPr>
            <p:ph type="title"/>
          </p:nvPr>
        </p:nvSpPr>
        <p:spPr/>
        <p:txBody>
          <a:bodyPr>
            <a:normAutofit/>
          </a:bodyPr>
          <a:lstStyle/>
          <a:p>
            <a:r>
              <a:rPr lang="en-US" dirty="0">
                <a:latin typeface="Helvetica" charset="0"/>
                <a:ea typeface="ＭＳ Ｐゴシック" charset="0"/>
                <a:cs typeface="ＭＳ Ｐゴシック" charset="0"/>
              </a:rPr>
              <a:t>Examine the program</a:t>
            </a:r>
            <a:r>
              <a:rPr lang="en-US" dirty="0">
                <a:solidFill>
                  <a:schemeClr val="tx1"/>
                </a:solidFill>
                <a:latin typeface="Helvetica" charset="0"/>
                <a:ea typeface="ＭＳ Ｐゴシック" charset="0"/>
                <a:cs typeface="ＭＳ Ｐゴシック" charset="0"/>
              </a:rPr>
              <a:t> </a:t>
            </a:r>
            <a:r>
              <a:rPr lang="en-US" dirty="0" err="1">
                <a:solidFill>
                  <a:schemeClr val="tx1"/>
                </a:solidFill>
                <a:latin typeface="Helvetica" charset="0"/>
                <a:ea typeface="ＭＳ Ｐゴシック" charset="0"/>
                <a:cs typeface="ＭＳ Ｐゴシック" charset="0"/>
              </a:rPr>
              <a:t>polyarea.ipynb</a:t>
            </a:r>
            <a:r>
              <a:rPr lang="en-US" dirty="0">
                <a:solidFill>
                  <a:schemeClr val="tx1"/>
                </a:solidFill>
                <a:latin typeface="Helvetica" charset="0"/>
                <a:ea typeface="ＭＳ Ｐゴシック" charset="0"/>
                <a:cs typeface="ＭＳ Ｐゴシック" charset="0"/>
              </a:rPr>
              <a:t>*</a:t>
            </a:r>
          </a:p>
        </p:txBody>
      </p:sp>
      <p:sp>
        <p:nvSpPr>
          <p:cNvPr id="32773" name="Rectangle 3"/>
          <p:cNvSpPr>
            <a:spLocks noGrp="1" noChangeArrowheads="1"/>
          </p:cNvSpPr>
          <p:nvPr>
            <p:ph type="body" idx="1"/>
          </p:nvPr>
        </p:nvSpPr>
        <p:spPr/>
        <p:txBody>
          <a:bodyPr>
            <a:normAutofit/>
          </a:bodyPr>
          <a:lstStyle/>
          <a:p>
            <a:r>
              <a:rPr lang="en-US" sz="2400" dirty="0">
                <a:solidFill>
                  <a:srgbClr val="000000"/>
                </a:solidFill>
                <a:latin typeface="Helvetica" pitchFamily="2" charset="0"/>
                <a:ea typeface="ＭＳ Ｐゴシック" charset="0"/>
                <a:cs typeface="Arial" panose="020B0604020202020204" pitchFamily="34" charset="0"/>
              </a:rPr>
              <a:t>Implementation of the algorithm described above.</a:t>
            </a:r>
          </a:p>
          <a:p>
            <a:r>
              <a:rPr lang="en-US" sz="2400" dirty="0">
                <a:solidFill>
                  <a:srgbClr val="000000"/>
                </a:solidFill>
                <a:latin typeface="Helvetica" pitchFamily="2" charset="0"/>
                <a:ea typeface="ＭＳ Ｐゴシック" charset="0"/>
                <a:cs typeface="Arial" panose="020B0604020202020204" pitchFamily="34" charset="0"/>
              </a:rPr>
              <a:t>Take note of the documentation</a:t>
            </a:r>
          </a:p>
          <a:p>
            <a:r>
              <a:rPr lang="en-US" sz="2400" dirty="0">
                <a:solidFill>
                  <a:srgbClr val="000000"/>
                </a:solidFill>
                <a:latin typeface="Helvetica" pitchFamily="2" charset="0"/>
                <a:ea typeface="ＭＳ Ｐゴシック" charset="0"/>
                <a:cs typeface="Arial" panose="020B0604020202020204" pitchFamily="34" charset="0"/>
              </a:rPr>
              <a:t>Checks on human input</a:t>
            </a:r>
          </a:p>
          <a:p>
            <a:endParaRPr lang="en-US" sz="2400" dirty="0">
              <a:solidFill>
                <a:srgbClr val="000000"/>
              </a:solidFill>
              <a:latin typeface="Helvetica" pitchFamily="2" charset="0"/>
              <a:ea typeface="ＭＳ Ｐゴシック" charset="0"/>
              <a:cs typeface="Arial" panose="020B0604020202020204" pitchFamily="34" charset="0"/>
            </a:endParaRPr>
          </a:p>
          <a:p>
            <a:r>
              <a:rPr lang="en-US" sz="2400" dirty="0">
                <a:solidFill>
                  <a:srgbClr val="000000"/>
                </a:solidFill>
                <a:latin typeface="Helvetica" pitchFamily="2" charset="0"/>
                <a:ea typeface="ＭＳ Ｐゴシック" charset="0"/>
                <a:cs typeface="Arial" panose="020B0604020202020204" pitchFamily="34" charset="0"/>
              </a:rPr>
              <a:t>How might we expand this notebook? Allow an image to be read (e.g., a satellite image of growing crops and select the points in the polygon graphically.</a:t>
            </a:r>
          </a:p>
        </p:txBody>
      </p:sp>
      <p:sp>
        <p:nvSpPr>
          <p:cNvPr id="2" name="Date Placeholder 1">
            <a:extLst>
              <a:ext uri="{FF2B5EF4-FFF2-40B4-BE49-F238E27FC236}">
                <a16:creationId xmlns:a16="http://schemas.microsoft.com/office/drawing/2014/main" id="{C47D23EA-D26B-8A49-BFCA-AAA784CD302D}"/>
              </a:ext>
            </a:extLst>
          </p:cNvPr>
          <p:cNvSpPr>
            <a:spLocks noGrp="1"/>
          </p:cNvSpPr>
          <p:nvPr>
            <p:ph type="dt" sz="half" idx="10"/>
          </p:nvPr>
        </p:nvSpPr>
        <p:spPr/>
        <p:txBody>
          <a:bodyPr/>
          <a:lstStyle/>
          <a:p>
            <a:r>
              <a:rPr lang="en-US"/>
              <a:t>9/19/2024</a:t>
            </a:r>
          </a:p>
        </p:txBody>
      </p:sp>
      <p:sp>
        <p:nvSpPr>
          <p:cNvPr id="3" name="Footer Placeholder 2">
            <a:extLst>
              <a:ext uri="{FF2B5EF4-FFF2-40B4-BE49-F238E27FC236}">
                <a16:creationId xmlns:a16="http://schemas.microsoft.com/office/drawing/2014/main" id="{7394BDFE-0F1E-2D4E-A3F4-27BB14B4F1A0}"/>
              </a:ext>
            </a:extLst>
          </p:cNvPr>
          <p:cNvSpPr>
            <a:spLocks noGrp="1"/>
          </p:cNvSpPr>
          <p:nvPr>
            <p:ph type="ftr" sz="quarter" idx="11"/>
          </p:nvPr>
        </p:nvSpPr>
        <p:spPr/>
        <p:txBody>
          <a:bodyPr/>
          <a:lstStyle/>
          <a:p>
            <a:r>
              <a:rPr lang="en-US"/>
              <a:t>12.010 Lec 04</a:t>
            </a:r>
          </a:p>
        </p:txBody>
      </p:sp>
      <p:sp>
        <p:nvSpPr>
          <p:cNvPr id="4" name="Slide Number Placeholder 3">
            <a:extLst>
              <a:ext uri="{FF2B5EF4-FFF2-40B4-BE49-F238E27FC236}">
                <a16:creationId xmlns:a16="http://schemas.microsoft.com/office/drawing/2014/main" id="{439D3D61-B425-8E46-BA08-1E5914702A0D}"/>
              </a:ext>
            </a:extLst>
          </p:cNvPr>
          <p:cNvSpPr>
            <a:spLocks noGrp="1"/>
          </p:cNvSpPr>
          <p:nvPr>
            <p:ph type="sldNum" sz="quarter" idx="12"/>
          </p:nvPr>
        </p:nvSpPr>
        <p:spPr/>
        <p:txBody>
          <a:bodyPr/>
          <a:lstStyle/>
          <a:p>
            <a:fld id="{0BA25F5A-3F9B-3E42-8F6E-61C9A502F44A}" type="slidenum">
              <a:rPr lang="en-US" smtClean="0"/>
              <a:t>22</a:t>
            </a:fld>
            <a:endParaRPr lang="en-US"/>
          </a:p>
        </p:txBody>
      </p:sp>
    </p:spTree>
    <p:extLst>
      <p:ext uri="{BB962C8B-B14F-4D97-AF65-F5344CB8AC3E}">
        <p14:creationId xmlns:p14="http://schemas.microsoft.com/office/powerpoint/2010/main" val="11827965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6" name="Rectangle 2"/>
          <p:cNvSpPr>
            <a:spLocks noGrp="1" noChangeArrowheads="1"/>
          </p:cNvSpPr>
          <p:nvPr>
            <p:ph type="title"/>
          </p:nvPr>
        </p:nvSpPr>
        <p:spPr>
          <a:xfrm>
            <a:off x="838200" y="365125"/>
            <a:ext cx="10515600" cy="1325563"/>
          </a:xfrm>
        </p:spPr>
        <p:txBody>
          <a:bodyPr/>
          <a:lstStyle/>
          <a:p>
            <a:r>
              <a:rPr lang="en-US" dirty="0"/>
              <a:t>Common program problem with algorithm development</a:t>
            </a:r>
          </a:p>
        </p:txBody>
      </p:sp>
      <p:sp>
        <p:nvSpPr>
          <p:cNvPr id="371715" name="Rectangle 3"/>
          <p:cNvSpPr>
            <a:spLocks noGrp="1" noChangeArrowheads="1"/>
          </p:cNvSpPr>
          <p:nvPr>
            <p:ph idx="1"/>
          </p:nvPr>
        </p:nvSpPr>
        <p:spPr>
          <a:xfrm>
            <a:off x="838200" y="1825625"/>
            <a:ext cx="10515600" cy="4351338"/>
          </a:xfrm>
        </p:spPr>
        <p:txBody>
          <a:bodyPr>
            <a:normAutofit/>
          </a:bodyPr>
          <a:lstStyle/>
          <a:p>
            <a:r>
              <a:rPr lang="en-US" dirty="0"/>
              <a:t>Numerical problems. Specifically</a:t>
            </a:r>
          </a:p>
          <a:p>
            <a:pPr lvl="1"/>
            <a:r>
              <a:rPr lang="en-US" dirty="0"/>
              <a:t>Adding large and small numbers</a:t>
            </a:r>
          </a:p>
          <a:p>
            <a:pPr lvl="1"/>
            <a:r>
              <a:rPr lang="en-US" dirty="0"/>
              <a:t>Mixed-type computations (i.e., integers, 8-byte floating point, integer division)</a:t>
            </a:r>
          </a:p>
          <a:p>
            <a:pPr lvl="1"/>
            <a:r>
              <a:rPr lang="en-US" dirty="0"/>
              <a:t>Division by zero.  Generate not-a-number or </a:t>
            </a:r>
            <a:r>
              <a:rPr lang="en-US" dirty="0" err="1"/>
              <a:t>inifinte</a:t>
            </a:r>
            <a:r>
              <a:rPr lang="en-US" dirty="0"/>
              <a:t> (Inf) on many machines</a:t>
            </a:r>
          </a:p>
          <a:p>
            <a:pPr lvl="1"/>
            <a:r>
              <a:rPr lang="en-US" dirty="0"/>
              <a:t>The square root of a negative number (Not-a-Number, </a:t>
            </a:r>
            <a:r>
              <a:rPr lang="en-US" dirty="0" err="1"/>
              <a:t>NaN</a:t>
            </a:r>
            <a:r>
              <a:rPr lang="en-US" dirty="0"/>
              <a:t>) </a:t>
            </a:r>
          </a:p>
          <a:p>
            <a:pPr lvl="1"/>
            <a:r>
              <a:rPr lang="en-US" dirty="0"/>
              <a:t>Values which should sum to zero but can be slightly negative.</a:t>
            </a:r>
          </a:p>
          <a:p>
            <a:pPr lvl="1"/>
            <a:r>
              <a:rPr lang="en-US" dirty="0"/>
              <a:t>Testing equality of floating-point values</a:t>
            </a:r>
          </a:p>
        </p:txBody>
      </p:sp>
      <p:sp>
        <p:nvSpPr>
          <p:cNvPr id="7" name="Date Placeholder 6">
            <a:extLst>
              <a:ext uri="{FF2B5EF4-FFF2-40B4-BE49-F238E27FC236}">
                <a16:creationId xmlns:a16="http://schemas.microsoft.com/office/drawing/2014/main" id="{E17C724E-EA95-2849-A865-E4595AA915EC}"/>
              </a:ext>
            </a:extLst>
          </p:cNvPr>
          <p:cNvSpPr>
            <a:spLocks noGrp="1"/>
          </p:cNvSpPr>
          <p:nvPr>
            <p:ph type="dt" sz="half" idx="10"/>
          </p:nvPr>
        </p:nvSpPr>
        <p:spPr/>
        <p:txBody>
          <a:bodyPr/>
          <a:lstStyle/>
          <a:p>
            <a:r>
              <a:rPr lang="en-US"/>
              <a:t>9/19/2024</a:t>
            </a:r>
          </a:p>
        </p:txBody>
      </p:sp>
      <p:sp>
        <p:nvSpPr>
          <p:cNvPr id="8" name="Footer Placeholder 7">
            <a:extLst>
              <a:ext uri="{FF2B5EF4-FFF2-40B4-BE49-F238E27FC236}">
                <a16:creationId xmlns:a16="http://schemas.microsoft.com/office/drawing/2014/main" id="{3B330C85-AABD-0940-B2D8-648B1F799918}"/>
              </a:ext>
            </a:extLst>
          </p:cNvPr>
          <p:cNvSpPr>
            <a:spLocks noGrp="1"/>
          </p:cNvSpPr>
          <p:nvPr>
            <p:ph type="ftr" sz="quarter" idx="11"/>
          </p:nvPr>
        </p:nvSpPr>
        <p:spPr/>
        <p:txBody>
          <a:bodyPr/>
          <a:lstStyle/>
          <a:p>
            <a:r>
              <a:rPr lang="en-US"/>
              <a:t>12.010 Lec 04</a:t>
            </a:r>
          </a:p>
        </p:txBody>
      </p:sp>
      <p:sp>
        <p:nvSpPr>
          <p:cNvPr id="9" name="Slide Number Placeholder 8">
            <a:extLst>
              <a:ext uri="{FF2B5EF4-FFF2-40B4-BE49-F238E27FC236}">
                <a16:creationId xmlns:a16="http://schemas.microsoft.com/office/drawing/2014/main" id="{70FE678C-668D-4A43-B1D1-8FFB984083AB}"/>
              </a:ext>
            </a:extLst>
          </p:cNvPr>
          <p:cNvSpPr>
            <a:spLocks noGrp="1"/>
          </p:cNvSpPr>
          <p:nvPr>
            <p:ph type="sldNum" sz="quarter" idx="12"/>
          </p:nvPr>
        </p:nvSpPr>
        <p:spPr/>
        <p:txBody>
          <a:bodyPr/>
          <a:lstStyle/>
          <a:p>
            <a:fld id="{0BA25F5A-3F9B-3E42-8F6E-61C9A502F44A}" type="slidenum">
              <a:rPr lang="en-US" smtClean="0"/>
              <a:t>23</a:t>
            </a:fld>
            <a:endParaRPr lang="en-US"/>
          </a:p>
        </p:txBody>
      </p:sp>
    </p:spTree>
    <p:extLst>
      <p:ext uri="{BB962C8B-B14F-4D97-AF65-F5344CB8AC3E}">
        <p14:creationId xmlns:p14="http://schemas.microsoft.com/office/powerpoint/2010/main" val="7188216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2"/>
          <p:cNvSpPr>
            <a:spLocks noGrp="1" noChangeArrowheads="1"/>
          </p:cNvSpPr>
          <p:nvPr>
            <p:ph type="title"/>
          </p:nvPr>
        </p:nvSpPr>
        <p:spPr>
          <a:xfrm>
            <a:off x="838200" y="365125"/>
            <a:ext cx="10515600" cy="1325563"/>
          </a:xfrm>
        </p:spPr>
        <p:txBody>
          <a:bodyPr/>
          <a:lstStyle/>
          <a:p>
            <a:r>
              <a:rPr lang="en-US" dirty="0"/>
              <a:t>Common problems</a:t>
            </a:r>
          </a:p>
        </p:txBody>
      </p:sp>
      <p:sp>
        <p:nvSpPr>
          <p:cNvPr id="372739" name="Rectangle 3"/>
          <p:cNvSpPr>
            <a:spLocks noGrp="1" noChangeArrowheads="1"/>
          </p:cNvSpPr>
          <p:nvPr>
            <p:ph idx="1"/>
          </p:nvPr>
        </p:nvSpPr>
        <p:spPr>
          <a:xfrm>
            <a:off x="838200" y="1825625"/>
            <a:ext cx="10515600" cy="4351338"/>
          </a:xfrm>
        </p:spPr>
        <p:txBody>
          <a:bodyPr>
            <a:normAutofit fontScale="92500" lnSpcReduction="10000"/>
          </a:bodyPr>
          <a:lstStyle/>
          <a:p>
            <a:r>
              <a:rPr lang="en-US" dirty="0"/>
              <a:t>Trigonometric functions computed low gradient points </a:t>
            </a:r>
            <a:br>
              <a:rPr lang="en-US" dirty="0"/>
            </a:br>
            <a:r>
              <a:rPr lang="en-US" dirty="0"/>
              <a:t>[e.g., cos</a:t>
            </a:r>
            <a:r>
              <a:rPr lang="en-US" baseline="30000" dirty="0"/>
              <a:t>-1</a:t>
            </a:r>
            <a:r>
              <a:rPr lang="en-US" dirty="0"/>
              <a:t>(~1), tan(~</a:t>
            </a:r>
            <a:r>
              <a:rPr lang="en-US" dirty="0">
                <a:latin typeface="Symbol" pitchFamily="2" charset="2"/>
              </a:rPr>
              <a:t>p</a:t>
            </a:r>
            <a:r>
              <a:rPr lang="en-US" dirty="0"/>
              <a:t>)]</a:t>
            </a:r>
          </a:p>
          <a:p>
            <a:r>
              <a:rPr lang="en-US" dirty="0"/>
              <a:t>Quadrants of trigonometric functions</a:t>
            </a:r>
          </a:p>
          <a:p>
            <a:pPr lvl="1"/>
            <a:r>
              <a:rPr lang="en-US" dirty="0"/>
              <a:t>For angle return, it is best to compute sin and cosine independently and use two-argument tan</a:t>
            </a:r>
            <a:r>
              <a:rPr lang="en-US" baseline="30000" dirty="0"/>
              <a:t>-1</a:t>
            </a:r>
            <a:r>
              <a:rPr lang="en-US" dirty="0"/>
              <a:t> function (arctan2).</a:t>
            </a:r>
          </a:p>
          <a:p>
            <a:r>
              <a:rPr lang="en-US" dirty="0"/>
              <a:t>Wrong units on functions (e.g., degrees instead of radians)</a:t>
            </a:r>
          </a:p>
          <a:p>
            <a:r>
              <a:rPr lang="en-US" dirty="0"/>
              <a:t>Exceeding the bounds of memory and arrays.  </a:t>
            </a:r>
          </a:p>
          <a:p>
            <a:r>
              <a:rPr lang="en-US" dirty="0"/>
              <a:t>Being confused by separate copies of objects versus bound versions.</a:t>
            </a:r>
          </a:p>
          <a:p>
            <a:r>
              <a:rPr lang="en-US" dirty="0"/>
              <a:t>Infinite loops (waiting for an input that will never come or miscoding the exit)</a:t>
            </a:r>
          </a:p>
          <a:p>
            <a:r>
              <a:rPr lang="en-US" dirty="0"/>
              <a:t>Unexpected input that is not checked.</a:t>
            </a:r>
          </a:p>
        </p:txBody>
      </p:sp>
      <p:sp>
        <p:nvSpPr>
          <p:cNvPr id="7" name="Date Placeholder 6">
            <a:extLst>
              <a:ext uri="{FF2B5EF4-FFF2-40B4-BE49-F238E27FC236}">
                <a16:creationId xmlns:a16="http://schemas.microsoft.com/office/drawing/2014/main" id="{582E5232-3694-4D4B-8684-AA78581E767C}"/>
              </a:ext>
            </a:extLst>
          </p:cNvPr>
          <p:cNvSpPr>
            <a:spLocks noGrp="1"/>
          </p:cNvSpPr>
          <p:nvPr>
            <p:ph type="dt" sz="half" idx="10"/>
          </p:nvPr>
        </p:nvSpPr>
        <p:spPr/>
        <p:txBody>
          <a:bodyPr/>
          <a:lstStyle/>
          <a:p>
            <a:r>
              <a:rPr lang="en-US"/>
              <a:t>9/19/2024</a:t>
            </a:r>
          </a:p>
        </p:txBody>
      </p:sp>
      <p:sp>
        <p:nvSpPr>
          <p:cNvPr id="8" name="Footer Placeholder 7">
            <a:extLst>
              <a:ext uri="{FF2B5EF4-FFF2-40B4-BE49-F238E27FC236}">
                <a16:creationId xmlns:a16="http://schemas.microsoft.com/office/drawing/2014/main" id="{3EB232AA-6970-0549-9DCC-BB88BA10E1CA}"/>
              </a:ext>
            </a:extLst>
          </p:cNvPr>
          <p:cNvSpPr>
            <a:spLocks noGrp="1"/>
          </p:cNvSpPr>
          <p:nvPr>
            <p:ph type="ftr" sz="quarter" idx="11"/>
          </p:nvPr>
        </p:nvSpPr>
        <p:spPr/>
        <p:txBody>
          <a:bodyPr/>
          <a:lstStyle/>
          <a:p>
            <a:r>
              <a:rPr lang="en-US"/>
              <a:t>12.010 Lec 04</a:t>
            </a:r>
          </a:p>
        </p:txBody>
      </p:sp>
      <p:sp>
        <p:nvSpPr>
          <p:cNvPr id="9" name="Slide Number Placeholder 8">
            <a:extLst>
              <a:ext uri="{FF2B5EF4-FFF2-40B4-BE49-F238E27FC236}">
                <a16:creationId xmlns:a16="http://schemas.microsoft.com/office/drawing/2014/main" id="{AEE3C518-2304-D54E-ABD0-166E1E088240}"/>
              </a:ext>
            </a:extLst>
          </p:cNvPr>
          <p:cNvSpPr>
            <a:spLocks noGrp="1"/>
          </p:cNvSpPr>
          <p:nvPr>
            <p:ph type="sldNum" sz="quarter" idx="12"/>
          </p:nvPr>
        </p:nvSpPr>
        <p:spPr/>
        <p:txBody>
          <a:bodyPr/>
          <a:lstStyle/>
          <a:p>
            <a:fld id="{0BA25F5A-3F9B-3E42-8F6E-61C9A502F44A}" type="slidenum">
              <a:rPr lang="en-US" smtClean="0"/>
              <a:t>24</a:t>
            </a:fld>
            <a:endParaRPr lang="en-US"/>
          </a:p>
        </p:txBody>
      </p:sp>
    </p:spTree>
    <p:extLst>
      <p:ext uri="{BB962C8B-B14F-4D97-AF65-F5344CB8AC3E}">
        <p14:creationId xmlns:p14="http://schemas.microsoft.com/office/powerpoint/2010/main" val="40275729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BD34F-97A9-514A-AB31-E3BB2E95DD51}"/>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B3209A6A-9234-ED46-BF6D-7A81C11D2F85}"/>
              </a:ext>
            </a:extLst>
          </p:cNvPr>
          <p:cNvSpPr>
            <a:spLocks noGrp="1"/>
          </p:cNvSpPr>
          <p:nvPr>
            <p:ph idx="1"/>
          </p:nvPr>
        </p:nvSpPr>
        <p:spPr/>
        <p:txBody>
          <a:bodyPr/>
          <a:lstStyle/>
          <a:p>
            <a:r>
              <a:rPr lang="en-US" dirty="0"/>
              <a:t>Input/Output: Simply first, more later</a:t>
            </a:r>
          </a:p>
          <a:p>
            <a:r>
              <a:rPr lang="en-US" dirty="0"/>
              <a:t>Programming approach: Algorithm development </a:t>
            </a:r>
          </a:p>
          <a:p>
            <a:pPr lvl="1"/>
            <a:r>
              <a:rPr lang="en-US" dirty="0"/>
              <a:t>Example of how to think about the process: Speed of coding versus speed of execution</a:t>
            </a:r>
          </a:p>
          <a:p>
            <a:r>
              <a:rPr lang="en-US" dirty="0"/>
              <a:t>Example with Lec05_polyarea.ipynb</a:t>
            </a:r>
          </a:p>
          <a:p>
            <a:r>
              <a:rPr lang="en-US" dirty="0"/>
              <a:t>Verification of code. Expecting the unexpected.</a:t>
            </a:r>
          </a:p>
          <a:p>
            <a:r>
              <a:rPr lang="en-US" dirty="0"/>
              <a:t>Common problems that can occur.</a:t>
            </a:r>
          </a:p>
          <a:p>
            <a:pPr marL="0" indent="0">
              <a:buNone/>
            </a:pPr>
            <a:endParaRPr lang="en-US" dirty="0"/>
          </a:p>
        </p:txBody>
      </p:sp>
      <p:sp>
        <p:nvSpPr>
          <p:cNvPr id="4" name="Date Placeholder 3">
            <a:extLst>
              <a:ext uri="{FF2B5EF4-FFF2-40B4-BE49-F238E27FC236}">
                <a16:creationId xmlns:a16="http://schemas.microsoft.com/office/drawing/2014/main" id="{80DF2439-6203-7949-A690-11E4C379A83B}"/>
              </a:ext>
            </a:extLst>
          </p:cNvPr>
          <p:cNvSpPr>
            <a:spLocks noGrp="1"/>
          </p:cNvSpPr>
          <p:nvPr>
            <p:ph type="dt" sz="half" idx="10"/>
          </p:nvPr>
        </p:nvSpPr>
        <p:spPr/>
        <p:txBody>
          <a:bodyPr/>
          <a:lstStyle/>
          <a:p>
            <a:r>
              <a:rPr lang="en-US"/>
              <a:t>9/19/2024</a:t>
            </a:r>
          </a:p>
        </p:txBody>
      </p:sp>
      <p:sp>
        <p:nvSpPr>
          <p:cNvPr id="5" name="Footer Placeholder 4">
            <a:extLst>
              <a:ext uri="{FF2B5EF4-FFF2-40B4-BE49-F238E27FC236}">
                <a16:creationId xmlns:a16="http://schemas.microsoft.com/office/drawing/2014/main" id="{5951ADB5-6C5F-9E49-BA15-4681A2BCE31E}"/>
              </a:ext>
            </a:extLst>
          </p:cNvPr>
          <p:cNvSpPr>
            <a:spLocks noGrp="1"/>
          </p:cNvSpPr>
          <p:nvPr>
            <p:ph type="ftr" sz="quarter" idx="11"/>
          </p:nvPr>
        </p:nvSpPr>
        <p:spPr/>
        <p:txBody>
          <a:bodyPr/>
          <a:lstStyle/>
          <a:p>
            <a:r>
              <a:rPr lang="en-US"/>
              <a:t>12.010 Lec 04</a:t>
            </a:r>
          </a:p>
        </p:txBody>
      </p:sp>
      <p:sp>
        <p:nvSpPr>
          <p:cNvPr id="6" name="Slide Number Placeholder 5">
            <a:extLst>
              <a:ext uri="{FF2B5EF4-FFF2-40B4-BE49-F238E27FC236}">
                <a16:creationId xmlns:a16="http://schemas.microsoft.com/office/drawing/2014/main" id="{5DF6814C-ABBE-B343-B7A3-68223855D194}"/>
              </a:ext>
            </a:extLst>
          </p:cNvPr>
          <p:cNvSpPr>
            <a:spLocks noGrp="1"/>
          </p:cNvSpPr>
          <p:nvPr>
            <p:ph type="sldNum" sz="quarter" idx="12"/>
          </p:nvPr>
        </p:nvSpPr>
        <p:spPr/>
        <p:txBody>
          <a:bodyPr/>
          <a:lstStyle/>
          <a:p>
            <a:fld id="{0BA25F5A-3F9B-3E42-8F6E-61C9A502F44A}" type="slidenum">
              <a:rPr lang="en-US" smtClean="0"/>
              <a:t>25</a:t>
            </a:fld>
            <a:endParaRPr lang="en-US"/>
          </a:p>
        </p:txBody>
      </p:sp>
    </p:spTree>
    <p:extLst>
      <p:ext uri="{BB962C8B-B14F-4D97-AF65-F5344CB8AC3E}">
        <p14:creationId xmlns:p14="http://schemas.microsoft.com/office/powerpoint/2010/main" val="33815325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2433D0-E0C3-B96D-38EF-41431268D7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3565107-7A77-C6BC-59EF-42103B389D1F}"/>
              </a:ext>
            </a:extLst>
          </p:cNvPr>
          <p:cNvSpPr>
            <a:spLocks noGrp="1"/>
          </p:cNvSpPr>
          <p:nvPr>
            <p:ph type="title"/>
          </p:nvPr>
        </p:nvSpPr>
        <p:spPr/>
        <p:txBody>
          <a:bodyPr/>
          <a:lstStyle/>
          <a:p>
            <a:endParaRPr lang="en-US" dirty="0"/>
          </a:p>
        </p:txBody>
      </p:sp>
      <p:sp>
        <p:nvSpPr>
          <p:cNvPr id="4" name="Date Placeholder 3">
            <a:extLst>
              <a:ext uri="{FF2B5EF4-FFF2-40B4-BE49-F238E27FC236}">
                <a16:creationId xmlns:a16="http://schemas.microsoft.com/office/drawing/2014/main" id="{EFF168F8-ACE4-D976-3C5A-2607CD5B1AFC}"/>
              </a:ext>
            </a:extLst>
          </p:cNvPr>
          <p:cNvSpPr>
            <a:spLocks noGrp="1"/>
          </p:cNvSpPr>
          <p:nvPr>
            <p:ph type="dt" sz="half" idx="10"/>
          </p:nvPr>
        </p:nvSpPr>
        <p:spPr/>
        <p:txBody>
          <a:bodyPr/>
          <a:lstStyle/>
          <a:p>
            <a:r>
              <a:rPr lang="en-US"/>
              <a:t>09/05/2024</a:t>
            </a:r>
          </a:p>
        </p:txBody>
      </p:sp>
      <p:sp>
        <p:nvSpPr>
          <p:cNvPr id="5" name="Footer Placeholder 4">
            <a:extLst>
              <a:ext uri="{FF2B5EF4-FFF2-40B4-BE49-F238E27FC236}">
                <a16:creationId xmlns:a16="http://schemas.microsoft.com/office/drawing/2014/main" id="{063D86CE-929D-487A-9708-C1EDC4DBC1CC}"/>
              </a:ext>
            </a:extLst>
          </p:cNvPr>
          <p:cNvSpPr>
            <a:spLocks noGrp="1"/>
          </p:cNvSpPr>
          <p:nvPr>
            <p:ph type="ftr" sz="quarter" idx="11"/>
          </p:nvPr>
        </p:nvSpPr>
        <p:spPr/>
        <p:txBody>
          <a:bodyPr/>
          <a:lstStyle/>
          <a:p>
            <a:r>
              <a:rPr lang="en-US"/>
              <a:t>12.010 Lec 01</a:t>
            </a:r>
          </a:p>
        </p:txBody>
      </p:sp>
      <p:sp>
        <p:nvSpPr>
          <p:cNvPr id="6" name="Slide Number Placeholder 5">
            <a:extLst>
              <a:ext uri="{FF2B5EF4-FFF2-40B4-BE49-F238E27FC236}">
                <a16:creationId xmlns:a16="http://schemas.microsoft.com/office/drawing/2014/main" id="{A330B108-001E-550C-07B2-98DF6D2F4185}"/>
              </a:ext>
            </a:extLst>
          </p:cNvPr>
          <p:cNvSpPr>
            <a:spLocks noGrp="1"/>
          </p:cNvSpPr>
          <p:nvPr>
            <p:ph type="sldNum" sz="quarter" idx="12"/>
          </p:nvPr>
        </p:nvSpPr>
        <p:spPr/>
        <p:txBody>
          <a:bodyPr/>
          <a:lstStyle/>
          <a:p>
            <a:fld id="{B2CCDF60-25B5-D143-8B1B-45A121940923}" type="slidenum">
              <a:rPr lang="en-US" smtClean="0"/>
              <a:t>26</a:t>
            </a:fld>
            <a:endParaRPr lang="en-US"/>
          </a:p>
        </p:txBody>
      </p:sp>
      <p:sp>
        <p:nvSpPr>
          <p:cNvPr id="9" name="Content Placeholder 2">
            <a:extLst>
              <a:ext uri="{FF2B5EF4-FFF2-40B4-BE49-F238E27FC236}">
                <a16:creationId xmlns:a16="http://schemas.microsoft.com/office/drawing/2014/main" id="{F0727A2A-A63B-9BC4-07F7-64C49D76E388}"/>
              </a:ext>
            </a:extLst>
          </p:cNvPr>
          <p:cNvSpPr>
            <a:spLocks noGrp="1"/>
          </p:cNvSpPr>
          <p:nvPr>
            <p:ph idx="1"/>
          </p:nvPr>
        </p:nvSpPr>
        <p:spPr/>
        <p:txBody>
          <a:bodyPr/>
          <a:lstStyle/>
          <a:p>
            <a:pPr marL="0" indent="0">
              <a:buNone/>
            </a:pPr>
            <a:r>
              <a:rPr lang="en-US" dirty="0"/>
              <a:t>MIT </a:t>
            </a:r>
            <a:r>
              <a:rPr lang="en-US" dirty="0" err="1"/>
              <a:t>OpenCourseWare</a:t>
            </a:r>
            <a:r>
              <a:rPr lang="en-US" dirty="0"/>
              <a:t> </a:t>
            </a:r>
          </a:p>
          <a:p>
            <a:pPr marL="0" indent="0">
              <a:buNone/>
            </a:pPr>
            <a:r>
              <a:rPr lang="en-US" u="sng" dirty="0">
                <a:solidFill>
                  <a:srgbClr val="0070C0"/>
                </a:solidFill>
                <a:hlinkClick r:id="rId2"/>
              </a:rPr>
              <a:t>https://ocw.mit.edu</a:t>
            </a:r>
            <a:r>
              <a:rPr lang="en-US" u="sng" dirty="0"/>
              <a:t> </a:t>
            </a:r>
            <a:endParaRPr lang="en-US" dirty="0"/>
          </a:p>
          <a:p>
            <a:pPr marL="0" indent="0">
              <a:buNone/>
            </a:pPr>
            <a:endParaRPr lang="en-US" dirty="0"/>
          </a:p>
          <a:p>
            <a:pPr marL="0" indent="0">
              <a:buNone/>
            </a:pPr>
            <a:r>
              <a:rPr lang="en-US" dirty="0"/>
              <a:t>12.010 Computational Methods of Scientific Programming, Fall 2024 </a:t>
            </a:r>
          </a:p>
          <a:p>
            <a:pPr marL="0" indent="0">
              <a:buNone/>
            </a:pPr>
            <a:endParaRPr lang="en-US" dirty="0"/>
          </a:p>
          <a:p>
            <a:pPr marL="0" indent="0">
              <a:buNone/>
            </a:pPr>
            <a:r>
              <a:rPr lang="en-US" dirty="0"/>
              <a:t>For more information about citing these materials or our Terms of Use, visit </a:t>
            </a:r>
            <a:r>
              <a:rPr lang="en-US" u="sng" dirty="0">
                <a:solidFill>
                  <a:srgbClr val="0070C0"/>
                </a:solidFill>
                <a:hlinkClick r:id="rId3"/>
              </a:rPr>
              <a:t>https://ocw.mit.edu/terms</a:t>
            </a:r>
            <a:r>
              <a:rPr lang="en-US" dirty="0"/>
              <a:t>.</a:t>
            </a:r>
          </a:p>
        </p:txBody>
      </p:sp>
    </p:spTree>
    <p:extLst>
      <p:ext uri="{BB962C8B-B14F-4D97-AF65-F5344CB8AC3E}">
        <p14:creationId xmlns:p14="http://schemas.microsoft.com/office/powerpoint/2010/main" val="52331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BE9E4-1E98-3548-8BD2-84BAD4BAF4F6}"/>
              </a:ext>
            </a:extLst>
          </p:cNvPr>
          <p:cNvSpPr>
            <a:spLocks noGrp="1"/>
          </p:cNvSpPr>
          <p:nvPr>
            <p:ph type="title"/>
          </p:nvPr>
        </p:nvSpPr>
        <p:spPr/>
        <p:txBody>
          <a:bodyPr/>
          <a:lstStyle/>
          <a:p>
            <a:r>
              <a:rPr lang="en-US" dirty="0"/>
              <a:t>Simple terminal input output*</a:t>
            </a:r>
          </a:p>
        </p:txBody>
      </p:sp>
      <p:sp>
        <p:nvSpPr>
          <p:cNvPr id="3" name="Content Placeholder 2">
            <a:extLst>
              <a:ext uri="{FF2B5EF4-FFF2-40B4-BE49-F238E27FC236}">
                <a16:creationId xmlns:a16="http://schemas.microsoft.com/office/drawing/2014/main" id="{DB1E49DC-CF0E-5B42-82F3-FD5A5F2CF870}"/>
              </a:ext>
            </a:extLst>
          </p:cNvPr>
          <p:cNvSpPr>
            <a:spLocks noGrp="1"/>
          </p:cNvSpPr>
          <p:nvPr>
            <p:ph idx="1"/>
          </p:nvPr>
        </p:nvSpPr>
        <p:spPr/>
        <p:txBody>
          <a:bodyPr/>
          <a:lstStyle/>
          <a:p>
            <a:r>
              <a:rPr lang="en-US" dirty="0"/>
              <a:t>Notebook for this section is Lec05-keyboardIO.ipynb</a:t>
            </a:r>
          </a:p>
          <a:p>
            <a:r>
              <a:rPr lang="en-US" dirty="0"/>
              <a:t>Keyboard access in Python uses the </a:t>
            </a:r>
            <a:r>
              <a:rPr lang="en-US" b="1" dirty="0"/>
              <a:t>input</a:t>
            </a:r>
            <a:r>
              <a:rPr lang="en-US" dirty="0"/>
              <a:t> function</a:t>
            </a:r>
          </a:p>
          <a:p>
            <a:r>
              <a:rPr lang="en-US" dirty="0"/>
              <a:t>This function returns a string that can be cast if a single value (use int or float function)</a:t>
            </a:r>
          </a:p>
          <a:p>
            <a:r>
              <a:rPr lang="en-US" dirty="0"/>
              <a:t>For list or array input, other processing is needed.</a:t>
            </a:r>
          </a:p>
          <a:p>
            <a:r>
              <a:rPr lang="en-US" dirty="0"/>
              <a:t>The </a:t>
            </a:r>
            <a:r>
              <a:rPr lang="en-US" b="1" dirty="0"/>
              <a:t>map</a:t>
            </a:r>
            <a:r>
              <a:rPr lang="en-US" dirty="0"/>
              <a:t> method can be used as an iterator to cast each value in the string (see Notebook for example)</a:t>
            </a:r>
          </a:p>
          <a:p>
            <a:r>
              <a:rPr lang="en-US" dirty="0"/>
              <a:t>These methods will be applied in an example program development: The area of a polygon</a:t>
            </a:r>
          </a:p>
        </p:txBody>
      </p:sp>
      <p:sp>
        <p:nvSpPr>
          <p:cNvPr id="7" name="Date Placeholder 6">
            <a:extLst>
              <a:ext uri="{FF2B5EF4-FFF2-40B4-BE49-F238E27FC236}">
                <a16:creationId xmlns:a16="http://schemas.microsoft.com/office/drawing/2014/main" id="{C263C382-8D29-9E47-8419-569F702D0E40}"/>
              </a:ext>
            </a:extLst>
          </p:cNvPr>
          <p:cNvSpPr>
            <a:spLocks noGrp="1"/>
          </p:cNvSpPr>
          <p:nvPr>
            <p:ph type="dt" sz="half" idx="10"/>
          </p:nvPr>
        </p:nvSpPr>
        <p:spPr/>
        <p:txBody>
          <a:bodyPr/>
          <a:lstStyle/>
          <a:p>
            <a:r>
              <a:rPr lang="en-US"/>
              <a:t>9/19/2024</a:t>
            </a:r>
          </a:p>
        </p:txBody>
      </p:sp>
      <p:sp>
        <p:nvSpPr>
          <p:cNvPr id="8" name="Footer Placeholder 7">
            <a:extLst>
              <a:ext uri="{FF2B5EF4-FFF2-40B4-BE49-F238E27FC236}">
                <a16:creationId xmlns:a16="http://schemas.microsoft.com/office/drawing/2014/main" id="{CB06AE6D-4A95-9140-BBB4-897B8606284F}"/>
              </a:ext>
            </a:extLst>
          </p:cNvPr>
          <p:cNvSpPr>
            <a:spLocks noGrp="1"/>
          </p:cNvSpPr>
          <p:nvPr>
            <p:ph type="ftr" sz="quarter" idx="11"/>
          </p:nvPr>
        </p:nvSpPr>
        <p:spPr/>
        <p:txBody>
          <a:bodyPr/>
          <a:lstStyle/>
          <a:p>
            <a:r>
              <a:rPr lang="en-US"/>
              <a:t>12.010 Lec 04</a:t>
            </a:r>
          </a:p>
        </p:txBody>
      </p:sp>
      <p:sp>
        <p:nvSpPr>
          <p:cNvPr id="9" name="Slide Number Placeholder 8">
            <a:extLst>
              <a:ext uri="{FF2B5EF4-FFF2-40B4-BE49-F238E27FC236}">
                <a16:creationId xmlns:a16="http://schemas.microsoft.com/office/drawing/2014/main" id="{CBBFA385-1BD2-B04A-9CB5-D00ADB6EEA88}"/>
              </a:ext>
            </a:extLst>
          </p:cNvPr>
          <p:cNvSpPr>
            <a:spLocks noGrp="1"/>
          </p:cNvSpPr>
          <p:nvPr>
            <p:ph type="sldNum" sz="quarter" idx="12"/>
          </p:nvPr>
        </p:nvSpPr>
        <p:spPr/>
        <p:txBody>
          <a:bodyPr/>
          <a:lstStyle/>
          <a:p>
            <a:fld id="{0BA25F5A-3F9B-3E42-8F6E-61C9A502F44A}" type="slidenum">
              <a:rPr lang="en-US" smtClean="0"/>
              <a:t>3</a:t>
            </a:fld>
            <a:endParaRPr lang="en-US"/>
          </a:p>
        </p:txBody>
      </p:sp>
    </p:spTree>
    <p:extLst>
      <p:ext uri="{BB962C8B-B14F-4D97-AF65-F5344CB8AC3E}">
        <p14:creationId xmlns:p14="http://schemas.microsoft.com/office/powerpoint/2010/main" val="3836580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2"/>
          <p:cNvSpPr>
            <a:spLocks noGrp="1" noChangeArrowheads="1"/>
          </p:cNvSpPr>
          <p:nvPr>
            <p:ph type="title"/>
          </p:nvPr>
        </p:nvSpPr>
        <p:spPr/>
        <p:txBody>
          <a:bodyPr/>
          <a:lstStyle/>
          <a:p>
            <a:r>
              <a:rPr lang="en-US"/>
              <a:t>Problem solving</a:t>
            </a:r>
          </a:p>
        </p:txBody>
      </p:sp>
      <p:sp>
        <p:nvSpPr>
          <p:cNvPr id="47109" name="Rectangle 3"/>
          <p:cNvSpPr>
            <a:spLocks noGrp="1" noChangeArrowheads="1"/>
          </p:cNvSpPr>
          <p:nvPr>
            <p:ph type="body" idx="1"/>
          </p:nvPr>
        </p:nvSpPr>
        <p:spPr/>
        <p:txBody>
          <a:bodyPr>
            <a:normAutofit fontScale="92500"/>
          </a:bodyPr>
          <a:lstStyle/>
          <a:p>
            <a:r>
              <a:rPr lang="en-US" dirty="0"/>
              <a:t>The clearer you can state the problem you are solving, the algorithms to use, and the possible problem areas, the easier your programming will be.</a:t>
            </a:r>
          </a:p>
          <a:p>
            <a:r>
              <a:rPr lang="en-US" dirty="0"/>
              <a:t>Rough rule: 90% of time should be spent on design, only 10% on actually writing code and getting it to work.</a:t>
            </a:r>
          </a:p>
          <a:p>
            <a:r>
              <a:rPr lang="en-US" dirty="0"/>
              <a:t>A good program is like good literature (it should logically flow)</a:t>
            </a:r>
          </a:p>
          <a:p>
            <a:r>
              <a:rPr lang="en-US" dirty="0"/>
              <a:t>All your programs should be written in English before you start.</a:t>
            </a:r>
          </a:p>
          <a:p>
            <a:r>
              <a:rPr lang="en-US" dirty="0"/>
              <a:t>It is tempting to develop the code as you type with notebooks, but it’s best to plan it beforehand and think about algorithms.</a:t>
            </a:r>
          </a:p>
          <a:p>
            <a:r>
              <a:rPr lang="en-US" dirty="0"/>
              <a:t>With Python, web searches to see what modules are available and possible approaches are useful too.</a:t>
            </a:r>
          </a:p>
        </p:txBody>
      </p:sp>
      <p:sp>
        <p:nvSpPr>
          <p:cNvPr id="5" name="Date Placeholder 4">
            <a:extLst>
              <a:ext uri="{FF2B5EF4-FFF2-40B4-BE49-F238E27FC236}">
                <a16:creationId xmlns:a16="http://schemas.microsoft.com/office/drawing/2014/main" id="{C57594AD-D0B7-C147-B052-AFFE53AFA86E}"/>
              </a:ext>
            </a:extLst>
          </p:cNvPr>
          <p:cNvSpPr>
            <a:spLocks noGrp="1"/>
          </p:cNvSpPr>
          <p:nvPr>
            <p:ph type="dt" sz="half" idx="10"/>
          </p:nvPr>
        </p:nvSpPr>
        <p:spPr/>
        <p:txBody>
          <a:bodyPr/>
          <a:lstStyle/>
          <a:p>
            <a:r>
              <a:rPr lang="en-US"/>
              <a:t>9/19/2024</a:t>
            </a:r>
          </a:p>
        </p:txBody>
      </p:sp>
      <p:sp>
        <p:nvSpPr>
          <p:cNvPr id="6" name="Footer Placeholder 5">
            <a:extLst>
              <a:ext uri="{FF2B5EF4-FFF2-40B4-BE49-F238E27FC236}">
                <a16:creationId xmlns:a16="http://schemas.microsoft.com/office/drawing/2014/main" id="{CD6062F5-AE12-104E-A9EF-4363B76A1EAC}"/>
              </a:ext>
            </a:extLst>
          </p:cNvPr>
          <p:cNvSpPr>
            <a:spLocks noGrp="1"/>
          </p:cNvSpPr>
          <p:nvPr>
            <p:ph type="ftr" sz="quarter" idx="11"/>
          </p:nvPr>
        </p:nvSpPr>
        <p:spPr/>
        <p:txBody>
          <a:bodyPr/>
          <a:lstStyle/>
          <a:p>
            <a:r>
              <a:rPr lang="en-US"/>
              <a:t>12.010 Lec 04</a:t>
            </a:r>
          </a:p>
        </p:txBody>
      </p:sp>
      <p:sp>
        <p:nvSpPr>
          <p:cNvPr id="7" name="Slide Number Placeholder 6">
            <a:extLst>
              <a:ext uri="{FF2B5EF4-FFF2-40B4-BE49-F238E27FC236}">
                <a16:creationId xmlns:a16="http://schemas.microsoft.com/office/drawing/2014/main" id="{EC41D06D-CC30-4A4A-BA9F-C41D1AAD6C51}"/>
              </a:ext>
            </a:extLst>
          </p:cNvPr>
          <p:cNvSpPr>
            <a:spLocks noGrp="1"/>
          </p:cNvSpPr>
          <p:nvPr>
            <p:ph type="sldNum" sz="quarter" idx="12"/>
          </p:nvPr>
        </p:nvSpPr>
        <p:spPr/>
        <p:txBody>
          <a:bodyPr/>
          <a:lstStyle/>
          <a:p>
            <a:fld id="{0BA25F5A-3F9B-3E42-8F6E-61C9A502F44A}" type="slidenum">
              <a:rPr lang="en-US" smtClean="0"/>
              <a:t>4</a:t>
            </a:fld>
            <a:endParaRPr lang="en-US"/>
          </a:p>
        </p:txBody>
      </p:sp>
    </p:spTree>
    <p:extLst>
      <p:ext uri="{BB962C8B-B14F-4D97-AF65-F5344CB8AC3E}">
        <p14:creationId xmlns:p14="http://schemas.microsoft.com/office/powerpoint/2010/main" val="29545335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2"/>
          <p:cNvSpPr>
            <a:spLocks noGrp="1" noChangeArrowheads="1"/>
          </p:cNvSpPr>
          <p:nvPr>
            <p:ph type="title"/>
          </p:nvPr>
        </p:nvSpPr>
        <p:spPr/>
        <p:txBody>
          <a:bodyPr/>
          <a:lstStyle/>
          <a:p>
            <a:r>
              <a:rPr lang="en-US"/>
              <a:t>Program structure</a:t>
            </a:r>
          </a:p>
        </p:txBody>
      </p:sp>
      <p:sp>
        <p:nvSpPr>
          <p:cNvPr id="49157" name="Rectangle 3"/>
          <p:cNvSpPr>
            <a:spLocks noGrp="1" noChangeArrowheads="1"/>
          </p:cNvSpPr>
          <p:nvPr>
            <p:ph type="body" idx="1"/>
          </p:nvPr>
        </p:nvSpPr>
        <p:spPr/>
        <p:txBody>
          <a:bodyPr/>
          <a:lstStyle/>
          <a:p>
            <a:r>
              <a:rPr lang="en-US" dirty="0"/>
              <a:t>Basically, all programs can be broken into three major parts:</a:t>
            </a:r>
          </a:p>
          <a:p>
            <a:pPr lvl="1"/>
            <a:r>
              <a:rPr lang="en-US" dirty="0">
                <a:solidFill>
                  <a:srgbClr val="0070C0"/>
                </a:solidFill>
              </a:rPr>
              <a:t>Input</a:t>
            </a:r>
            <a:r>
              <a:rPr lang="en-US" dirty="0"/>
              <a:t>: The program collects the information it needs</a:t>
            </a:r>
          </a:p>
          <a:p>
            <a:pPr lvl="1"/>
            <a:r>
              <a:rPr lang="en-US" dirty="0">
                <a:solidFill>
                  <a:srgbClr val="0070C0"/>
                </a:solidFill>
              </a:rPr>
              <a:t>Computation: i</a:t>
            </a:r>
            <a:r>
              <a:rPr lang="en-US" dirty="0"/>
              <a:t>t does the necessary evaluations to solve the problem</a:t>
            </a:r>
          </a:p>
          <a:p>
            <a:pPr lvl="1"/>
            <a:r>
              <a:rPr lang="en-US" dirty="0">
                <a:solidFill>
                  <a:srgbClr val="0070C0"/>
                </a:solidFill>
              </a:rPr>
              <a:t>Output: </a:t>
            </a:r>
            <a:r>
              <a:rPr lang="en-US" dirty="0"/>
              <a:t>Output its results for the user</a:t>
            </a:r>
          </a:p>
          <a:p>
            <a:r>
              <a:rPr lang="en-US" dirty="0"/>
              <a:t>In an interactive program, these parts may be looped over.</a:t>
            </a:r>
          </a:p>
        </p:txBody>
      </p:sp>
      <p:sp>
        <p:nvSpPr>
          <p:cNvPr id="5" name="Date Placeholder 4">
            <a:extLst>
              <a:ext uri="{FF2B5EF4-FFF2-40B4-BE49-F238E27FC236}">
                <a16:creationId xmlns:a16="http://schemas.microsoft.com/office/drawing/2014/main" id="{3FC9D577-2874-A64B-A840-A0E7848202CC}"/>
              </a:ext>
            </a:extLst>
          </p:cNvPr>
          <p:cNvSpPr>
            <a:spLocks noGrp="1"/>
          </p:cNvSpPr>
          <p:nvPr>
            <p:ph type="dt" sz="half" idx="10"/>
          </p:nvPr>
        </p:nvSpPr>
        <p:spPr/>
        <p:txBody>
          <a:bodyPr/>
          <a:lstStyle/>
          <a:p>
            <a:r>
              <a:rPr lang="en-US"/>
              <a:t>9/19/2024</a:t>
            </a:r>
          </a:p>
        </p:txBody>
      </p:sp>
      <p:sp>
        <p:nvSpPr>
          <p:cNvPr id="6" name="Footer Placeholder 5">
            <a:extLst>
              <a:ext uri="{FF2B5EF4-FFF2-40B4-BE49-F238E27FC236}">
                <a16:creationId xmlns:a16="http://schemas.microsoft.com/office/drawing/2014/main" id="{2048C3DF-9B98-6E40-86A4-69C37AE01003}"/>
              </a:ext>
            </a:extLst>
          </p:cNvPr>
          <p:cNvSpPr>
            <a:spLocks noGrp="1"/>
          </p:cNvSpPr>
          <p:nvPr>
            <p:ph type="ftr" sz="quarter" idx="11"/>
          </p:nvPr>
        </p:nvSpPr>
        <p:spPr/>
        <p:txBody>
          <a:bodyPr/>
          <a:lstStyle/>
          <a:p>
            <a:r>
              <a:rPr lang="en-US"/>
              <a:t>12.010 Lec 04</a:t>
            </a:r>
          </a:p>
        </p:txBody>
      </p:sp>
      <p:sp>
        <p:nvSpPr>
          <p:cNvPr id="7" name="Slide Number Placeholder 6">
            <a:extLst>
              <a:ext uri="{FF2B5EF4-FFF2-40B4-BE49-F238E27FC236}">
                <a16:creationId xmlns:a16="http://schemas.microsoft.com/office/drawing/2014/main" id="{EBD67213-5F08-7441-8615-B05350AA72BA}"/>
              </a:ext>
            </a:extLst>
          </p:cNvPr>
          <p:cNvSpPr>
            <a:spLocks noGrp="1"/>
          </p:cNvSpPr>
          <p:nvPr>
            <p:ph type="sldNum" sz="quarter" idx="12"/>
          </p:nvPr>
        </p:nvSpPr>
        <p:spPr/>
        <p:txBody>
          <a:bodyPr/>
          <a:lstStyle/>
          <a:p>
            <a:fld id="{0BA25F5A-3F9B-3E42-8F6E-61C9A502F44A}" type="slidenum">
              <a:rPr lang="en-US" smtClean="0"/>
              <a:t>5</a:t>
            </a:fld>
            <a:endParaRPr lang="en-US"/>
          </a:p>
        </p:txBody>
      </p:sp>
    </p:spTree>
    <p:extLst>
      <p:ext uri="{BB962C8B-B14F-4D97-AF65-F5344CB8AC3E}">
        <p14:creationId xmlns:p14="http://schemas.microsoft.com/office/powerpoint/2010/main" val="1651175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2"/>
          <p:cNvSpPr>
            <a:spLocks noGrp="1" noChangeArrowheads="1"/>
          </p:cNvSpPr>
          <p:nvPr>
            <p:ph type="title"/>
          </p:nvPr>
        </p:nvSpPr>
        <p:spPr>
          <a:xfrm>
            <a:off x="838200" y="365125"/>
            <a:ext cx="10515600" cy="1325563"/>
          </a:xfrm>
        </p:spPr>
        <p:txBody>
          <a:bodyPr/>
          <a:lstStyle/>
          <a:p>
            <a:r>
              <a:rPr lang="en-US"/>
              <a:t>Language features</a:t>
            </a:r>
          </a:p>
        </p:txBody>
      </p:sp>
      <p:sp>
        <p:nvSpPr>
          <p:cNvPr id="51205" name="Rectangle 3"/>
          <p:cNvSpPr>
            <a:spLocks noGrp="1" noChangeArrowheads="1"/>
          </p:cNvSpPr>
          <p:nvPr>
            <p:ph idx="1"/>
          </p:nvPr>
        </p:nvSpPr>
        <p:spPr>
          <a:xfrm>
            <a:off x="838200" y="1825625"/>
            <a:ext cx="10515600" cy="4351338"/>
          </a:xfrm>
        </p:spPr>
        <p:txBody>
          <a:bodyPr>
            <a:normAutofit/>
          </a:bodyPr>
          <a:lstStyle/>
          <a:p>
            <a:r>
              <a:rPr lang="en-US" dirty="0"/>
              <a:t>All languages have the following basic features:</a:t>
            </a:r>
          </a:p>
          <a:p>
            <a:pPr lvl="1"/>
            <a:r>
              <a:rPr lang="en-US" dirty="0"/>
              <a:t>Start and end features</a:t>
            </a:r>
          </a:p>
          <a:p>
            <a:pPr lvl="1"/>
            <a:r>
              <a:rPr lang="en-US" dirty="0"/>
              <a:t>Input/output commands from and to a variety of sources </a:t>
            </a:r>
          </a:p>
          <a:p>
            <a:pPr lvl="1"/>
            <a:r>
              <a:rPr lang="en-US" dirty="0"/>
              <a:t>Decision structure (i.e., conditional branching and looping structures, error checking)</a:t>
            </a:r>
          </a:p>
          <a:p>
            <a:pPr lvl="1"/>
            <a:r>
              <a:rPr lang="en-US" dirty="0"/>
              <a:t>Assignment (setting variables to values, computing results.  Be cautious here; binding of objects is common in Python.  For </a:t>
            </a:r>
            <a:r>
              <a:rPr lang="en-US" dirty="0" err="1"/>
              <a:t>numpy</a:t>
            </a:r>
            <a:r>
              <a:rPr lang="en-US" dirty="0"/>
              <a:t> arrays use </a:t>
            </a:r>
            <a:r>
              <a:rPr lang="en-US" dirty="0" err="1"/>
              <a:t>np.copy</a:t>
            </a:r>
            <a:r>
              <a:rPr lang="en-US" dirty="0"/>
              <a:t> to make a copy, = assignment with bind the variable – the </a:t>
            </a:r>
            <a:r>
              <a:rPr lang="en-US" b="1" dirty="0"/>
              <a:t>x is z</a:t>
            </a:r>
            <a:r>
              <a:rPr lang="en-US" dirty="0"/>
              <a:t> case)</a:t>
            </a:r>
          </a:p>
          <a:p>
            <a:pPr lvl="1"/>
            <a:r>
              <a:rPr lang="en-US" dirty="0"/>
              <a:t>Module structure that allows separation of functions.</a:t>
            </a:r>
          </a:p>
        </p:txBody>
      </p:sp>
      <p:sp>
        <p:nvSpPr>
          <p:cNvPr id="10" name="Date Placeholder 9">
            <a:extLst>
              <a:ext uri="{FF2B5EF4-FFF2-40B4-BE49-F238E27FC236}">
                <a16:creationId xmlns:a16="http://schemas.microsoft.com/office/drawing/2014/main" id="{58639616-8570-1143-90BA-F491006B39CF}"/>
              </a:ext>
            </a:extLst>
          </p:cNvPr>
          <p:cNvSpPr>
            <a:spLocks noGrp="1"/>
          </p:cNvSpPr>
          <p:nvPr>
            <p:ph type="dt" sz="half" idx="10"/>
          </p:nvPr>
        </p:nvSpPr>
        <p:spPr/>
        <p:txBody>
          <a:bodyPr/>
          <a:lstStyle/>
          <a:p>
            <a:r>
              <a:rPr lang="en-US"/>
              <a:t>9/19/2024</a:t>
            </a:r>
          </a:p>
        </p:txBody>
      </p:sp>
      <p:sp>
        <p:nvSpPr>
          <p:cNvPr id="11" name="Footer Placeholder 10">
            <a:extLst>
              <a:ext uri="{FF2B5EF4-FFF2-40B4-BE49-F238E27FC236}">
                <a16:creationId xmlns:a16="http://schemas.microsoft.com/office/drawing/2014/main" id="{C797772F-97F3-4B4C-9479-072DB964ECAB}"/>
              </a:ext>
            </a:extLst>
          </p:cNvPr>
          <p:cNvSpPr>
            <a:spLocks noGrp="1"/>
          </p:cNvSpPr>
          <p:nvPr>
            <p:ph type="ftr" sz="quarter" idx="11"/>
          </p:nvPr>
        </p:nvSpPr>
        <p:spPr/>
        <p:txBody>
          <a:bodyPr/>
          <a:lstStyle/>
          <a:p>
            <a:r>
              <a:rPr lang="en-US"/>
              <a:t>12.010 Lec 04</a:t>
            </a:r>
          </a:p>
        </p:txBody>
      </p:sp>
      <p:sp>
        <p:nvSpPr>
          <p:cNvPr id="12" name="Slide Number Placeholder 11">
            <a:extLst>
              <a:ext uri="{FF2B5EF4-FFF2-40B4-BE49-F238E27FC236}">
                <a16:creationId xmlns:a16="http://schemas.microsoft.com/office/drawing/2014/main" id="{F4AB79AB-80CC-9948-AD10-D3BFE1ED4EC7}"/>
              </a:ext>
            </a:extLst>
          </p:cNvPr>
          <p:cNvSpPr>
            <a:spLocks noGrp="1"/>
          </p:cNvSpPr>
          <p:nvPr>
            <p:ph type="sldNum" sz="quarter" idx="12"/>
          </p:nvPr>
        </p:nvSpPr>
        <p:spPr/>
        <p:txBody>
          <a:bodyPr/>
          <a:lstStyle/>
          <a:p>
            <a:fld id="{0BA25F5A-3F9B-3E42-8F6E-61C9A502F44A}" type="slidenum">
              <a:rPr lang="en-US" smtClean="0"/>
              <a:t>6</a:t>
            </a:fld>
            <a:endParaRPr lang="en-US"/>
          </a:p>
        </p:txBody>
      </p:sp>
    </p:spTree>
    <p:extLst>
      <p:ext uri="{BB962C8B-B14F-4D97-AF65-F5344CB8AC3E}">
        <p14:creationId xmlns:p14="http://schemas.microsoft.com/office/powerpoint/2010/main" val="5401559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2"/>
          <p:cNvSpPr>
            <a:spLocks noGrp="1" noChangeArrowheads="1"/>
          </p:cNvSpPr>
          <p:nvPr>
            <p:ph type="title"/>
          </p:nvPr>
        </p:nvSpPr>
        <p:spPr>
          <a:xfrm>
            <a:off x="838200" y="365125"/>
            <a:ext cx="10515600" cy="1325563"/>
          </a:xfrm>
        </p:spPr>
        <p:txBody>
          <a:bodyPr/>
          <a:lstStyle/>
          <a:p>
            <a:r>
              <a:rPr lang="en-US" dirty="0"/>
              <a:t>Features</a:t>
            </a:r>
          </a:p>
        </p:txBody>
      </p:sp>
      <p:sp>
        <p:nvSpPr>
          <p:cNvPr id="53253" name="Rectangle 3"/>
          <p:cNvSpPr>
            <a:spLocks noGrp="1" noChangeArrowheads="1"/>
          </p:cNvSpPr>
          <p:nvPr>
            <p:ph idx="1"/>
          </p:nvPr>
        </p:nvSpPr>
        <p:spPr>
          <a:xfrm>
            <a:off x="838200" y="1825625"/>
            <a:ext cx="10515600" cy="4351338"/>
          </a:xfrm>
        </p:spPr>
        <p:txBody>
          <a:bodyPr>
            <a:normAutofit/>
          </a:bodyPr>
          <a:lstStyle/>
          <a:p>
            <a:r>
              <a:rPr lang="en-US" dirty="0"/>
              <a:t>A program is made up of the appropriate combinations of these features.</a:t>
            </a:r>
          </a:p>
          <a:p>
            <a:r>
              <a:rPr lang="en-US" dirty="0"/>
              <a:t>The specifics of the features vary between languages, and some have more features than others.</a:t>
            </a:r>
          </a:p>
          <a:p>
            <a:r>
              <a:rPr lang="en-US" dirty="0"/>
              <a:t>The syntax is different between all the languages, although there are enough similarities to make it confusing</a:t>
            </a:r>
          </a:p>
          <a:p>
            <a:r>
              <a:rPr lang="en-US" dirty="0"/>
              <a:t>So, while learning the syntax, you should keep careful note of how commands are structured in each language.</a:t>
            </a:r>
          </a:p>
        </p:txBody>
      </p:sp>
      <p:sp>
        <p:nvSpPr>
          <p:cNvPr id="10" name="Date Placeholder 9">
            <a:extLst>
              <a:ext uri="{FF2B5EF4-FFF2-40B4-BE49-F238E27FC236}">
                <a16:creationId xmlns:a16="http://schemas.microsoft.com/office/drawing/2014/main" id="{7B7B39ED-CC97-9B4D-8588-295BC9B82DFD}"/>
              </a:ext>
            </a:extLst>
          </p:cNvPr>
          <p:cNvSpPr>
            <a:spLocks noGrp="1"/>
          </p:cNvSpPr>
          <p:nvPr>
            <p:ph type="dt" sz="half" idx="10"/>
          </p:nvPr>
        </p:nvSpPr>
        <p:spPr/>
        <p:txBody>
          <a:bodyPr/>
          <a:lstStyle/>
          <a:p>
            <a:r>
              <a:rPr lang="en-US"/>
              <a:t>9/19/2024</a:t>
            </a:r>
          </a:p>
        </p:txBody>
      </p:sp>
      <p:sp>
        <p:nvSpPr>
          <p:cNvPr id="11" name="Footer Placeholder 10">
            <a:extLst>
              <a:ext uri="{FF2B5EF4-FFF2-40B4-BE49-F238E27FC236}">
                <a16:creationId xmlns:a16="http://schemas.microsoft.com/office/drawing/2014/main" id="{074E1911-C177-6F47-87E4-C6D006F57EC5}"/>
              </a:ext>
            </a:extLst>
          </p:cNvPr>
          <p:cNvSpPr>
            <a:spLocks noGrp="1"/>
          </p:cNvSpPr>
          <p:nvPr>
            <p:ph type="ftr" sz="quarter" idx="11"/>
          </p:nvPr>
        </p:nvSpPr>
        <p:spPr/>
        <p:txBody>
          <a:bodyPr/>
          <a:lstStyle/>
          <a:p>
            <a:r>
              <a:rPr lang="en-US"/>
              <a:t>12.010 Lec 04</a:t>
            </a:r>
          </a:p>
        </p:txBody>
      </p:sp>
      <p:sp>
        <p:nvSpPr>
          <p:cNvPr id="12" name="Slide Number Placeholder 11">
            <a:extLst>
              <a:ext uri="{FF2B5EF4-FFF2-40B4-BE49-F238E27FC236}">
                <a16:creationId xmlns:a16="http://schemas.microsoft.com/office/drawing/2014/main" id="{9C9DE142-CBB1-094C-ACF7-9234133E8C9D}"/>
              </a:ext>
            </a:extLst>
          </p:cNvPr>
          <p:cNvSpPr>
            <a:spLocks noGrp="1"/>
          </p:cNvSpPr>
          <p:nvPr>
            <p:ph type="sldNum" sz="quarter" idx="12"/>
          </p:nvPr>
        </p:nvSpPr>
        <p:spPr/>
        <p:txBody>
          <a:bodyPr/>
          <a:lstStyle/>
          <a:p>
            <a:fld id="{0BA25F5A-3F9B-3E42-8F6E-61C9A502F44A}" type="slidenum">
              <a:rPr lang="en-US" smtClean="0"/>
              <a:t>7</a:t>
            </a:fld>
            <a:endParaRPr lang="en-US"/>
          </a:p>
        </p:txBody>
      </p:sp>
    </p:spTree>
    <p:extLst>
      <p:ext uri="{BB962C8B-B14F-4D97-AF65-F5344CB8AC3E}">
        <p14:creationId xmlns:p14="http://schemas.microsoft.com/office/powerpoint/2010/main" val="32796992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2"/>
          <p:cNvSpPr>
            <a:spLocks noGrp="1" noChangeArrowheads="1"/>
          </p:cNvSpPr>
          <p:nvPr>
            <p:ph type="title"/>
          </p:nvPr>
        </p:nvSpPr>
        <p:spPr>
          <a:xfrm>
            <a:off x="838200" y="365125"/>
            <a:ext cx="10515600" cy="1325563"/>
          </a:xfrm>
        </p:spPr>
        <p:txBody>
          <a:bodyPr/>
          <a:lstStyle/>
          <a:p>
            <a:r>
              <a:rPr lang="en-US"/>
              <a:t>Specific problem example</a:t>
            </a:r>
          </a:p>
        </p:txBody>
      </p:sp>
      <p:sp>
        <p:nvSpPr>
          <p:cNvPr id="55301" name="Rectangle 3"/>
          <p:cNvSpPr>
            <a:spLocks noGrp="1" noChangeArrowheads="1"/>
          </p:cNvSpPr>
          <p:nvPr>
            <p:ph idx="1"/>
          </p:nvPr>
        </p:nvSpPr>
        <p:spPr>
          <a:xfrm>
            <a:off x="838200" y="1825625"/>
            <a:ext cx="10515600" cy="4351338"/>
          </a:xfrm>
        </p:spPr>
        <p:txBody>
          <a:bodyPr/>
          <a:lstStyle/>
          <a:p>
            <a:r>
              <a:rPr lang="en-US" b="1" dirty="0"/>
              <a:t>Problem:</a:t>
            </a:r>
            <a:r>
              <a:rPr lang="en-US" dirty="0"/>
              <a:t> Find the area of an arbitrarily shaped plane figure.</a:t>
            </a:r>
          </a:p>
          <a:p>
            <a:r>
              <a:rPr lang="en-US" dirty="0"/>
              <a:t>Figure defined by X, Y coordinates of vertices</a:t>
            </a:r>
          </a:p>
        </p:txBody>
      </p:sp>
      <p:graphicFrame>
        <p:nvGraphicFramePr>
          <p:cNvPr id="55302" name="Object 2"/>
          <p:cNvGraphicFramePr>
            <a:graphicFrameLocks noChangeAspect="1"/>
          </p:cNvGraphicFramePr>
          <p:nvPr/>
        </p:nvGraphicFramePr>
        <p:xfrm>
          <a:off x="4038600" y="3276600"/>
          <a:ext cx="3886200" cy="2859088"/>
        </p:xfrm>
        <a:graphic>
          <a:graphicData uri="http://schemas.openxmlformats.org/presentationml/2006/ole">
            <mc:AlternateContent xmlns:mc="http://schemas.openxmlformats.org/markup-compatibility/2006">
              <mc:Choice xmlns:v="urn:schemas-microsoft-com:vml" Requires="v">
                <p:oleObj name="Picture" r:id="rId3" imgW="3886200" imgH="2857500" progId="Word.Picture.8">
                  <p:embed/>
                </p:oleObj>
              </mc:Choice>
              <mc:Fallback>
                <p:oleObj name="Picture" r:id="rId3" imgW="3886200" imgH="2857500" progId="Word.Picture.8">
                  <p:embed/>
                  <p:pic>
                    <p:nvPicPr>
                      <p:cNvPr id="55302"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8600" y="3276600"/>
                        <a:ext cx="3886200" cy="2859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10" name="Date Placeholder 9">
            <a:extLst>
              <a:ext uri="{FF2B5EF4-FFF2-40B4-BE49-F238E27FC236}">
                <a16:creationId xmlns:a16="http://schemas.microsoft.com/office/drawing/2014/main" id="{02E94380-E54C-9742-9269-AA13FADBAF4A}"/>
              </a:ext>
            </a:extLst>
          </p:cNvPr>
          <p:cNvSpPr>
            <a:spLocks noGrp="1"/>
          </p:cNvSpPr>
          <p:nvPr>
            <p:ph type="dt" sz="half" idx="10"/>
          </p:nvPr>
        </p:nvSpPr>
        <p:spPr/>
        <p:txBody>
          <a:bodyPr/>
          <a:lstStyle/>
          <a:p>
            <a:r>
              <a:rPr lang="en-US"/>
              <a:t>9/19/2024</a:t>
            </a:r>
          </a:p>
        </p:txBody>
      </p:sp>
      <p:sp>
        <p:nvSpPr>
          <p:cNvPr id="11" name="Footer Placeholder 10">
            <a:extLst>
              <a:ext uri="{FF2B5EF4-FFF2-40B4-BE49-F238E27FC236}">
                <a16:creationId xmlns:a16="http://schemas.microsoft.com/office/drawing/2014/main" id="{D4B904BB-B0D0-8043-B86A-9F0B51459B0B}"/>
              </a:ext>
            </a:extLst>
          </p:cNvPr>
          <p:cNvSpPr>
            <a:spLocks noGrp="1"/>
          </p:cNvSpPr>
          <p:nvPr>
            <p:ph type="ftr" sz="quarter" idx="11"/>
          </p:nvPr>
        </p:nvSpPr>
        <p:spPr/>
        <p:txBody>
          <a:bodyPr/>
          <a:lstStyle/>
          <a:p>
            <a:r>
              <a:rPr lang="en-US"/>
              <a:t>12.010 Lec 04</a:t>
            </a:r>
          </a:p>
        </p:txBody>
      </p:sp>
      <p:sp>
        <p:nvSpPr>
          <p:cNvPr id="12" name="Slide Number Placeholder 11">
            <a:extLst>
              <a:ext uri="{FF2B5EF4-FFF2-40B4-BE49-F238E27FC236}">
                <a16:creationId xmlns:a16="http://schemas.microsoft.com/office/drawing/2014/main" id="{9679318A-EA35-EA46-A8A1-AB1F530B078B}"/>
              </a:ext>
            </a:extLst>
          </p:cNvPr>
          <p:cNvSpPr>
            <a:spLocks noGrp="1"/>
          </p:cNvSpPr>
          <p:nvPr>
            <p:ph type="sldNum" sz="quarter" idx="12"/>
          </p:nvPr>
        </p:nvSpPr>
        <p:spPr/>
        <p:txBody>
          <a:bodyPr/>
          <a:lstStyle/>
          <a:p>
            <a:fld id="{0BA25F5A-3F9B-3E42-8F6E-61C9A502F44A}" type="slidenum">
              <a:rPr lang="en-US" smtClean="0"/>
              <a:t>8</a:t>
            </a:fld>
            <a:endParaRPr lang="en-US"/>
          </a:p>
        </p:txBody>
      </p:sp>
    </p:spTree>
    <p:extLst>
      <p:ext uri="{BB962C8B-B14F-4D97-AF65-F5344CB8AC3E}">
        <p14:creationId xmlns:p14="http://schemas.microsoft.com/office/powerpoint/2010/main" val="26136386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2"/>
          <p:cNvSpPr>
            <a:spLocks noGrp="1" noChangeArrowheads="1"/>
          </p:cNvSpPr>
          <p:nvPr>
            <p:ph type="title"/>
          </p:nvPr>
        </p:nvSpPr>
        <p:spPr/>
        <p:txBody>
          <a:bodyPr/>
          <a:lstStyle/>
          <a:p>
            <a:r>
              <a:rPr lang="en-US"/>
              <a:t>How do we start solving problem?</a:t>
            </a:r>
          </a:p>
        </p:txBody>
      </p:sp>
      <p:sp>
        <p:nvSpPr>
          <p:cNvPr id="247811" name="Rectangle 3"/>
          <p:cNvSpPr>
            <a:spLocks noGrp="1" noChangeArrowheads="1"/>
          </p:cNvSpPr>
          <p:nvPr>
            <p:ph idx="1"/>
          </p:nvPr>
        </p:nvSpPr>
        <p:spPr/>
        <p:txBody>
          <a:bodyPr>
            <a:normAutofit/>
          </a:bodyPr>
          <a:lstStyle/>
          <a:p>
            <a:r>
              <a:rPr lang="en-US" dirty="0"/>
              <a:t>First: Ask questions, and lots of them</a:t>
            </a:r>
          </a:p>
          <a:p>
            <a:pPr lvl="1"/>
            <a:r>
              <a:rPr lang="en-US" dirty="0"/>
              <a:t>What basic algorithm should be used?</a:t>
            </a:r>
          </a:p>
          <a:p>
            <a:pPr lvl="1"/>
            <a:r>
              <a:rPr lang="en-US" dirty="0"/>
              <a:t>Numerical integration by discretizing the shape? (i.e.. Make a fine grid over the shape and sum the area of grid elements inside the shape)</a:t>
            </a:r>
          </a:p>
          <a:p>
            <a:pPr lvl="2"/>
            <a:r>
              <a:rPr lang="en-US" dirty="0"/>
              <a:t>This approach has a problem in that the accuracy will be limited by element size in the integration.  Runtime will depend on the size of the grid.</a:t>
            </a:r>
          </a:p>
          <a:p>
            <a:pPr lvl="1"/>
            <a:r>
              <a:rPr lang="en-US" dirty="0"/>
              <a:t>Break figure into triangles? </a:t>
            </a:r>
          </a:p>
          <a:p>
            <a:pPr lvl="2"/>
            <a:r>
              <a:rPr lang="en-US" dirty="0"/>
              <a:t>Sounds OK.  Can be made arbitrarily accurate</a:t>
            </a:r>
          </a:p>
          <a:p>
            <a:pPr lvl="1"/>
            <a:r>
              <a:rPr lang="en-US" dirty="0"/>
              <a:t>Look for an analytic solution in a numerical algorithms book.  Hint: Look at Green</a:t>
            </a:r>
            <a:r>
              <a:rPr lang="ja-JP" altLang="en-US" dirty="0"/>
              <a:t>’</a:t>
            </a:r>
            <a:r>
              <a:rPr lang="en-US" altLang="ja-JP" dirty="0"/>
              <a:t>s Theorem, which relates an area integral of the curl of a function to the line integral of the function (see:</a:t>
            </a:r>
            <a:br>
              <a:rPr lang="en-US" altLang="ja-JP" dirty="0"/>
            </a:br>
            <a:r>
              <a:rPr lang="en-US" altLang="ja-JP" dirty="0">
                <a:hlinkClick r:id="rId3"/>
              </a:rPr>
              <a:t>http://mathworld.wolfram.com/GreensTheorem.html</a:t>
            </a:r>
            <a:endParaRPr lang="en-US" dirty="0"/>
          </a:p>
        </p:txBody>
      </p:sp>
      <p:sp>
        <p:nvSpPr>
          <p:cNvPr id="5" name="Date Placeholder 4">
            <a:extLst>
              <a:ext uri="{FF2B5EF4-FFF2-40B4-BE49-F238E27FC236}">
                <a16:creationId xmlns:a16="http://schemas.microsoft.com/office/drawing/2014/main" id="{A48D33A1-85BA-B142-9F39-F0FAC9DC5262}"/>
              </a:ext>
            </a:extLst>
          </p:cNvPr>
          <p:cNvSpPr>
            <a:spLocks noGrp="1"/>
          </p:cNvSpPr>
          <p:nvPr>
            <p:ph type="dt" sz="half" idx="10"/>
          </p:nvPr>
        </p:nvSpPr>
        <p:spPr/>
        <p:txBody>
          <a:bodyPr/>
          <a:lstStyle/>
          <a:p>
            <a:r>
              <a:rPr lang="en-US"/>
              <a:t>9/19/2024</a:t>
            </a:r>
          </a:p>
        </p:txBody>
      </p:sp>
      <p:sp>
        <p:nvSpPr>
          <p:cNvPr id="6" name="Footer Placeholder 5">
            <a:extLst>
              <a:ext uri="{FF2B5EF4-FFF2-40B4-BE49-F238E27FC236}">
                <a16:creationId xmlns:a16="http://schemas.microsoft.com/office/drawing/2014/main" id="{980DA4DD-F61A-ED4C-A657-158ECEAA28C1}"/>
              </a:ext>
            </a:extLst>
          </p:cNvPr>
          <p:cNvSpPr>
            <a:spLocks noGrp="1"/>
          </p:cNvSpPr>
          <p:nvPr>
            <p:ph type="ftr" sz="quarter" idx="11"/>
          </p:nvPr>
        </p:nvSpPr>
        <p:spPr/>
        <p:txBody>
          <a:bodyPr/>
          <a:lstStyle/>
          <a:p>
            <a:r>
              <a:rPr lang="en-US"/>
              <a:t>12.010 Lec 04</a:t>
            </a:r>
          </a:p>
        </p:txBody>
      </p:sp>
      <p:sp>
        <p:nvSpPr>
          <p:cNvPr id="7" name="Slide Number Placeholder 6">
            <a:extLst>
              <a:ext uri="{FF2B5EF4-FFF2-40B4-BE49-F238E27FC236}">
                <a16:creationId xmlns:a16="http://schemas.microsoft.com/office/drawing/2014/main" id="{91FD54C6-E9CA-AA44-91CE-1BF489EC728F}"/>
              </a:ext>
            </a:extLst>
          </p:cNvPr>
          <p:cNvSpPr>
            <a:spLocks noGrp="1"/>
          </p:cNvSpPr>
          <p:nvPr>
            <p:ph type="sldNum" sz="quarter" idx="12"/>
          </p:nvPr>
        </p:nvSpPr>
        <p:spPr/>
        <p:txBody>
          <a:bodyPr/>
          <a:lstStyle/>
          <a:p>
            <a:fld id="{0BA25F5A-3F9B-3E42-8F6E-61C9A502F44A}" type="slidenum">
              <a:rPr lang="en-US" smtClean="0"/>
              <a:t>9</a:t>
            </a:fld>
            <a:endParaRPr lang="en-US"/>
          </a:p>
        </p:txBody>
      </p:sp>
    </p:spTree>
    <p:extLst>
      <p:ext uri="{BB962C8B-B14F-4D97-AF65-F5344CB8AC3E}">
        <p14:creationId xmlns:p14="http://schemas.microsoft.com/office/powerpoint/2010/main" val="10428904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F4D1872214E7E4AA66A0644C9DCCEFF" ma:contentTypeVersion="20" ma:contentTypeDescription="Create a new document." ma:contentTypeScope="" ma:versionID="7c43e3db2e85c28eb23ae05c18cf72c6">
  <xsd:schema xmlns:xsd="http://www.w3.org/2001/XMLSchema" xmlns:xs="http://www.w3.org/2001/XMLSchema" xmlns:p="http://schemas.microsoft.com/office/2006/metadata/properties" xmlns:ns2="ce0de229-b968-460b-bfa6-c309bf067a33" xmlns:ns3="b2272a47-6a34-441e-975c-341e732a1f8b" targetNamespace="http://schemas.microsoft.com/office/2006/metadata/properties" ma:root="true" ma:fieldsID="cdbcb2543657bb87dea09a91505f6f52" ns2:_="" ns3:_="">
    <xsd:import namespace="ce0de229-b968-460b-bfa6-c309bf067a33"/>
    <xsd:import namespace="b2272a47-6a34-441e-975c-341e732a1f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element ref="ns2:DateCreated"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0de229-b968-460b-bfa6-c309bf067a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DateCreated" ma:index="20" nillable="true" ma:displayName="Date Created" ma:format="DateOnly" ma:internalName="DateCreated">
      <xsd:simpleType>
        <xsd:restriction base="dms:DateTime"/>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d3350ec4-10e3-4b5d-9666-7d76f34ba4d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272a47-6a34-441e-975c-341e732a1f8b"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f8e604a0-3b80-4256-b30c-b3eb53d14f4e}" ma:internalName="TaxCatchAll" ma:showField="CatchAllData" ma:web="b2272a47-6a34-441e-975c-341e732a1f8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2272a47-6a34-441e-975c-341e732a1f8b" xsi:nil="true"/>
    <DateCreated xmlns="ce0de229-b968-460b-bfa6-c309bf067a33" xsi:nil="true"/>
    <lcf76f155ced4ddcb4097134ff3c332f xmlns="ce0de229-b968-460b-bfa6-c309bf067a3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A0DDBC6-8733-4395-9C0D-8F81C058791A}"/>
</file>

<file path=customXml/itemProps2.xml><?xml version="1.0" encoding="utf-8"?>
<ds:datastoreItem xmlns:ds="http://schemas.openxmlformats.org/officeDocument/2006/customXml" ds:itemID="{B464077E-AE5D-447E-BB35-7998CB7E4DA1}"/>
</file>

<file path=customXml/itemProps3.xml><?xml version="1.0" encoding="utf-8"?>
<ds:datastoreItem xmlns:ds="http://schemas.openxmlformats.org/officeDocument/2006/customXml" ds:itemID="{633FC8F9-101A-4DFD-B56C-5F5DFA26050E}"/>
</file>

<file path=docProps/app.xml><?xml version="1.0" encoding="utf-8"?>
<Properties xmlns="http://schemas.openxmlformats.org/officeDocument/2006/extended-properties" xmlns:vt="http://schemas.openxmlformats.org/officeDocument/2006/docPropsVTypes">
  <TotalTime>34</TotalTime>
  <Words>2390</Words>
  <Application>Microsoft Macintosh PowerPoint</Application>
  <PresentationFormat>Widescreen</PresentationFormat>
  <Paragraphs>276</Paragraphs>
  <Slides>26</Slides>
  <Notes>14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4" baseType="lpstr">
      <vt:lpstr>ＭＳ Ｐゴシック</vt:lpstr>
      <vt:lpstr>Arial</vt:lpstr>
      <vt:lpstr>Calibri</vt:lpstr>
      <vt:lpstr>Calibri Light</vt:lpstr>
      <vt:lpstr>Helvetica</vt:lpstr>
      <vt:lpstr>Symbol</vt:lpstr>
      <vt:lpstr>Office Theme</vt:lpstr>
      <vt:lpstr>Picture</vt:lpstr>
      <vt:lpstr>12.010 Computational Methods of Scientific Programming 2021</vt:lpstr>
      <vt:lpstr>Summary</vt:lpstr>
      <vt:lpstr>Simple terminal input output*</vt:lpstr>
      <vt:lpstr>Problem solving</vt:lpstr>
      <vt:lpstr>Program structure</vt:lpstr>
      <vt:lpstr>Language features</vt:lpstr>
      <vt:lpstr>Features</vt:lpstr>
      <vt:lpstr>Specific problem example</vt:lpstr>
      <vt:lpstr>How do we start solving problem?</vt:lpstr>
      <vt:lpstr>Sample problem</vt:lpstr>
      <vt:lpstr>Input options</vt:lpstr>
      <vt:lpstr>Input options</vt:lpstr>
      <vt:lpstr>Input options for Polygon</vt:lpstr>
      <vt:lpstr>Calculation of area </vt:lpstr>
      <vt:lpstr>Forming triangles</vt:lpstr>
      <vt:lpstr>Output</vt:lpstr>
      <vt:lpstr>Write program in English</vt:lpstr>
      <vt:lpstr>Design parts in more detail</vt:lpstr>
      <vt:lpstr>Variable/module names</vt:lpstr>
      <vt:lpstr>Implement</vt:lpstr>
      <vt:lpstr>Verification</vt:lpstr>
      <vt:lpstr>Examine the program polyarea.ipynb*</vt:lpstr>
      <vt:lpstr>Common program problem with algorithm development</vt:lpstr>
      <vt:lpstr>Common problems</vt:lpstr>
      <vt:lpstr>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12.010 Computational Methods of Scientific Programming 2021</dc:title>
  <dc:creator>Thomas A Herring</dc:creator>
  <cp:lastModifiedBy>Yunpeng Wang</cp:lastModifiedBy>
  <cp:revision>4</cp:revision>
  <dcterms:created xsi:type="dcterms:W3CDTF">2024-08-18T18:25:47Z</dcterms:created>
  <dcterms:modified xsi:type="dcterms:W3CDTF">2025-07-17T19:07:53Z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0x0101001F4D1872214E7E4AA66A0644C9DCCEFF</vt:lpwstr>
  </property>
</Properties>
</file>