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8"/>
  </p:notesMasterIdLst>
  <p:sldIdLst>
    <p:sldId id="257" r:id="rId2"/>
    <p:sldId id="258" r:id="rId3"/>
    <p:sldId id="275" r:id="rId4"/>
    <p:sldId id="276" r:id="rId5"/>
    <p:sldId id="271" r:id="rId6"/>
    <p:sldId id="277" r:id="rId7"/>
    <p:sldId id="284" r:id="rId8"/>
    <p:sldId id="285" r:id="rId9"/>
    <p:sldId id="286" r:id="rId10"/>
    <p:sldId id="287" r:id="rId11"/>
    <p:sldId id="278" r:id="rId12"/>
    <p:sldId id="279" r:id="rId13"/>
    <p:sldId id="280" r:id="rId14"/>
    <p:sldId id="281" r:id="rId15"/>
    <p:sldId id="282" r:id="rId16"/>
    <p:sldId id="289" r:id="rId17"/>
    <p:sldId id="290" r:id="rId18"/>
    <p:sldId id="291" r:id="rId19"/>
    <p:sldId id="292" r:id="rId20"/>
    <p:sldId id="293" r:id="rId21"/>
    <p:sldId id="294" r:id="rId22"/>
    <p:sldId id="273" r:id="rId23"/>
    <p:sldId id="295" r:id="rId24"/>
    <p:sldId id="297" r:id="rId25"/>
    <p:sldId id="298" r:id="rId26"/>
    <p:sldId id="265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2828"/>
    <p:restoredTop sz="88586"/>
  </p:normalViewPr>
  <p:slideViewPr>
    <p:cSldViewPr snapToGrid="0">
      <p:cViewPr varScale="1">
        <p:scale>
          <a:sx n="71" d="100"/>
          <a:sy n="71" d="100"/>
        </p:scale>
        <p:origin x="176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Relationship Id="rId35" Type="http://schemas.openxmlformats.org/officeDocument/2006/relationships/customXml" Target="../customXml/item3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E27F4F-A105-6642-AE68-95C60AC32A0C}" type="datetimeFigureOut">
              <a:rPr lang="en-US" smtClean="0"/>
              <a:t>7/17/25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4AECC0-4A74-2F4D-8078-500DAC8752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040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happens if we used (</a:t>
            </a:r>
            <a:r>
              <a:rPr lang="en-US" dirty="0" err="1"/>
              <a:t>x+h</a:t>
            </a:r>
            <a:r>
              <a:rPr lang="en-US" dirty="0"/>
              <a:t>/2)**2-(x-h/2)**2?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4AECC0-4A74-2F4D-8078-500DAC87520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4668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here 10/5/2023 (lecture 9!)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4AECC0-4A74-2F4D-8078-500DAC87520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4299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here 10/05/2023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4AECC0-4A74-2F4D-8078-500DAC875207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5926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here 9/23/21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4AECC0-4A74-2F4D-8078-500DAC875207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152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61D19F-9399-164D-8104-8CB0DC4439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7E6401-7AC9-6942-A4F8-97E06B5271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855B7C-C91F-6B40-8435-438CD68FA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09/24/2024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D1B4CF-4364-B649-9D51-8E3901FBA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091936-B2C7-B44E-BFEA-AEACEEDCE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7714-561B-8A46-B495-5B4657A1F4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255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742BB-5FC4-8744-89FA-49A28E5E7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00F576-6F53-8044-B654-2599DF9D30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48456D-4B97-3049-82A3-F94F783B73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09/24/2024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951357-6D05-9748-ADD4-7BBD375C2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B89839-099B-2E43-9BCD-EB43C7B55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7714-561B-8A46-B495-5B4657A1F4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359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756AC79-395B-7E4C-AFC2-C571FA7B64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6CFF4E-4AB0-D744-9020-CD1F96B22C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0D300E-7EF3-5041-B565-A7B42FBF9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09/24/2024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B4632A-45DC-E644-A5FC-90DF74663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47FD06-0D50-964D-A5A3-EEFC8D7B6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7714-561B-8A46-B495-5B4657A1F4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909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81EBC8-F49B-9D4C-B669-61EC3BE9E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547E50-89F9-7D40-9627-472501D221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CA184D-1C98-8D42-97D7-B3F5C20036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09/24/2024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DBA0E0-EF7B-0A48-9D03-5F41F717A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C3246A-EF81-1E4E-BBAA-64080846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7714-561B-8A46-B495-5B4657A1F4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650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87DC7A-B002-054D-AE43-D886C89B9C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E94359-89B3-DC43-B7B1-BD34B860DB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58A916-A1E5-5D40-B099-E20FB923C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09/24/2024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389525-673A-FF44-B249-46818A041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555417-9697-9649-857B-ED2F53639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7714-561B-8A46-B495-5B4657A1F4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996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723F4C-3C39-044E-8D48-21E8F78B0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D7A341-EBA0-1340-91AF-AC4E5FA1AA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AD67A2-BEFF-5F49-9B79-71E7B26E4A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9F6D14-D070-0F44-9B15-687B9E7FF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09/24/2024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38C528-EAFF-A048-B1C0-D1EAE7982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06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903FB4-1AB4-5142-9638-A157C243D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7714-561B-8A46-B495-5B4657A1F4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193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883A5-6176-6C41-BCC4-D70DAEEAD7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5970FC-8ED7-314A-976D-2BCE065082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B18C25-FE7A-B443-9BD4-A4A49771A2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991A78D-A4AD-5B49-9E8C-E7AFCAC2D2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DBC986-A1CF-264A-9767-152CACA4A2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600CB67-5D56-7141-A7DF-5BF43A447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09/24/2024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F73568-113C-B249-8B57-3618F12FB4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06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DF39ECF-A6D1-F84A-A000-8000AE30E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7714-561B-8A46-B495-5B4657A1F4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34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9DCB28-DE70-D740-8AFC-81DA47A6D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62915C-5548-C04C-92AC-DCA27FB06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09/24/2024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B40543-E70A-244C-A07D-410130750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06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EB2711-6103-1B4B-BCB7-9A440A069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7714-561B-8A46-B495-5B4657A1F4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2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1D37D5-F8B7-5648-A842-491789F33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09/24/2024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0E15FC-CF91-BC4D-9D44-1BAFC2D51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06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B69075-ACF8-A942-9C42-C0E96ABB4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7714-561B-8A46-B495-5B4657A1F4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804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9CEBB3-817D-A943-873F-B1D519464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D67F20-A70E-FE4D-9298-CA2BE6D309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54313D-5A69-6548-80C5-0273A43D7D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5B0BBD-55EF-C247-8018-3C1E74D20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09/24/2024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0FE4FE-E667-C24D-9F13-19C8138AC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06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7B0EF8-799F-914E-88D6-D93D41E70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7714-561B-8A46-B495-5B4657A1F4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271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A31AE-01D2-FD4B-9328-8D35D2C33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2CB98F6-098F-AD42-A2DB-9BF2114455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2BD072-9DED-7646-8DAD-CD83AE2783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0747D7-77FC-794D-A70A-80EAC1C3D3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09/24/2024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947E27-C51B-0F4A-9547-6BDE3AC2D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06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13435C-F1CB-4546-9AFD-6AE366F10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7714-561B-8A46-B495-5B4657A1F4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698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EB9F65-4C10-6443-9E38-37BC44389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6052CA-7033-B44B-946D-D2A987C0D2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46A5DC-3E14-9343-A74C-A8EC44721D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09/24/2024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D7724C-0EFB-BF49-A99E-CD7DD3658A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12.010 Lec 06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E3676C-E27D-C348-8DBC-6C10B5E52E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77714-561B-8A46-B495-5B4657A1F4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752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cnh@mit.edu" TargetMode="External"/><Relationship Id="rId2" Type="http://schemas.openxmlformats.org/officeDocument/2006/relationships/hyperlink" Target="mailto:tah@mit.ed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scipy.org/doc/scipy/index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ocw.mit.edu/terms" TargetMode="External"/><Relationship Id="rId2" Type="http://schemas.openxmlformats.org/officeDocument/2006/relationships/hyperlink" Target="https://ocw.mit.edu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A9DE41-9595-B447-8D46-C2A2A0CF54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12.010 </a:t>
            </a:r>
            <a:r>
              <a:rPr lang="en-US" b="1" dirty="0"/>
              <a:t>Computational Methods of Scientific Programming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A298D2-2BDC-DF4C-88EB-FAF771178A6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Tom Herring, </a:t>
            </a:r>
            <a:r>
              <a:rPr lang="en-US" dirty="0">
                <a:hlinkClick r:id="rId2"/>
              </a:rPr>
              <a:t>tah@mit.edu</a:t>
            </a:r>
            <a:endParaRPr lang="en-US" dirty="0"/>
          </a:p>
          <a:p>
            <a:r>
              <a:rPr lang="en-US" dirty="0"/>
              <a:t>Chris Hill, </a:t>
            </a:r>
            <a:r>
              <a:rPr lang="en-US" dirty="0">
                <a:hlinkClick r:id="rId3"/>
              </a:rPr>
              <a:t>cnh@mit.edu</a:t>
            </a:r>
            <a:endParaRPr lang="en-US" dirty="0"/>
          </a:p>
          <a:p>
            <a:r>
              <a:rPr lang="en-US" dirty="0"/>
              <a:t>Lecture 6: Solving problems numerically</a:t>
            </a:r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040416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A46FD932-07DF-9E43-864B-286DFFEF5A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Try with notebook </a:t>
            </a:r>
            <a:r>
              <a:rPr lang="en-US" i="1" dirty="0"/>
              <a:t>Lec06-deriv.ipynb </a:t>
            </a:r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4E138B-B877-EB42-9D43-768D2A498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Numerical methods: Differentiation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512D08-F746-2142-AFF4-1D9047BE8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09/24/2024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CE9266-EDA7-1C4D-8720-F319F6AD5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CE0198-A5CB-BF4A-AE49-7D7526AF6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7714-561B-8A46-B495-5B4657A1F4E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006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32EEC-6840-084E-8D81-6AEB2DA5C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Numerical methods: Integration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2B508F7-2683-A64D-9084-E57F127AFD9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/>
                  <a:t>Symbolic rules e.g. </a:t>
                </a:r>
              </a:p>
              <a:p>
                <a:pPr marL="0" indent="0">
                  <a:buNone/>
                </a:pPr>
                <a:r>
                  <a:rPr lang="en-US"/>
                  <a:t>	</a:t>
                </a:r>
                <a14:m>
                  <m:oMath xmlns:m="http://schemas.openxmlformats.org/officeDocument/2006/math"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den>
                        </m:f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nary>
                  </m:oMath>
                </a14:m>
                <a:endParaRPr lang="en-US" i="1">
                  <a:latin typeface="Cambria Math" panose="02040503050406030204" pitchFamily="18" charset="0"/>
                </a:endParaRPr>
              </a:p>
              <a:p>
                <a:pPr marL="457200" lvl="1" indent="0">
                  <a:buNone/>
                </a:pPr>
                <a:r>
                  <a:rPr lang="en-US"/>
                  <a:t>	</a:t>
                </a:r>
                <a:r>
                  <a:rPr lang="en-US">
                    <a:sym typeface="Wingdings" pitchFamily="2" charset="2"/>
                  </a:rPr>
                  <a:t>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den>
                    </m:f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US" b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den>
                    </m:f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p>
                    </m:sSup>
                  </m:oMath>
                </a14:m>
                <a:endParaRPr lang="en-US"/>
              </a:p>
              <a:p>
                <a:pPr marL="457200" lvl="1" indent="0">
                  <a:buNone/>
                </a:pPr>
                <a:r>
                  <a:rPr lang="en-US"/>
                  <a:t>For definite integral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p>
                      <m:e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𝑑𝑥</m:t>
                        </m:r>
                      </m:e>
                    </m:nary>
                  </m:oMath>
                </a14:m>
                <a:endParaRPr lang="en-US"/>
              </a:p>
              <a:p>
                <a:pPr marL="457200" lvl="1" indent="0">
                  <a:buNone/>
                </a:pPr>
                <a:endParaRPr lang="en-US"/>
              </a:p>
              <a:p>
                <a:r>
                  <a:rPr lang="en-US"/>
                  <a:t>Like derivative numerical is discrete, so applies to definite integral</a:t>
                </a:r>
                <a:endParaRPr lang="en-US" i="1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/>
                  <a:t>        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p>
                      <m:e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𝑑𝑥</m:t>
                        </m:r>
                      </m:e>
                    </m:nary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=0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  <m:e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d>
                          <m:dPr>
                            <m:begChr m:val="["/>
                            <m:endChr m:val="]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𝑎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∆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𝑎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+1</m:t>
                                        </m:r>
                                      </m:e>
                                    </m:d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∆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</m:sup>
                            </m:sSup>
                          </m:e>
                        </m:d>
                      </m:e>
                    </m:nary>
                  </m:oMath>
                </a14:m>
                <a:r>
                  <a:rPr lang="en-US" b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</m:oMath>
                </a14:m>
                <a:endParaRPr lang="en-US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2B508F7-2683-A64D-9084-E57F127AFD9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86" t="-7267" b="-148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B293AD-BE59-6D42-A861-31591AF99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09/24/2024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54C71A-AC52-134B-B91E-317E452BC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EBCF73-77A9-1E43-8E3E-9603D2239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7714-561B-8A46-B495-5B4657A1F4E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0692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32EEC-6840-084E-8D81-6AEB2DA5C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Numerical methods: Integration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2B508F7-2683-A64D-9084-E57F127AFD9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Basic Example 1</a:t>
                </a:r>
              </a:p>
              <a:p>
                <a:pPr marL="457200" lvl="1" indent="0">
                  <a:buNone/>
                </a:pPr>
                <a:r>
                  <a:rPr lang="en-US" dirty="0"/>
                  <a:t>Lets take a really simple function,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, where we know analytically the integral is simply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. </m:t>
                    </m:r>
                  </m:oMath>
                </a14:m>
                <a:endParaRPr lang="en-US" dirty="0"/>
              </a:p>
              <a:p>
                <a:pPr marL="457200" lvl="1" indent="0">
                  <a:buNone/>
                </a:pPr>
                <a:r>
                  <a:rPr lang="en-US" dirty="0"/>
                  <a:t>We can evaluate this function at discrete points</a:t>
                </a:r>
              </a:p>
              <a:p>
                <a:pPr marL="457200" lvl="1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2B508F7-2683-A64D-9084-E57F127AFD9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86" t="-23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B293AD-BE59-6D42-A861-31591AF99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09/24/2024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54C71A-AC52-134B-B91E-317E452BC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EBCF73-77A9-1E43-8E3E-9603D2239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7714-561B-8A46-B495-5B4657A1F4E8}" type="slidenum">
              <a:rPr lang="en-US" smtClean="0"/>
              <a:t>12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B1B3D23-3093-AB48-8F69-641E9D7794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8671" y="3429000"/>
            <a:ext cx="2901778" cy="28967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3EFD074-DEA1-6D48-AD42-8DF99A8856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7789" y="3429000"/>
            <a:ext cx="5537200" cy="156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6574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32EEC-6840-084E-8D81-6AEB2DA5C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Numerical methods: Integration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2B508F7-2683-A64D-9084-E57F127AFD9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/>
                  <a:t>Basic Example 1</a:t>
                </a:r>
              </a:p>
              <a:p>
                <a:pPr marL="457200" lvl="1" indent="0">
                  <a:buNone/>
                </a:pPr>
                <a:r>
                  <a:rPr lang="en-US"/>
                  <a:t>Our simple discrete integral entails creating approximate areas 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nary>
                      <m:nary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p>
                      <m:e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𝑑𝑥</m:t>
                        </m:r>
                      </m:e>
                    </m:nary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=0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  <m:e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d>
                          <m:dPr>
                            <m:begChr m:val="["/>
                            <m:endChr m:val="]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𝑎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∆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𝑎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+1</m:t>
                                        </m:r>
                                      </m:e>
                                    </m:d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∆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</m:sup>
                            </m:sSup>
                          </m:e>
                        </m:d>
                      </m:e>
                    </m:nary>
                  </m:oMath>
                </a14:m>
                <a:r>
                  <a:rPr lang="en-US" b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</m:oMath>
                </a14:m>
                <a:endParaRPr lang="en-US"/>
              </a:p>
              <a:p>
                <a:pPr marL="457200" lvl="1" indent="0">
                  <a:buNone/>
                </a:pPr>
                <a:r>
                  <a:rPr lang="en-US"/>
                  <a:t>under our function and summing</a:t>
                </a:r>
              </a:p>
              <a:p>
                <a:pPr marL="457200" lvl="1" indent="0">
                  <a:buNone/>
                </a:pPr>
                <a:endParaRPr lang="en-US"/>
              </a:p>
              <a:p>
                <a:pPr marL="457200" lvl="1" indent="0">
                  <a:buNone/>
                </a:pPr>
                <a:r>
                  <a:rPr lang="en-US"/>
                  <a:t>Each of the rectangles is of width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</m:oMath>
                </a14:m>
                <a:endParaRPr lang="en-US"/>
              </a:p>
              <a:p>
                <a:pPr marL="457200" lvl="1" indent="0">
                  <a:buNone/>
                </a:pPr>
                <a:endParaRPr lang="en-US"/>
              </a:p>
              <a:p>
                <a:pPr marL="457200" lvl="1" indent="0">
                  <a:buNone/>
                </a:pPr>
                <a:r>
                  <a:rPr lang="en-US"/>
                  <a:t>The height is the average of the two</a:t>
                </a:r>
              </a:p>
              <a:p>
                <a:pPr marL="457200" lvl="1" indent="0">
                  <a:buNone/>
                </a:pPr>
                <a:r>
                  <a:rPr lang="en-US"/>
                  <a:t>function evaluations bracketing </a:t>
                </a:r>
                <a:r>
                  <a:rPr lang="en-US" err="1"/>
                  <a:t>e.g</a:t>
                </a:r>
                <a:endParaRPr lang="en-US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𝑎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∆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𝑎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+1</m:t>
                                      </m:r>
                                    </m:e>
                                  </m:d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∆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2B508F7-2683-A64D-9084-E57F127AFD9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86" t="-31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B293AD-BE59-6D42-A861-31591AF99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09/24/2024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54C71A-AC52-134B-B91E-317E452BC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EBCF73-77A9-1E43-8E3E-9603D2239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7714-561B-8A46-B495-5B4657A1F4E8}" type="slidenum">
              <a:rPr lang="en-US" smtClean="0"/>
              <a:t>13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CFC27BD-E0D8-0846-808D-7FA9CD8B7F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5447" y="3251162"/>
            <a:ext cx="4448433" cy="3184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2213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32EEC-6840-084E-8D81-6AEB2DA5C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Numerical methods: Integration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508F7-2683-A64D-9084-E57F127AFD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/>
              <a:t>Basic Example 1</a:t>
            </a:r>
          </a:p>
          <a:p>
            <a:pPr marL="457200" lvl="1" indent="0">
              <a:buNone/>
            </a:pPr>
            <a:r>
              <a:rPr lang="en-US"/>
              <a:t>A simple integrator function would be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B293AD-BE59-6D42-A861-31591AF99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09/24/2024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54C71A-AC52-134B-B91E-317E452BC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EBCF73-77A9-1E43-8E3E-9603D2239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7714-561B-8A46-B495-5B4657A1F4E8}" type="slidenum">
              <a:rPr lang="en-US" smtClean="0"/>
              <a:t>14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015AB7-82CA-6D45-A3AA-AD68E2530D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192" y="2986323"/>
            <a:ext cx="7417200" cy="319063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1750BE6-D0CE-754A-A3D0-1C67DBA628B4}"/>
                  </a:ext>
                </a:extLst>
              </p:cNvPr>
              <p:cNvSpPr txBox="1"/>
              <p:nvPr/>
            </p:nvSpPr>
            <p:spPr>
              <a:xfrm>
                <a:off x="8153400" y="2598003"/>
                <a:ext cx="4180812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err="1"/>
                  <a:t>fx</a:t>
                </a:r>
                <a:r>
                  <a:rPr lang="en-US" sz="2400"/>
                  <a:t> – is the function we defined earlier</a:t>
                </a:r>
              </a:p>
              <a:p>
                <a:r>
                  <a:rPr lang="en-US" sz="2400" err="1"/>
                  <a:t>xs</a:t>
                </a:r>
                <a:r>
                  <a:rPr lang="en-US" sz="2400"/>
                  <a:t> – are pre-defined points to evaluate </a:t>
                </a:r>
                <a:r>
                  <a:rPr lang="en-US" sz="2400" err="1"/>
                  <a:t>fx</a:t>
                </a:r>
                <a:r>
                  <a:rPr lang="en-US" sz="2400"/>
                  <a:t>()</a:t>
                </a:r>
              </a:p>
              <a:p>
                <a:r>
                  <a:rPr lang="en-US" sz="2400"/>
                  <a:t>dx – is our step size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</m:oMath>
                </a14:m>
                <a:endParaRPr lang="en-US" sz="240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1750BE6-D0CE-754A-A3D0-1C67DBA628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3400" y="2598003"/>
                <a:ext cx="4180812" cy="1938992"/>
              </a:xfrm>
              <a:prstGeom prst="rect">
                <a:avLst/>
              </a:prstGeom>
              <a:blipFill>
                <a:blip r:embed="rId3"/>
                <a:stretch>
                  <a:fillRect l="-2424" t="-2597" b="-58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9543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32EEC-6840-084E-8D81-6AEB2DA5C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Numerical methods: Integration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508F7-2683-A64D-9084-E57F127AFD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/>
              <a:t>Basic Example 1</a:t>
            </a:r>
          </a:p>
          <a:p>
            <a:pPr marL="457200" lvl="1" indent="0">
              <a:buNone/>
            </a:pPr>
            <a:r>
              <a:rPr lang="en-US"/>
              <a:t>Lets see how it works for f(x)=2x! </a:t>
            </a:r>
          </a:p>
          <a:p>
            <a:pPr marL="457200" lvl="1" indent="0">
              <a:buNone/>
            </a:pPr>
            <a:r>
              <a:rPr lang="en-US"/>
              <a:t>We know the indefinite integral in this case, so we can create a function for that too and plot it.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B293AD-BE59-6D42-A861-31591AF99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09/24/2024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54C71A-AC52-134B-B91E-317E452BC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EBCF73-77A9-1E43-8E3E-9603D2239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7714-561B-8A46-B495-5B4657A1F4E8}" type="slidenum">
              <a:rPr lang="en-US" smtClean="0"/>
              <a:t>15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307BE54-BAD5-4847-8174-B8AD9C8A5C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103" y="3512344"/>
            <a:ext cx="4584700" cy="9779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89EF40C-B4E7-5D4F-8629-EDDB81AEAA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5695157"/>
            <a:ext cx="9664700" cy="381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4F002D3-A143-ED45-9E6C-C9813FC330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8364" y="3249742"/>
            <a:ext cx="1542871" cy="2266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4351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32EEC-6840-084E-8D81-6AEB2DA5C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Numerical methods: Integration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508F7-2683-A64D-9084-E57F127AFD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60526"/>
          </a:xfrm>
        </p:spPr>
        <p:txBody>
          <a:bodyPr>
            <a:normAutofit/>
          </a:bodyPr>
          <a:lstStyle/>
          <a:p>
            <a:r>
              <a:rPr lang="en-US" dirty="0"/>
              <a:t>Basic Example 1</a:t>
            </a:r>
          </a:p>
          <a:p>
            <a:pPr marL="457200" lvl="1" indent="0">
              <a:buNone/>
            </a:pPr>
            <a:r>
              <a:rPr lang="en-US" dirty="0"/>
              <a:t>Lets compare numerical and analytic integral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/>
              <a:t>Works perfectly – is that odd?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B293AD-BE59-6D42-A861-31591AF99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09/24/2024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54C71A-AC52-134B-B91E-317E452BC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EBCF73-77A9-1E43-8E3E-9603D2239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7714-561B-8A46-B495-5B4657A1F4E8}" type="slidenum">
              <a:rPr lang="en-US" smtClean="0"/>
              <a:t>16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AC315A8-E593-9845-97CF-7E8B4B3D40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051" y="3088160"/>
            <a:ext cx="7429500" cy="23622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E75154D-C913-FC4E-BCD4-219D173B4DBA}"/>
              </a:ext>
            </a:extLst>
          </p:cNvPr>
          <p:cNvSpPr txBox="1"/>
          <p:nvPr/>
        </p:nvSpPr>
        <p:spPr>
          <a:xfrm>
            <a:off x="7941275" y="2832782"/>
            <a:ext cx="418081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/>
              <a:t>ni</a:t>
            </a:r>
            <a:r>
              <a:rPr lang="en-US" sz="2400" dirty="0"/>
              <a:t> – is the numerical integral</a:t>
            </a:r>
          </a:p>
          <a:p>
            <a:r>
              <a:rPr lang="en-US" sz="2400" dirty="0"/>
              <a:t>ai – is the analytic integral (the first value,</a:t>
            </a:r>
          </a:p>
          <a:p>
            <a:r>
              <a:rPr lang="en-US" sz="2400" dirty="0" err="1">
                <a:latin typeface="Courier" pitchFamily="2" charset="0"/>
              </a:rPr>
              <a:t>a_int_fx</a:t>
            </a:r>
            <a:r>
              <a:rPr lang="en-US" sz="2400" dirty="0">
                <a:latin typeface="Courier" pitchFamily="2" charset="0"/>
              </a:rPr>
              <a:t>(</a:t>
            </a:r>
            <a:r>
              <a:rPr lang="en-US" sz="2400" dirty="0" err="1">
                <a:latin typeface="Courier" pitchFamily="2" charset="0"/>
              </a:rPr>
              <a:t>xvals</a:t>
            </a:r>
            <a:r>
              <a:rPr lang="en-US" sz="2400" dirty="0">
                <a:latin typeface="Courier" pitchFamily="2" charset="0"/>
              </a:rPr>
              <a:t>[0])</a:t>
            </a:r>
            <a:r>
              <a:rPr lang="en-US" sz="2400" dirty="0"/>
              <a:t>,</a:t>
            </a:r>
          </a:p>
          <a:p>
            <a:r>
              <a:rPr lang="en-US" sz="2400" dirty="0"/>
              <a:t>is the constant of integration – 0 in this case)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257961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508F7-2683-A64D-9084-E57F127AFD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Basic Example 1</a:t>
            </a:r>
          </a:p>
          <a:p>
            <a:pPr marL="457200" lvl="1" indent="0">
              <a:buNone/>
            </a:pPr>
            <a:r>
              <a:rPr lang="en-US" dirty="0"/>
              <a:t>We can apply to different functions by redefining </a:t>
            </a:r>
            <a:r>
              <a:rPr lang="en-US" dirty="0" err="1"/>
              <a:t>fx</a:t>
            </a:r>
            <a:r>
              <a:rPr lang="en-US" dirty="0"/>
              <a:t>() e.g.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/>
              <a:t>these are not straight lines – how do they work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232EEC-6840-084E-8D81-6AEB2DA5C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Numerical methods: Integration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B293AD-BE59-6D42-A861-31591AF99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09/24/2024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54C71A-AC52-134B-B91E-317E452BC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EBCF73-77A9-1E43-8E3E-9603D2239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7714-561B-8A46-B495-5B4657A1F4E8}" type="slidenum">
              <a:rPr lang="en-US" smtClean="0"/>
              <a:t>17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EA589BC-9CB9-4B45-AC19-67466768A34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7602"/>
          <a:stretch/>
        </p:blipFill>
        <p:spPr>
          <a:xfrm>
            <a:off x="298450" y="3072714"/>
            <a:ext cx="5076739" cy="20800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DC16D27-CF69-414D-85E9-8404234A87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7032" y="3069967"/>
            <a:ext cx="4373605" cy="2328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0125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A3596FEF-017D-9D40-B305-08D45CB9C2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f(x) = 4x</a:t>
            </a:r>
            <a:r>
              <a:rPr lang="en-US" baseline="30000" dirty="0"/>
              <a:t>3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232EEC-6840-084E-8D81-6AEB2DA5C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Numerical methods: Integration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B293AD-BE59-6D42-A861-31591AF99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09/24/2024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54C71A-AC52-134B-B91E-317E452BC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EBCF73-77A9-1E43-8E3E-9603D2239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7714-561B-8A46-B495-5B4657A1F4E8}" type="slidenum">
              <a:rPr lang="en-US" smtClean="0"/>
              <a:t>18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3E1B473-9888-EE44-81E6-A87A22FCCA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8616" y="1346334"/>
            <a:ext cx="7826564" cy="551166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D448C8C-33DC-6A4C-A350-0F81632AA842}"/>
              </a:ext>
            </a:extLst>
          </p:cNvPr>
          <p:cNvSpPr txBox="1"/>
          <p:nvPr/>
        </p:nvSpPr>
        <p:spPr>
          <a:xfrm>
            <a:off x="3867665" y="2631989"/>
            <a:ext cx="7745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4x</a:t>
            </a:r>
            <a:r>
              <a:rPr lang="en-US" sz="3600" baseline="30000" dirty="0"/>
              <a:t>3</a:t>
            </a:r>
            <a:endParaRPr lang="en-US" sz="3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DFD7371-B890-204F-9C1E-BDF3364ED0C9}"/>
              </a:ext>
            </a:extLst>
          </p:cNvPr>
          <p:cNvSpPr txBox="1"/>
          <p:nvPr/>
        </p:nvSpPr>
        <p:spPr>
          <a:xfrm>
            <a:off x="7766114" y="2631988"/>
            <a:ext cx="5405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x</a:t>
            </a:r>
            <a:r>
              <a:rPr lang="en-US" sz="3600" baseline="30000" dirty="0"/>
              <a:t>4</a:t>
            </a:r>
            <a:endParaRPr lang="en-US" sz="36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848DA4A-EA8F-BB40-AD52-4F5A2A7A5174}"/>
              </a:ext>
            </a:extLst>
          </p:cNvPr>
          <p:cNvSpPr txBox="1"/>
          <p:nvPr/>
        </p:nvSpPr>
        <p:spPr>
          <a:xfrm>
            <a:off x="4038600" y="1594022"/>
            <a:ext cx="970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function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BF8F93-D60D-B74D-9DDD-2FD225507FDB}"/>
              </a:ext>
            </a:extLst>
          </p:cNvPr>
          <p:cNvSpPr txBox="1"/>
          <p:nvPr/>
        </p:nvSpPr>
        <p:spPr>
          <a:xfrm>
            <a:off x="7922741" y="1605694"/>
            <a:ext cx="895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integral</a:t>
            </a:r>
          </a:p>
        </p:txBody>
      </p:sp>
    </p:spTree>
    <p:extLst>
      <p:ext uri="{BB962C8B-B14F-4D97-AF65-F5344CB8AC3E}">
        <p14:creationId xmlns:p14="http://schemas.microsoft.com/office/powerpoint/2010/main" val="41372783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A3596FEF-017D-9D40-B305-08D45CB9C2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f(x) = 4x</a:t>
            </a:r>
            <a:r>
              <a:rPr lang="en-US" baseline="30000" dirty="0"/>
              <a:t>3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232EEC-6840-084E-8D81-6AEB2DA5C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Numerical methods: Integration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B293AD-BE59-6D42-A861-31591AF99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09/24/2024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54C71A-AC52-134B-B91E-317E452BC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EBCF73-77A9-1E43-8E3E-9603D2239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7714-561B-8A46-B495-5B4657A1F4E8}" type="slidenum">
              <a:rPr lang="en-US" smtClean="0"/>
              <a:t>19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112E20-FA48-E545-84F1-EFC2991C8B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7535" y="1578592"/>
            <a:ext cx="7556346" cy="527940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0BB8311A-FCA7-B640-8F68-062CFA5E120F}"/>
                  </a:ext>
                </a:extLst>
              </p:cNvPr>
              <p:cNvSpPr/>
              <p:nvPr/>
            </p:nvSpPr>
            <p:spPr>
              <a:xfrm>
                <a:off x="3938500" y="1825625"/>
                <a:ext cx="5484643" cy="98321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=0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  <m:e>
                        <m:f>
                          <m:fPr>
                            <m:ctrlPr>
                              <a:rPr lang="en-US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d>
                          <m:dPr>
                            <m:begChr m:val="["/>
                            <m:endChr m:val="]"/>
                            <m:ctrlPr>
                              <a:rPr lang="en-US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𝑎</m:t>
                                    </m:r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∆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</m:sup>
                            </m:s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𝑎</m:t>
                                    </m:r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  <m:d>
                                      <m:dPr>
                                        <m:ctrlP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+1</m:t>
                                        </m:r>
                                      </m:e>
                                    </m:d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∆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</m:sup>
                            </m:sSup>
                          </m:e>
                        </m:d>
                      </m:e>
                    </m:nary>
                  </m:oMath>
                </a14:m>
                <a:r>
                  <a:rPr lang="en-US" sz="2400" b="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</m:oMath>
                </a14:m>
                <a:endParaRPr lang="en-US" sz="2400" b="0" dirty="0">
                  <a:ea typeface="Cambria Math" panose="02040503050406030204" pitchFamily="18" charset="0"/>
                </a:endParaRPr>
              </a:p>
              <a:p>
                <a:r>
                  <a:rPr lang="en-US" sz="2400" dirty="0"/>
                  <a:t>steps to sum.</a:t>
                </a: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0BB8311A-FCA7-B640-8F68-062CFA5E120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8500" y="1825625"/>
                <a:ext cx="5484643" cy="983218"/>
              </a:xfrm>
              <a:prstGeom prst="rect">
                <a:avLst/>
              </a:prstGeom>
              <a:blipFill>
                <a:blip r:embed="rId3"/>
                <a:stretch>
                  <a:fillRect l="-8565" t="-51282" b="-461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29E0EEDD-68E0-D748-9DC0-DD4E685E78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804" y="3429000"/>
            <a:ext cx="6943391" cy="2201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82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135E1-1EAF-1241-B1B7-830119D9E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Topics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893BE3-2FA3-7048-9A2A-2C10EC3BF8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Numerical methods:</a:t>
            </a:r>
          </a:p>
          <a:p>
            <a:pPr lvl="1"/>
            <a:r>
              <a:rPr lang="en-US" dirty="0"/>
              <a:t>Differentiation </a:t>
            </a:r>
            <a:endParaRPr lang="en-US" dirty="0">
              <a:cs typeface="Calibri"/>
            </a:endParaRPr>
          </a:p>
          <a:p>
            <a:pPr lvl="1"/>
            <a:r>
              <a:rPr lang="en-US" dirty="0"/>
              <a:t>Integration</a:t>
            </a:r>
          </a:p>
          <a:p>
            <a:r>
              <a:rPr lang="en-US" dirty="0" err="1"/>
              <a:t>Numpy</a:t>
            </a:r>
            <a:r>
              <a:rPr lang="en-US" dirty="0"/>
              <a:t> </a:t>
            </a:r>
            <a:r>
              <a:rPr lang="en-US" dirty="0" err="1"/>
              <a:t>Scipy</a:t>
            </a:r>
            <a:r>
              <a:rPr lang="en-US" dirty="0"/>
              <a:t> modules</a:t>
            </a:r>
          </a:p>
          <a:p>
            <a:r>
              <a:rPr lang="en-US" dirty="0"/>
              <a:t>ODE solution (using modules from internet)</a:t>
            </a:r>
          </a:p>
          <a:p>
            <a:endParaRPr lang="en-US" dirty="0"/>
          </a:p>
          <a:p>
            <a:r>
              <a:rPr lang="en-US" dirty="0"/>
              <a:t>Questions on Homework #1?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594D55-D5C3-6F4A-A615-6CA4A0D0C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09/24/2024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388470-2A51-B144-B531-74240AB01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06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D87F24-85AA-6E46-9CE0-8D9C443BB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7714-561B-8A46-B495-5B4657A1F4E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5340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7ED42EB-283B-124E-9D70-5A04A663D0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3395" y="1640466"/>
            <a:ext cx="7942418" cy="5217534"/>
          </a:xfrm>
          <a:prstGeom prst="rect">
            <a:avLst/>
          </a:prstGeom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A3596FEF-017D-9D40-B305-08D45CB9C2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f(x) = sin(x)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232EEC-6840-084E-8D81-6AEB2DA5C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Numerical methods: Integration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B293AD-BE59-6D42-A861-31591AF99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09/24/2024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54C71A-AC52-134B-B91E-317E452BC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EBCF73-77A9-1E43-8E3E-9603D2239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7714-561B-8A46-B495-5B4657A1F4E8}" type="slidenum">
              <a:rPr lang="en-US" smtClean="0"/>
              <a:t>20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D448C8C-33DC-6A4C-A350-0F81632AA842}"/>
              </a:ext>
            </a:extLst>
          </p:cNvPr>
          <p:cNvSpPr txBox="1"/>
          <p:nvPr/>
        </p:nvSpPr>
        <p:spPr>
          <a:xfrm>
            <a:off x="4255715" y="5217534"/>
            <a:ext cx="11929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sin(x)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848DA4A-EA8F-BB40-AD52-4F5A2A7A5174}"/>
              </a:ext>
            </a:extLst>
          </p:cNvPr>
          <p:cNvSpPr txBox="1"/>
          <p:nvPr/>
        </p:nvSpPr>
        <p:spPr>
          <a:xfrm>
            <a:off x="4038600" y="1594022"/>
            <a:ext cx="970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function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BF8F93-D60D-B74D-9DDD-2FD225507FDB}"/>
              </a:ext>
            </a:extLst>
          </p:cNvPr>
          <p:cNvSpPr txBox="1"/>
          <p:nvPr/>
        </p:nvSpPr>
        <p:spPr>
          <a:xfrm>
            <a:off x="7922741" y="1605694"/>
            <a:ext cx="895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integral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0AC8C91-6E73-2143-9570-CEC5140E3C29}"/>
              </a:ext>
            </a:extLst>
          </p:cNvPr>
          <p:cNvSpPr txBox="1"/>
          <p:nvPr/>
        </p:nvSpPr>
        <p:spPr>
          <a:xfrm>
            <a:off x="9227250" y="5395514"/>
            <a:ext cx="14215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-cos(x)</a:t>
            </a:r>
          </a:p>
        </p:txBody>
      </p:sp>
    </p:spTree>
    <p:extLst>
      <p:ext uri="{BB962C8B-B14F-4D97-AF65-F5344CB8AC3E}">
        <p14:creationId xmlns:p14="http://schemas.microsoft.com/office/powerpoint/2010/main" val="682802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BFCD577-8483-094A-865D-A2ED164C86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1523" y="1539619"/>
            <a:ext cx="7288001" cy="5167312"/>
          </a:xfrm>
          <a:prstGeom prst="rect">
            <a:avLst/>
          </a:prstGeom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A3596FEF-017D-9D40-B305-08D45CB9C2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f(x) = sin(x)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232EEC-6840-084E-8D81-6AEB2DA5C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Numerical methods: Integration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B293AD-BE59-6D42-A861-31591AF99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09/24/2024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54C71A-AC52-134B-B91E-317E452BC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EBCF73-77A9-1E43-8E3E-9603D2239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7714-561B-8A46-B495-5B4657A1F4E8}" type="slidenum">
              <a:rPr lang="en-US" smtClean="0"/>
              <a:t>21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0BB8311A-FCA7-B640-8F68-062CFA5E120F}"/>
                  </a:ext>
                </a:extLst>
              </p:cNvPr>
              <p:cNvSpPr/>
              <p:nvPr/>
            </p:nvSpPr>
            <p:spPr>
              <a:xfrm>
                <a:off x="3938499" y="1130408"/>
                <a:ext cx="5484643" cy="98321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=0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  <m:e>
                        <m:f>
                          <m:fPr>
                            <m:ctrlPr>
                              <a:rPr lang="en-US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d>
                          <m:dPr>
                            <m:begChr m:val="["/>
                            <m:endChr m:val="]"/>
                            <m:ctrlPr>
                              <a:rPr lang="en-US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𝑎</m:t>
                                    </m:r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∆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</m:sup>
                            </m:s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𝑎</m:t>
                                    </m:r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  <m:d>
                                      <m:dPr>
                                        <m:ctrlP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+1</m:t>
                                        </m:r>
                                      </m:e>
                                    </m:d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∆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</m:sup>
                            </m:sSup>
                          </m:e>
                        </m:d>
                      </m:e>
                    </m:nary>
                  </m:oMath>
                </a14:m>
                <a:r>
                  <a:rPr lang="en-US" sz="2400" b="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</m:oMath>
                </a14:m>
                <a:endParaRPr lang="en-US" sz="2400" b="0" dirty="0">
                  <a:ea typeface="Cambria Math" panose="02040503050406030204" pitchFamily="18" charset="0"/>
                </a:endParaRPr>
              </a:p>
              <a:p>
                <a:r>
                  <a:rPr lang="en-US" sz="2400" dirty="0"/>
                  <a:t>steps to sum.</a:t>
                </a: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0BB8311A-FCA7-B640-8F68-062CFA5E120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8499" y="1130408"/>
                <a:ext cx="5484643" cy="983218"/>
              </a:xfrm>
              <a:prstGeom prst="rect">
                <a:avLst/>
              </a:prstGeom>
              <a:blipFill>
                <a:blip r:embed="rId3"/>
                <a:stretch>
                  <a:fillRect l="-8565" t="-51282" b="-474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5E9AC53F-A226-1A40-9D0E-83A82D3C05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899" y="4127157"/>
            <a:ext cx="6498351" cy="2175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8072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641359-0478-074F-96B7-9789E64107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Numpy</a:t>
            </a:r>
            <a:r>
              <a:rPr lang="en-US" dirty="0"/>
              <a:t>/</a:t>
            </a:r>
            <a:r>
              <a:rPr lang="en-US" dirty="0" err="1"/>
              <a:t>Scipy</a:t>
            </a:r>
            <a:r>
              <a:rPr lang="en-US" dirty="0"/>
              <a:t> modules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8B4154-3794-0646-9B3A-7B4F64108C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 Python </a:t>
            </a:r>
            <a:r>
              <a:rPr lang="en-US" dirty="0" err="1"/>
              <a:t>Scipy</a:t>
            </a:r>
            <a:r>
              <a:rPr lang="en-US" dirty="0"/>
              <a:t> package ( </a:t>
            </a:r>
            <a:r>
              <a:rPr lang="en-US" dirty="0">
                <a:hlinkClick r:id="rId3"/>
              </a:rPr>
              <a:t>https://docs.scipy.org/doc/scipy/index.html </a:t>
            </a:r>
            <a:r>
              <a:rPr lang="en-US" dirty="0"/>
              <a:t>) contains advanced functions for numerical integration (and differentiation) working on </a:t>
            </a:r>
            <a:r>
              <a:rPr lang="en-US" dirty="0" err="1"/>
              <a:t>Numpy</a:t>
            </a:r>
            <a:r>
              <a:rPr lang="en-US" dirty="0"/>
              <a:t> </a:t>
            </a:r>
            <a:r>
              <a:rPr lang="en-US" dirty="0" err="1"/>
              <a:t>arrys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These operate similarly to the basic examples shown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define some function f(</a:t>
            </a:r>
            <a:r>
              <a:rPr lang="en-US" dirty="0" err="1"/>
              <a:t>y,t</a:t>
            </a:r>
            <a:r>
              <a:rPr lang="en-US" dirty="0"/>
              <a:t>) that evaluates a function at points y, t (y can be vector of values)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invoke a “control” function to evaluate the derivative or integral over some domain</a:t>
            </a:r>
          </a:p>
          <a:p>
            <a:r>
              <a:rPr lang="en-US" dirty="0"/>
              <a:t>The </a:t>
            </a:r>
            <a:r>
              <a:rPr lang="en-US" dirty="0" err="1"/>
              <a:t>Scipy</a:t>
            </a:r>
            <a:r>
              <a:rPr lang="en-US" dirty="0"/>
              <a:t> functions have many sophisticated features built-in to adjust step sizes and select where to evaluate functions and how to combine evaluations. These can reduce error relative to simple approaches.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0CBEB1-F353-DE4F-AEEE-62899ACE1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09/24/2024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ED3A40-0606-5546-859C-FD2FE3BAC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0B7347-3087-714D-9380-4112B2B8E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7714-561B-8A46-B495-5B4657A1F4E8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5012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641359-0478-074F-96B7-9789E64107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Numpy</a:t>
            </a:r>
            <a:r>
              <a:rPr lang="en-US" dirty="0"/>
              <a:t>/</a:t>
            </a:r>
            <a:r>
              <a:rPr lang="en-US" dirty="0" err="1"/>
              <a:t>Scipy</a:t>
            </a:r>
            <a:r>
              <a:rPr lang="en-US" dirty="0"/>
              <a:t> modules - </a:t>
            </a:r>
            <a:r>
              <a:rPr lang="en-US" dirty="0" err="1"/>
              <a:t>odeint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0CBEB1-F353-DE4F-AEEE-62899ACE1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09/24/2024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ED3A40-0606-5546-859C-FD2FE3BAC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0B7347-3087-714D-9380-4112B2B8E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7714-561B-8A46-B495-5B4657A1F4E8}" type="slidenum">
              <a:rPr lang="en-US" smtClean="0"/>
              <a:t>23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A361419C-CACF-C243-BE69-49CAA07EDA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462849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To fit sin(x) function, define container function</a:t>
            </a:r>
          </a:p>
          <a:p>
            <a:endParaRPr lang="en-US" dirty="0"/>
          </a:p>
          <a:p>
            <a:r>
              <a:rPr lang="en-US" dirty="0"/>
              <a:t>Treat x as the t variable in </a:t>
            </a:r>
            <a:r>
              <a:rPr lang="en-US" dirty="0" err="1"/>
              <a:t>odeint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Invoking </a:t>
            </a:r>
            <a:r>
              <a:rPr lang="en-US" dirty="0" err="1"/>
              <a:t>odeint</a:t>
            </a:r>
            <a:r>
              <a:rPr lang="en-US" dirty="0"/>
              <a:t> will integrate our function and return estimated values of integral at </a:t>
            </a:r>
            <a:r>
              <a:rPr lang="en-US" dirty="0" err="1"/>
              <a:t>xvals</a:t>
            </a:r>
            <a:r>
              <a:rPr lang="en-US" dirty="0"/>
              <a:t> locations.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3F4F85A-BE0B-BA40-970A-B6AF3018E9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6464" y="4540507"/>
            <a:ext cx="6223343" cy="137279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BE5C870-E147-8B41-A055-393F3EC90A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8672" y="1562143"/>
            <a:ext cx="6323856" cy="151069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1169796-80AE-604A-AA93-5ED3988BBE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96463" y="3280568"/>
            <a:ext cx="6346615" cy="81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0670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641359-0478-074F-96B7-9789E64107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863" y="327454"/>
            <a:ext cx="5257800" cy="1325563"/>
          </a:xfrm>
        </p:spPr>
        <p:txBody>
          <a:bodyPr/>
          <a:lstStyle/>
          <a:p>
            <a:r>
              <a:rPr lang="en-US" dirty="0" err="1"/>
              <a:t>Numpy</a:t>
            </a:r>
            <a:r>
              <a:rPr lang="en-US" dirty="0"/>
              <a:t>/</a:t>
            </a:r>
            <a:r>
              <a:rPr lang="en-US" dirty="0" err="1"/>
              <a:t>Scipy</a:t>
            </a:r>
            <a:r>
              <a:rPr lang="en-US" dirty="0"/>
              <a:t> modules - </a:t>
            </a:r>
            <a:r>
              <a:rPr lang="en-US" dirty="0" err="1"/>
              <a:t>odeint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0CBEB1-F353-DE4F-AEEE-62899ACE1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09/24/2024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ED3A40-0606-5546-859C-FD2FE3BAC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0B7347-3087-714D-9380-4112B2B8E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7714-561B-8A46-B495-5B4657A1F4E8}" type="slidenum">
              <a:rPr lang="en-US" smtClean="0"/>
              <a:t>24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4407BA6-7E2A-324A-A485-CC5DAF7F71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536092" cy="4351338"/>
          </a:xfrm>
        </p:spPr>
        <p:txBody>
          <a:bodyPr/>
          <a:lstStyle/>
          <a:p>
            <a:r>
              <a:rPr lang="en-US" dirty="0" err="1"/>
              <a:t>odeint</a:t>
            </a:r>
            <a:r>
              <a:rPr lang="en-US" dirty="0"/>
              <a:t> is usually quite accurate without any optional parameters.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45C71D4-1535-0A4A-AED2-86E9E7E18A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7923" y="903519"/>
            <a:ext cx="7275213" cy="5589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510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641359-0478-074F-96B7-9789E64107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863" y="327454"/>
            <a:ext cx="9197896" cy="1325563"/>
          </a:xfrm>
        </p:spPr>
        <p:txBody>
          <a:bodyPr/>
          <a:lstStyle/>
          <a:p>
            <a:r>
              <a:rPr lang="en-US" dirty="0"/>
              <a:t>Numerical Integration and </a:t>
            </a:r>
            <a:r>
              <a:rPr lang="en-US" dirty="0" err="1"/>
              <a:t>Numpy</a:t>
            </a:r>
            <a:r>
              <a:rPr lang="en-US" dirty="0"/>
              <a:t>/</a:t>
            </a:r>
            <a:r>
              <a:rPr lang="en-US" dirty="0" err="1"/>
              <a:t>Scipy</a:t>
            </a:r>
            <a:r>
              <a:rPr lang="en-US" dirty="0"/>
              <a:t> modules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0CBEB1-F353-DE4F-AEEE-62899ACE1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09/24/2024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ED3A40-0606-5546-859C-FD2FE3BAC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0B7347-3087-714D-9380-4112B2B8E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7714-561B-8A46-B495-5B4657A1F4E8}" type="slidenum">
              <a:rPr lang="en-US" smtClean="0"/>
              <a:t>25</a:t>
            </a:fld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C1B46E1-26C6-5148-B237-E9E885173B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try with notebook </a:t>
            </a:r>
            <a:r>
              <a:rPr lang="en-US" i="1" dirty="0"/>
              <a:t>Lec06-integration.ipynb</a:t>
            </a:r>
          </a:p>
        </p:txBody>
      </p:sp>
    </p:spTree>
    <p:extLst>
      <p:ext uri="{BB962C8B-B14F-4D97-AF65-F5344CB8AC3E}">
        <p14:creationId xmlns:p14="http://schemas.microsoft.com/office/powerpoint/2010/main" val="33933765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2433D0-E0C3-B96D-38EF-41431268D7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65107-7A77-C6BC-59EF-42103B389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F168F8-ACE4-D976-3C5A-2607CD5B1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09/05/2024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3D86CE-929D-487A-9708-C1EDC4DBC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0B108-001E-550C-07B2-98DF6D2F4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CDF60-25B5-D143-8B1B-45A121940923}" type="slidenum">
              <a:rPr lang="en-US" smtClean="0"/>
              <a:t>26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0727A2A-A63B-9BC4-07F7-64C49D76E3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MIT </a:t>
            </a:r>
            <a:r>
              <a:rPr lang="en-US" dirty="0" err="1"/>
              <a:t>OpenCourseWare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u="sng" dirty="0">
                <a:solidFill>
                  <a:srgbClr val="0070C0"/>
                </a:solidFill>
                <a:hlinkClick r:id="rId2"/>
              </a:rPr>
              <a:t>https://ocw.mit.edu</a:t>
            </a:r>
            <a:r>
              <a:rPr lang="en-US" u="sng" dirty="0"/>
              <a:t> 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12.010 Computational Methods of Scientific Programming, Fall 2024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For more information about citing these materials or our Terms of Use, visit </a:t>
            </a:r>
            <a:r>
              <a:rPr lang="en-US" u="sng" dirty="0">
                <a:solidFill>
                  <a:srgbClr val="0070C0"/>
                </a:solidFill>
                <a:hlinkClick r:id="rId3"/>
              </a:rPr>
              <a:t>https://ocw.mit.edu/terms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2331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E138B-B877-EB42-9D43-768D2A498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Numerical methods: Differentiation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59C5720-A583-A94E-A712-0F43916ED75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461831"/>
                <a:ext cx="10515600" cy="4351338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dirty="0"/>
                  <a:t>In an earlier Python notebook, we simulated the time evolution of a simple diffusion equation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𝜕𝜙</m:t>
                          </m:r>
                        </m:num>
                        <m:den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𝜅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num>
                        <m:den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pPr marL="457200" lvl="1" indent="0">
                  <a:buNone/>
                </a:pPr>
                <a:endParaRPr lang="en-US" dirty="0"/>
              </a:p>
              <a:p>
                <a:pPr marL="457200" lvl="1" indent="0">
                  <a:buNone/>
                </a:pPr>
                <a:r>
                  <a:rPr lang="en-US" sz="2600" dirty="0"/>
                  <a:t>We did this starting from some initial conditions </a:t>
                </a:r>
                <a14:m>
                  <m:oMath xmlns:m="http://schemas.openxmlformats.org/officeDocument/2006/math">
                    <m:r>
                      <a:rPr lang="en-US" sz="2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  <m:r>
                      <a:rPr lang="en-US" sz="2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600" dirty="0"/>
                  <a:t>for some starting time t=0 and integrating forward in time from t=0 to t=</a:t>
                </a:r>
                <a:r>
                  <a:rPr lang="en-US" sz="2600" dirty="0" err="1"/>
                  <a:t>t</a:t>
                </a:r>
                <a:r>
                  <a:rPr lang="en-US" sz="2600" baseline="-25000" dirty="0" err="1"/>
                  <a:t>final</a:t>
                </a:r>
                <a:endParaRPr lang="en-US" sz="2600" dirty="0"/>
              </a:p>
              <a:p>
                <a:pPr marL="457200" lvl="1" indent="0">
                  <a:buNone/>
                </a:pPr>
                <a:r>
                  <a:rPr lang="en-US" sz="2600" dirty="0"/>
                  <a:t>We had to numerically evaluate the spatial derivative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num>
                      <m:den>
                        <m:r>
                          <a:rPr lang="en-US" sz="2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sSup>
                          <m:sSup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600" dirty="0"/>
                  <a:t> and numerically integrate forward in time </a:t>
                </a:r>
              </a:p>
              <a:p>
                <a:pPr marL="457200" lvl="1" indent="0">
                  <a:buNone/>
                </a:pPr>
                <a:endParaRPr lang="en-US" sz="2600" dirty="0"/>
              </a:p>
              <a:p>
                <a:pPr marL="457200" lvl="1" indent="0">
                  <a:buNone/>
                </a:pPr>
                <a:r>
                  <a:rPr lang="en-US" sz="2600" dirty="0"/>
                  <a:t>We will now look in a bit more detail at numerical differentiation and integration and then look at tools in SciPy that can be used for simulating differential equations of various sorts.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59C5720-A583-A94E-A712-0F43916ED75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461831"/>
                <a:ext cx="10515600" cy="4351338"/>
              </a:xfrm>
              <a:blipFill>
                <a:blip r:embed="rId2"/>
                <a:stretch>
                  <a:fillRect l="-845" t="-32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512D08-F746-2142-AFF4-1D9047BE8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09/24/2024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CE9266-EDA7-1C4D-8720-F319F6AD5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CE0198-A5CB-BF4A-AE49-7D7526AF6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7714-561B-8A46-B495-5B4657A1F4E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881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E138B-B877-EB42-9D43-768D2A498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Numerical methods: Differentiation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59C5720-A583-A94E-A712-0F43916ED75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40026" y="1477755"/>
                <a:ext cx="10515600" cy="4351338"/>
              </a:xfrm>
            </p:spPr>
            <p:txBody>
              <a:bodyPr/>
              <a:lstStyle/>
              <a:p>
                <a:r>
                  <a:rPr lang="en-US" dirty="0"/>
                  <a:t>Types of algorithms</a:t>
                </a:r>
              </a:p>
              <a:p>
                <a:endParaRPr lang="en-US" dirty="0"/>
              </a:p>
              <a:p>
                <a:pPr lvl="1"/>
                <a:r>
                  <a:rPr lang="en-US" dirty="0"/>
                  <a:t>Mathematical/symbolic</a:t>
                </a:r>
              </a:p>
              <a:p>
                <a:pPr lvl="2"/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b="0" dirty="0"/>
                  <a:t>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lim</m:t>
                        </m:r>
                      </m:e>
                      <m:li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→0</m:t>
                        </m:r>
                      </m:lim>
                    </m:limLow>
                  </m:oMath>
                </a14:m>
                <a:r>
                  <a:rPr lang="en-US" b="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b="0" dirty="0"/>
                  <a:t>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lim</m:t>
                        </m:r>
                      </m:e>
                      <m:li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𝑥h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b="0" dirty="0"/>
                  <a:t>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lim</m:t>
                        </m:r>
                      </m:e>
                      <m:li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→0</m:t>
                        </m:r>
                      </m:lim>
                    </m:limLow>
                  </m:oMath>
                </a14:m>
                <a:r>
                  <a:rPr lang="en-US" b="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𝑥h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h</m:t>
                        </m:r>
                      </m:den>
                    </m:f>
                  </m:oMath>
                </a14:m>
                <a:r>
                  <a:rPr lang="en-US" dirty="0"/>
                  <a:t>=2x</a:t>
                </a:r>
              </a:p>
              <a:p>
                <a:pPr marL="914400" lvl="2" indent="0">
                  <a:buNone/>
                </a:pPr>
                <a:r>
                  <a:rPr lang="en-US" dirty="0"/>
                  <a:t>or</a:t>
                </a:r>
              </a:p>
              <a:p>
                <a:pPr marL="457200" lvl="1" indent="0">
                  <a:buNone/>
                </a:pPr>
                <a:r>
                  <a:rPr lang="en-US" dirty="0"/>
                  <a:t>	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dirty="0"/>
                  <a:t>=nx</a:t>
                </a:r>
                <a:r>
                  <a:rPr lang="en-US" baseline="30000" dirty="0"/>
                  <a:t>n-1</a:t>
                </a:r>
                <a:endParaRPr lang="en-US" dirty="0"/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Numerical approaches use a finite “h” (“mesh” size) to approximate derivative </a:t>
                </a:r>
                <a:r>
                  <a:rPr lang="en-US" dirty="0" err="1"/>
                  <a:t>e.g</a:t>
                </a:r>
                <a:endParaRPr lang="en-US" dirty="0"/>
              </a:p>
              <a:p>
                <a:pPr marL="914400" lvl="2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59C5720-A583-A94E-A712-0F43916ED75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40026" y="1477755"/>
                <a:ext cx="10515600" cy="4351338"/>
              </a:xfrm>
              <a:blipFill>
                <a:blip r:embed="rId2"/>
                <a:stretch>
                  <a:fillRect l="-965" t="-2332" r="-14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512D08-F746-2142-AFF4-1D9047BE8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09/24/2024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CE9266-EDA7-1C4D-8720-F319F6AD5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CE0198-A5CB-BF4A-AE49-7D7526AF6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7714-561B-8A46-B495-5B4657A1F4E8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70E69E7-63C7-F04F-9C10-4A00EAE0E6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4298" y="5060398"/>
            <a:ext cx="4406900" cy="113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755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E138B-B877-EB42-9D43-768D2A498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Numerical methods: Differentiation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9C5720-A583-A94E-A712-0F43916ED7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Error estimating</a:t>
            </a:r>
          </a:p>
          <a:p>
            <a:pPr lvl="1"/>
            <a:r>
              <a:rPr lang="en-US" dirty="0"/>
              <a:t>With step size of h=0.001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The error is 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Can we just keep reducing step size to get more accuracy?</a:t>
            </a:r>
          </a:p>
          <a:p>
            <a:pPr marL="914400" lvl="2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512D08-F746-2142-AFF4-1D9047BE8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09/24/2024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CE9266-EDA7-1C4D-8720-F319F6AD5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CE0198-A5CB-BF4A-AE49-7D7526AF6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7714-561B-8A46-B495-5B4657A1F4E8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9BACAAB-C119-B64A-9107-4469C7D364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2709" y="2870994"/>
            <a:ext cx="4406900" cy="11303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D790B56-09AB-4A48-8F9A-772CD408CF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3950" y="4581128"/>
            <a:ext cx="3289300" cy="10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240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C7440A1-69C5-464B-B988-3D08BE9FCE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633" y="1666273"/>
            <a:ext cx="10515600" cy="4826601"/>
          </a:xfrm>
        </p:spPr>
        <p:txBody>
          <a:bodyPr>
            <a:normAutofit/>
          </a:bodyPr>
          <a:lstStyle/>
          <a:p>
            <a:r>
              <a:rPr lang="en-US"/>
              <a:t>Lets try reducing step size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pPr marL="0" indent="0">
              <a:buNone/>
            </a:pPr>
            <a:endParaRPr lang="en-US"/>
          </a:p>
          <a:p>
            <a:r>
              <a:rPr lang="en-US"/>
              <a:t>works up to a point, but then finite precision numbers start to limit</a:t>
            </a:r>
          </a:p>
          <a:p>
            <a:pPr marL="0" indent="0">
              <a:buNone/>
            </a:pPr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4E138B-B877-EB42-9D43-768D2A498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Numerical methods: Differentiation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512D08-F746-2142-AFF4-1D9047BE8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09/24/2024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CE9266-EDA7-1C4D-8720-F319F6AD5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CE0198-A5CB-BF4A-AE49-7D7526AF6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7714-561B-8A46-B495-5B4657A1F4E8}" type="slidenum">
              <a:rPr lang="en-US" smtClean="0"/>
              <a:t>6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2C5CEC9-7EF7-B64C-BC57-2E49B073C6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903" y="2029426"/>
            <a:ext cx="3886200" cy="127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AD7AF76-EDC9-BE41-8F51-25D4239420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903" y="3480251"/>
            <a:ext cx="4216400" cy="13081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4BA0500-271D-494A-8C49-EDDB78D0D2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3318" y="2029426"/>
            <a:ext cx="4203700" cy="13208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F64F247-8979-494C-8785-9E89BBF55F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43318" y="3461201"/>
            <a:ext cx="4038600" cy="134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236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50ACA92-4693-284C-B333-86F20AB285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9887"/>
            <a:ext cx="10515600" cy="4351338"/>
          </a:xfrm>
        </p:spPr>
        <p:txBody>
          <a:bodyPr/>
          <a:lstStyle/>
          <a:p>
            <a:r>
              <a:rPr lang="en-US"/>
              <a:t>We can test reducing step size in a notebook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4E138B-B877-EB42-9D43-768D2A498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Numerical methods: Differentiation*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512D08-F746-2142-AFF4-1D9047BE8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09/24/2024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CE9266-EDA7-1C4D-8720-F319F6AD5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CE0198-A5CB-BF4A-AE49-7D7526AF6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7714-561B-8A46-B495-5B4657A1F4E8}" type="slidenum">
              <a:rPr lang="en-US" smtClean="0"/>
              <a:t>7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8C8814E-7A86-8D4F-B3BD-F1EAA54C3F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4924" y="2062365"/>
            <a:ext cx="6829854" cy="4177187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454E009-3919-354D-8E9D-9F01EB635899}"/>
              </a:ext>
            </a:extLst>
          </p:cNvPr>
          <p:cNvCxnSpPr>
            <a:cxnSpLocks/>
          </p:cNvCxnSpPr>
          <p:nvPr/>
        </p:nvCxnSpPr>
        <p:spPr>
          <a:xfrm>
            <a:off x="1260389" y="2718486"/>
            <a:ext cx="0" cy="2038865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9411DAD-0846-9643-A83A-D27588A92446}"/>
              </a:ext>
            </a:extLst>
          </p:cNvPr>
          <p:cNvSpPr txBox="1"/>
          <p:nvPr/>
        </p:nvSpPr>
        <p:spPr>
          <a:xfrm rot="16200000">
            <a:off x="183486" y="3244334"/>
            <a:ext cx="1735732" cy="369332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wrap="none" rtlCol="0">
            <a:spAutoFit/>
          </a:bodyPr>
          <a:lstStyle/>
          <a:p>
            <a:r>
              <a:rPr lang="en-US"/>
              <a:t>Smaller step size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D560D1C-AF04-7845-B344-72145C4A4745}"/>
              </a:ext>
            </a:extLst>
          </p:cNvPr>
          <p:cNvCxnSpPr>
            <a:cxnSpLocks/>
          </p:cNvCxnSpPr>
          <p:nvPr/>
        </p:nvCxnSpPr>
        <p:spPr>
          <a:xfrm>
            <a:off x="3777049" y="6177778"/>
            <a:ext cx="1641045" cy="0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F757B725-6A54-2345-BBA9-400A5A336E76}"/>
              </a:ext>
            </a:extLst>
          </p:cNvPr>
          <p:cNvSpPr txBox="1"/>
          <p:nvPr/>
        </p:nvSpPr>
        <p:spPr>
          <a:xfrm>
            <a:off x="3390263" y="6123543"/>
            <a:ext cx="1865447" cy="369332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wrap="none" rtlCol="0">
            <a:spAutoFit/>
          </a:bodyPr>
          <a:lstStyle/>
          <a:p>
            <a:r>
              <a:rPr lang="en-US"/>
              <a:t>Smaller step error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94411B6-BECA-2242-97C4-F00E8CF286C6}"/>
              </a:ext>
            </a:extLst>
          </p:cNvPr>
          <p:cNvSpPr txBox="1"/>
          <p:nvPr/>
        </p:nvSpPr>
        <p:spPr>
          <a:xfrm>
            <a:off x="7982465" y="2718486"/>
            <a:ext cx="339570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Error gets smaller with step size, to a point. Then numerical truncation impacts.</a:t>
            </a:r>
          </a:p>
          <a:p>
            <a:endParaRPr lang="en-US" sz="2400"/>
          </a:p>
          <a:p>
            <a:r>
              <a:rPr lang="en-US" sz="2400"/>
              <a:t>Later we will look in libraries to help with this.</a:t>
            </a:r>
          </a:p>
        </p:txBody>
      </p:sp>
    </p:spTree>
    <p:extLst>
      <p:ext uri="{BB962C8B-B14F-4D97-AF65-F5344CB8AC3E}">
        <p14:creationId xmlns:p14="http://schemas.microsoft.com/office/powerpoint/2010/main" val="6137635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850ACA92-4693-284C-B333-86F20AB285D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39887"/>
                <a:ext cx="10515600" cy="4351338"/>
              </a:xfrm>
            </p:spPr>
            <p:txBody>
              <a:bodyPr/>
              <a:lstStyle/>
              <a:p>
                <a:r>
                  <a:rPr lang="en-US"/>
                  <a:t>What about higher-order derivatives</a:t>
                </a:r>
              </a:p>
              <a:p>
                <a:endParaRPr lang="en-US"/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𝑑𝑥</m:t>
                        </m:r>
                      </m:den>
                    </m:f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𝑑𝑥</m:t>
                        </m:r>
                      </m:den>
                    </m:f>
                  </m:oMath>
                </a14:m>
                <a:r>
                  <a:rPr lang="en-US"/>
                  <a:t> so we can apply our formula repeatedly</a:t>
                </a:r>
              </a:p>
              <a:p>
                <a:pPr lvl="1"/>
                <a:endParaRPr lang="en-US"/>
              </a:p>
              <a:p>
                <a:pPr marL="457200" lvl="1" indent="0">
                  <a:buNone/>
                </a:pPr>
                <a:r>
                  <a:rPr lang="en-US"/>
                  <a:t>this gives one discrete formula for higher-order derivatives </a:t>
                </a:r>
                <a:r>
                  <a:rPr lang="en-US" err="1"/>
                  <a:t>e.g</a:t>
                </a:r>
                <a:endParaRPr lang="en-US"/>
              </a:p>
              <a:p>
                <a:pPr marL="457200" lvl="1" indent="0">
                  <a:buNone/>
                </a:pPr>
                <a:endParaRPr lang="en-US"/>
              </a:p>
              <a:p>
                <a:pPr marL="457200" lvl="1" indent="0">
                  <a:buNone/>
                </a:pPr>
                <a:endParaRPr lang="en-US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850ACA92-4693-284C-B333-86F20AB285D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39887"/>
                <a:ext cx="10515600" cy="4351338"/>
              </a:xfrm>
              <a:blipFill>
                <a:blip r:embed="rId2"/>
                <a:stretch>
                  <a:fillRect l="-1086" t="-26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534E138B-B877-EB42-9D43-768D2A498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Numerical methods: Differentiation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512D08-F746-2142-AFF4-1D9047BE8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09/24/2024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CE9266-EDA7-1C4D-8720-F319F6AD5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CE0198-A5CB-BF4A-AE49-7D7526AF6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7714-561B-8A46-B495-5B4657A1F4E8}" type="slidenum">
              <a:rPr lang="en-US" smtClean="0"/>
              <a:t>8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9DED4D7-5093-2B40-A806-E4A6E60C8D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7592" y="4185443"/>
            <a:ext cx="6276931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2353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50ACA92-4693-284C-B333-86F20AB285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9887"/>
            <a:ext cx="10515600" cy="4351338"/>
          </a:xfrm>
        </p:spPr>
        <p:txBody>
          <a:bodyPr/>
          <a:lstStyle/>
          <a:p>
            <a:r>
              <a:rPr lang="en-US"/>
              <a:t>Testing a second order derivative for f(x)=x</a:t>
            </a:r>
            <a:r>
              <a:rPr lang="en-US" baseline="30000"/>
              <a:t>2 </a:t>
            </a:r>
            <a:r>
              <a:rPr lang="en-US"/>
              <a:t>with x=2</a:t>
            </a:r>
          </a:p>
          <a:p>
            <a:pPr marL="457200" lvl="1" indent="0">
              <a:buNone/>
            </a:pPr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4E138B-B877-EB42-9D43-768D2A498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Numerical methods: Differentiation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512D08-F746-2142-AFF4-1D9047BE8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09/24/2024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CE9266-EDA7-1C4D-8720-F319F6AD5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CE0198-A5CB-BF4A-AE49-7D7526AF6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7714-561B-8A46-B495-5B4657A1F4E8}" type="slidenum">
              <a:rPr lang="en-US" smtClean="0"/>
              <a:t>9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5A91C0B-8181-2344-9E1A-B603DAE145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288" y="2431256"/>
            <a:ext cx="4381500" cy="939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3391035-C38A-274B-B1F7-7B2769E9B2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6786" y="2486025"/>
            <a:ext cx="5461000" cy="350520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C1E4F9D-636B-754C-85D1-3E6D617A2E06}"/>
              </a:ext>
            </a:extLst>
          </p:cNvPr>
          <p:cNvCxnSpPr>
            <a:cxnSpLocks/>
          </p:cNvCxnSpPr>
          <p:nvPr/>
        </p:nvCxnSpPr>
        <p:spPr>
          <a:xfrm>
            <a:off x="5651157" y="2854410"/>
            <a:ext cx="0" cy="2038865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71897DD-CB0B-314E-AF4B-AC091757C95D}"/>
              </a:ext>
            </a:extLst>
          </p:cNvPr>
          <p:cNvSpPr txBox="1"/>
          <p:nvPr/>
        </p:nvSpPr>
        <p:spPr>
          <a:xfrm rot="16200000">
            <a:off x="4574254" y="3380258"/>
            <a:ext cx="1735732" cy="369332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wrap="none" rtlCol="0">
            <a:spAutoFit/>
          </a:bodyPr>
          <a:lstStyle/>
          <a:p>
            <a:r>
              <a:rPr lang="en-US"/>
              <a:t>Smaller step size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ADC6CD1-2FD8-EA4F-ABC9-8D27D0861B07}"/>
              </a:ext>
            </a:extLst>
          </p:cNvPr>
          <p:cNvCxnSpPr>
            <a:cxnSpLocks/>
          </p:cNvCxnSpPr>
          <p:nvPr/>
        </p:nvCxnSpPr>
        <p:spPr>
          <a:xfrm>
            <a:off x="7842422" y="5858691"/>
            <a:ext cx="1641045" cy="0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2BDF842-DCDA-8947-936C-23172654EAB6}"/>
              </a:ext>
            </a:extLst>
          </p:cNvPr>
          <p:cNvSpPr txBox="1"/>
          <p:nvPr/>
        </p:nvSpPr>
        <p:spPr>
          <a:xfrm>
            <a:off x="7455636" y="5804456"/>
            <a:ext cx="2402389" cy="369332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wrap="none" rtlCol="0">
            <a:spAutoFit/>
          </a:bodyPr>
          <a:lstStyle/>
          <a:p>
            <a:r>
              <a:rPr lang="en-US"/>
              <a:t>Smaller numerical error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9CFA6AC-6CDF-F347-AD0A-E870DC919BE0}"/>
              </a:ext>
            </a:extLst>
          </p:cNvPr>
          <p:cNvSpPr txBox="1"/>
          <p:nvPr/>
        </p:nvSpPr>
        <p:spPr>
          <a:xfrm>
            <a:off x="624586" y="4053959"/>
            <a:ext cx="438149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/>
              <a:t>in this case we find smallest error (10</a:t>
            </a:r>
            <a:r>
              <a:rPr lang="en-US" sz="3200" baseline="30000"/>
              <a:t>-13</a:t>
            </a:r>
            <a:r>
              <a:rPr lang="en-US" sz="3200"/>
              <a:t>) is for largest step size (h=0.1)!</a:t>
            </a:r>
          </a:p>
        </p:txBody>
      </p:sp>
    </p:spTree>
    <p:extLst>
      <p:ext uri="{BB962C8B-B14F-4D97-AF65-F5344CB8AC3E}">
        <p14:creationId xmlns:p14="http://schemas.microsoft.com/office/powerpoint/2010/main" val="25767500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4D1872214E7E4AA66A0644C9DCCEFF" ma:contentTypeVersion="20" ma:contentTypeDescription="Create a new document." ma:contentTypeScope="" ma:versionID="7c43e3db2e85c28eb23ae05c18cf72c6">
  <xsd:schema xmlns:xsd="http://www.w3.org/2001/XMLSchema" xmlns:xs="http://www.w3.org/2001/XMLSchema" xmlns:p="http://schemas.microsoft.com/office/2006/metadata/properties" xmlns:ns2="ce0de229-b968-460b-bfa6-c309bf067a33" xmlns:ns3="b2272a47-6a34-441e-975c-341e732a1f8b" targetNamespace="http://schemas.microsoft.com/office/2006/metadata/properties" ma:root="true" ma:fieldsID="cdbcb2543657bb87dea09a91505f6f52" ns2:_="" ns3:_="">
    <xsd:import namespace="ce0de229-b968-460b-bfa6-c309bf067a33"/>
    <xsd:import namespace="b2272a47-6a34-441e-975c-341e732a1f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DateCreated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0de229-b968-460b-bfa6-c309bf067a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DateCreated" ma:index="20" nillable="true" ma:displayName="Date Created" ma:format="DateOnly" ma:internalName="DateCreated">
      <xsd:simpleType>
        <xsd:restriction base="dms:DateTime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d3350ec4-10e3-4b5d-9666-7d76f34ba4d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7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272a47-6a34-441e-975c-341e732a1f8b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f8e604a0-3b80-4256-b30c-b3eb53d14f4e}" ma:internalName="TaxCatchAll" ma:showField="CatchAllData" ma:web="b2272a47-6a34-441e-975c-341e732a1f8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2272a47-6a34-441e-975c-341e732a1f8b" xsi:nil="true"/>
    <DateCreated xmlns="ce0de229-b968-460b-bfa6-c309bf067a33" xsi:nil="true"/>
    <lcf76f155ced4ddcb4097134ff3c332f xmlns="ce0de229-b968-460b-bfa6-c309bf067a33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4DBE9E1-071A-4366-B3C9-F9E42BCC6860}"/>
</file>

<file path=customXml/itemProps2.xml><?xml version="1.0" encoding="utf-8"?>
<ds:datastoreItem xmlns:ds="http://schemas.openxmlformats.org/officeDocument/2006/customXml" ds:itemID="{C9E63FD9-D944-44B7-AF40-D094CE9EA621}"/>
</file>

<file path=customXml/itemProps3.xml><?xml version="1.0" encoding="utf-8"?>
<ds:datastoreItem xmlns:ds="http://schemas.openxmlformats.org/officeDocument/2006/customXml" ds:itemID="{8A69167F-B8DE-441E-8A55-2B7744CC9606}"/>
</file>

<file path=docProps/app.xml><?xml version="1.0" encoding="utf-8"?>
<Properties xmlns="http://schemas.openxmlformats.org/officeDocument/2006/extended-properties" xmlns:vt="http://schemas.openxmlformats.org/officeDocument/2006/docPropsVTypes">
  <TotalTime>45124</TotalTime>
  <Words>1147</Words>
  <Application>Microsoft Macintosh PowerPoint</Application>
  <PresentationFormat>Widescreen</PresentationFormat>
  <Paragraphs>258</Paragraphs>
  <Slides>26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Calibri</vt:lpstr>
      <vt:lpstr>Calibri Light</vt:lpstr>
      <vt:lpstr>Cambria Math</vt:lpstr>
      <vt:lpstr>Courier</vt:lpstr>
      <vt:lpstr>Wingdings</vt:lpstr>
      <vt:lpstr>Office Theme</vt:lpstr>
      <vt:lpstr>12.010 Computational Methods of Scientific Programming</vt:lpstr>
      <vt:lpstr>Topics</vt:lpstr>
      <vt:lpstr>Numerical methods: Differentiation</vt:lpstr>
      <vt:lpstr>Numerical methods: Differentiation</vt:lpstr>
      <vt:lpstr>Numerical methods: Differentiation</vt:lpstr>
      <vt:lpstr>Numerical methods: Differentiation</vt:lpstr>
      <vt:lpstr>Numerical methods: Differentiation*</vt:lpstr>
      <vt:lpstr>Numerical methods: Differentiation</vt:lpstr>
      <vt:lpstr>Numerical methods: Differentiation</vt:lpstr>
      <vt:lpstr>Numerical methods: Differentiation</vt:lpstr>
      <vt:lpstr>Numerical methods: Integration</vt:lpstr>
      <vt:lpstr>Numerical methods: Integration</vt:lpstr>
      <vt:lpstr>Numerical methods: Integration</vt:lpstr>
      <vt:lpstr>Numerical methods: Integration</vt:lpstr>
      <vt:lpstr>Numerical methods: Integration</vt:lpstr>
      <vt:lpstr>Numerical methods: Integration</vt:lpstr>
      <vt:lpstr>Numerical methods: Integration</vt:lpstr>
      <vt:lpstr>Numerical methods: Integration</vt:lpstr>
      <vt:lpstr>Numerical methods: Integration</vt:lpstr>
      <vt:lpstr>Numerical methods: Integration</vt:lpstr>
      <vt:lpstr>Numerical methods: Integration</vt:lpstr>
      <vt:lpstr>Numpy/Scipy modules</vt:lpstr>
      <vt:lpstr>Numpy/Scipy modules - odeint</vt:lpstr>
      <vt:lpstr>Numpy/Scipy modules - odeint</vt:lpstr>
      <vt:lpstr>Numerical Integration and Numpy/Scipy modules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12.010 Computational Methods of Scientific Programming 2021</dc:title>
  <dc:creator>Thomas A Herring</dc:creator>
  <cp:lastModifiedBy>Yunpeng Wang</cp:lastModifiedBy>
  <cp:revision>14</cp:revision>
  <cp:lastPrinted>2021-09-23T14:52:21Z</cp:lastPrinted>
  <dcterms:created xsi:type="dcterms:W3CDTF">2021-09-17T13:21:37Z</dcterms:created>
  <dcterms:modified xsi:type="dcterms:W3CDTF">2025-07-17T19:08:55Z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0x0101001F4D1872214E7E4AA66A0644C9DCCEFF</vt:lpwstr>
  </property>
</Properties>
</file>