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3"/>
  </p:notesMasterIdLst>
  <p:sldIdLst>
    <p:sldId id="257" r:id="rId5"/>
    <p:sldId id="310" r:id="rId6"/>
    <p:sldId id="299" r:id="rId7"/>
    <p:sldId id="300" r:id="rId8"/>
    <p:sldId id="301" r:id="rId9"/>
    <p:sldId id="302" r:id="rId10"/>
    <p:sldId id="303" r:id="rId11"/>
    <p:sldId id="304" r:id="rId12"/>
    <p:sldId id="296" r:id="rId13"/>
    <p:sldId id="305" r:id="rId14"/>
    <p:sldId id="306" r:id="rId15"/>
    <p:sldId id="307" r:id="rId16"/>
    <p:sldId id="308" r:id="rId17"/>
    <p:sldId id="309" r:id="rId18"/>
    <p:sldId id="311" r:id="rId19"/>
    <p:sldId id="312" r:id="rId20"/>
    <p:sldId id="313" r:id="rId21"/>
    <p:sldId id="265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276"/>
    <p:restoredTop sz="96327"/>
  </p:normalViewPr>
  <p:slideViewPr>
    <p:cSldViewPr snapToGrid="0" snapToObjects="1">
      <p:cViewPr varScale="1">
        <p:scale>
          <a:sx n="85" d="100"/>
          <a:sy n="85" d="100"/>
        </p:scale>
        <p:origin x="176" y="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4FDABB-8E89-C744-B019-9C76A0645D6C}" type="datetimeFigureOut">
              <a:rPr lang="en-US" smtClean="0"/>
              <a:t>7/29/25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2B9EA9-FFB9-6E4A-8ECF-EB49937A1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782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62765A-9812-7F4F-882B-14CFA81324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2164D4-396E-824F-9ADC-C0527E4192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51ED2C-377D-7244-BC5D-F5F1F23D4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F64F27-A2A1-0B49-8679-9313F4090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66D6E-B0D4-5D41-919C-C958CD86C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A108F-7986-BA48-BB50-6FF3B09634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594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6960F-D1B2-324C-8ED0-9DAE19E22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041F8A-D9A6-6447-BB1B-F134F71053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6B2ED9-AD5D-F440-A3A9-58A40702A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D065E7-47DC-774C-8651-C99E6DD2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1961A0-984A-9C42-B734-324B315E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A108F-7986-BA48-BB50-6FF3B09634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075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A16DD9-B4FF-1A4C-8CCC-01F17E77DA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2E956C-B022-5141-B13F-C893E5A8CC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9334DD-079C-614B-80F0-5710148A4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B356EB-DA8B-B744-BAB1-AD5AFDFB2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A823C0-04BE-A54E-9091-753CA1092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A108F-7986-BA48-BB50-6FF3B09634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607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1A757-BD1B-BD49-A4D9-AC57935C7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31D487-DDB3-FA45-AF60-71281D4250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52FEF3-4206-2849-890F-C7A1E7551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F7F3F7-80B9-6649-9F87-151638129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282B2-92BB-8943-AFE4-9ABF0BB38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A108F-7986-BA48-BB50-6FF3B09634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315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23E2BC-0E29-2246-85F2-FC300E619A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FED079-2D92-714F-B991-36EFBDEDCE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3187E4-F623-BE4F-8530-08214754B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22E3BB-D1EA-4E48-A5C3-002157C33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D8E3BC-9130-A049-BAF5-3C56FB9D7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A108F-7986-BA48-BB50-6FF3B09634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012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865EB-BC01-9448-B841-80820195D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18B55-18C6-9C43-A509-2AC942BE2B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05FC0D-2994-3140-AEAF-7771DA1ED0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065DCD-C082-A244-BDAA-D6B1F6D46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E894D-F6E0-0249-B8A0-5DA3D4BB4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83B25A-EAD5-1C47-A913-31C33C2A8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A108F-7986-BA48-BB50-6FF3B09634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097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46A766-4B95-8B44-8B7A-ABCAB7C10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CB9456-78D0-0A45-B432-6A79ADEB38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45FF1C-3721-A54A-9152-840820218F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4D3D7D-F2AA-7847-89B7-3C725FF631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FF123F-1B27-E249-8E9E-B00098DCF7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5E6588-3D63-DC40-B2A1-374D3C9A9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1E500A-D24D-4144-96DA-F375BC9DD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0E6895-0B66-6E41-80E9-762111D93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A108F-7986-BA48-BB50-6FF3B09634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351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94D911-2201-7148-A104-10F40D4F4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19397C-424D-834C-B533-A6BAD88B40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A0A6D4-DD02-C043-8811-F2D4FD676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AAECAB-7195-8E4E-BA16-500E26996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A108F-7986-BA48-BB50-6FF3B09634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340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AC1B97D-38AA-7644-B783-9CF45D732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3D607D-BDBF-954B-BDD8-70C7733C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DF5CD1-2CB7-D540-84CE-20345F15E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A108F-7986-BA48-BB50-6FF3B09634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152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1E516-CF63-2440-82C2-B1FDAC1F2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19D0C-7599-9347-9A4A-71808C580D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927938-7DDE-7046-AAC0-C84C3BF98A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B3E256-B022-024B-BC08-12D636515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6476F1-6672-5F4D-98F0-81BF6B5F9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9A1452-75B8-5948-A88B-7A9D49D0D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A108F-7986-BA48-BB50-6FF3B09634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429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7867E-85B5-9C4B-9755-2E758FD5C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1687E8-CCF0-C047-9326-A1B85B905F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A01EE1-E7D4-4746-A8E9-A2AA5B8A1D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86CFF1-1CF9-934D-84E4-0BE28C4CC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23765D-F50E-F94E-A4F5-E78E47731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242523-4AB3-A84E-B7AD-5CA1371A3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A108F-7986-BA48-BB50-6FF3B09634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974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9769CB-D330-9B4A-BF8B-7A7391F41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413F3E-434E-764C-8504-4899682E57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70DA3E-A1C3-644B-99AD-A985A97E32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10/01/2024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116323-06C3-AD46-AB99-35EDD9A2E3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12.010 Lec08 ODE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F6C68D-2213-A84D-AA04-EA24AB63A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A108F-7986-BA48-BB50-6FF3B09634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390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ocw.mit.edu/help/faq-fair-use" TargetMode="External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terms" TargetMode="External"/><Relationship Id="rId2" Type="http://schemas.openxmlformats.org/officeDocument/2006/relationships/hyperlink" Target="https://ocw.mit.ed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Edward_Norton_Lorenz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Ellen_Fetter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9DE41-9595-B447-8D46-C2A2A0CF54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12.010 </a:t>
            </a:r>
            <a:r>
              <a:rPr lang="en-US" b="1" dirty="0"/>
              <a:t>Computational Methods of Scientific Programming 2021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A298D2-2BDC-DF4C-88EB-FAF771178A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n-US" dirty="0"/>
          </a:p>
          <a:p>
            <a:r>
              <a:rPr lang="en-US"/>
              <a:t>Lecture </a:t>
            </a:r>
            <a:r>
              <a:rPr lang="en-US" dirty="0"/>
              <a:t>7</a:t>
            </a:r>
            <a:r>
              <a:rPr lang="en-US"/>
              <a:t>: </a:t>
            </a:r>
            <a:r>
              <a:rPr lang="en-US" dirty="0"/>
              <a:t>ODE solutions</a:t>
            </a:r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79663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8E872-6950-414B-9463-AB0432756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ODE solvers – DIY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ED4ADA-74B2-4449-8214-66E7B17A4A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945" y="1531938"/>
            <a:ext cx="3832655" cy="4671154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Finally we can plot the solution for two very close sets of initial conditions. </a:t>
            </a:r>
            <a:endParaRPr lang="en-US" dirty="0">
              <a:latin typeface="Courier" pitchFamily="2" charset="0"/>
            </a:endParaRPr>
          </a:p>
          <a:p>
            <a:pPr lvl="1"/>
            <a:r>
              <a:rPr lang="en-US" dirty="0"/>
              <a:t>The solution tracks closely for some time but then diverges significantly. </a:t>
            </a:r>
          </a:p>
          <a:p>
            <a:pPr lvl="1"/>
            <a:r>
              <a:rPr lang="en-US" dirty="0"/>
              <a:t>This is a major reason why forecasting the weather (especially beyond 14 days) is hard!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FCA5A-769D-5B47-9E4A-FDE156725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2282A-6BA7-7842-9673-D9E67731E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084B8F-C3F6-174E-BE91-948B9E9DB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714-561B-8A46-B495-5B4657A1F4E8}" type="slidenum">
              <a:rPr lang="en-US" smtClean="0"/>
              <a:t>10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C5228D2-94B0-DC42-9C49-A1E4F2E175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0411" y="2169806"/>
            <a:ext cx="6213389" cy="455166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E068584-80E3-4D4D-8AB9-01625E20AB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0" y="1373188"/>
            <a:ext cx="4875302" cy="79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61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8E872-6950-414B-9463-AB0432756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ODE solvers – using </a:t>
            </a:r>
            <a:r>
              <a:rPr lang="en-US" err="1"/>
              <a:t>Scipy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ED4ADA-74B2-4449-8214-66E7B17A4A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945" y="1531938"/>
            <a:ext cx="3832655" cy="4671154"/>
          </a:xfrm>
        </p:spPr>
        <p:txBody>
          <a:bodyPr>
            <a:normAutofit lnSpcReduction="10000"/>
          </a:bodyPr>
          <a:lstStyle/>
          <a:p>
            <a:pPr lvl="1"/>
            <a:r>
              <a:rPr lang="en-US" dirty="0"/>
              <a:t>DIY ODE solver is OK, but -</a:t>
            </a:r>
            <a:endParaRPr lang="en-US" dirty="0">
              <a:latin typeface="Courier" pitchFamily="2" charset="0"/>
            </a:endParaRPr>
          </a:p>
          <a:p>
            <a:pPr lvl="1"/>
            <a:r>
              <a:rPr lang="en-US" dirty="0"/>
              <a:t>May be unstable for longer timesteps.</a:t>
            </a:r>
          </a:p>
          <a:p>
            <a:pPr lvl="1"/>
            <a:r>
              <a:rPr lang="en-US" dirty="0"/>
              <a:t>Only has one method</a:t>
            </a:r>
          </a:p>
          <a:p>
            <a:pPr lvl="1"/>
            <a:r>
              <a:rPr lang="en-US" dirty="0"/>
              <a:t>The method is not very accurate, so it requires a small timestep</a:t>
            </a:r>
          </a:p>
          <a:p>
            <a:pPr lvl="1"/>
            <a:r>
              <a:rPr lang="en-US" dirty="0" err="1">
                <a:latin typeface="Courier" pitchFamily="2" charset="0"/>
              </a:rPr>
              <a:t>scipy.integrate.odeint</a:t>
            </a:r>
            <a:r>
              <a:rPr lang="en-US" dirty="0">
                <a:latin typeface="Courier" pitchFamily="2" charset="0"/>
              </a:rPr>
              <a:t>() </a:t>
            </a:r>
            <a:r>
              <a:rPr lang="en-US" dirty="0"/>
              <a:t>generalizes to allow more advanced methods, automated step size…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FCA5A-769D-5B47-9E4A-FDE156725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2282A-6BA7-7842-9673-D9E67731E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084B8F-C3F6-174E-BE91-948B9E9DB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714-561B-8A46-B495-5B4657A1F4E8}" type="slidenum">
              <a:rPr lang="en-US" smtClean="0"/>
              <a:t>11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E757AB-A61A-5A42-BEBB-D1D9B98EC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0" y="1422400"/>
            <a:ext cx="8255000" cy="2006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B5919D0-C335-0245-9AA3-A405BA8BA2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3453034"/>
            <a:ext cx="4114800" cy="303984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BD70D76-47EB-374F-8116-557DEC7F6182}"/>
              </a:ext>
            </a:extLst>
          </p:cNvPr>
          <p:cNvSpPr txBox="1"/>
          <p:nvPr/>
        </p:nvSpPr>
        <p:spPr>
          <a:xfrm>
            <a:off x="8983362" y="3966519"/>
            <a:ext cx="300269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Note – the solution differs from the Euler forward DIY setup!</a:t>
            </a:r>
          </a:p>
        </p:txBody>
      </p:sp>
    </p:spTree>
    <p:extLst>
      <p:ext uri="{BB962C8B-B14F-4D97-AF65-F5344CB8AC3E}">
        <p14:creationId xmlns:p14="http://schemas.microsoft.com/office/powerpoint/2010/main" val="28555795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8E872-6950-414B-9463-AB0432756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ODE solvers – using </a:t>
            </a:r>
            <a:r>
              <a:rPr lang="en-US" err="1"/>
              <a:t>Scipy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ED4ADA-74B2-4449-8214-66E7B17A4A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945" y="1531938"/>
            <a:ext cx="3832655" cy="4671154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dirty="0"/>
              <a:t>Now we can play with any ODE equations numerically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 err="1"/>
              <a:t>e.g</a:t>
            </a:r>
            <a:r>
              <a:rPr lang="en-US" dirty="0"/>
              <a:t> predator-prey model (Lotka and Volterra – 1925, 1926)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FCA5A-769D-5B47-9E4A-FDE156725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2282A-6BA7-7842-9673-D9E67731E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084B8F-C3F6-174E-BE91-948B9E9DB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714-561B-8A46-B495-5B4657A1F4E8}" type="slidenum">
              <a:rPr lang="en-US" smtClean="0"/>
              <a:t>12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244685-995C-884B-9697-981BF078CB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4020344"/>
            <a:ext cx="5029200" cy="233600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B2FE041-EAFF-0142-A52E-0F92E9A4E8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616" y="3130915"/>
            <a:ext cx="1327150" cy="8128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6554C64-7366-4947-8B50-0301C977A7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8005" y="3980893"/>
            <a:ext cx="807995" cy="776100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E813C07-8754-8D49-9AE2-6FA864D1657D}"/>
              </a:ext>
            </a:extLst>
          </p:cNvPr>
          <p:cNvCxnSpPr/>
          <p:nvPr/>
        </p:nvCxnSpPr>
        <p:spPr>
          <a:xfrm>
            <a:off x="6190735" y="4368943"/>
            <a:ext cx="271849" cy="0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50A29C1-626A-9F49-9D5C-05E091262391}"/>
              </a:ext>
            </a:extLst>
          </p:cNvPr>
          <p:cNvCxnSpPr/>
          <p:nvPr/>
        </p:nvCxnSpPr>
        <p:spPr>
          <a:xfrm>
            <a:off x="6190735" y="3573155"/>
            <a:ext cx="271849" cy="0"/>
          </a:xfrm>
          <a:prstGeom prst="line">
            <a:avLst/>
          </a:prstGeom>
          <a:ln w="476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A5696E2-0831-7643-BF9D-87BEA92E6F2E}"/>
                  </a:ext>
                </a:extLst>
              </p:cNvPr>
              <p:cNvSpPr txBox="1"/>
              <p:nvPr/>
            </p:nvSpPr>
            <p:spPr>
              <a:xfrm>
                <a:off x="7268134" y="1560260"/>
                <a:ext cx="3650878" cy="935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𝑑h</m:t>
                          </m:r>
                        </m:num>
                        <m:den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−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𝛽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h𝑙</m:t>
                      </m:r>
                    </m:oMath>
                  </m:oMathPara>
                </a14:m>
                <a:endParaRPr lang="en-US" sz="320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A5696E2-0831-7643-BF9D-87BEA92E6F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68134" y="1560260"/>
                <a:ext cx="3650878" cy="935000"/>
              </a:xfrm>
              <a:prstGeom prst="rect">
                <a:avLst/>
              </a:prstGeom>
              <a:blipFill>
                <a:blip r:embed="rId5"/>
                <a:stretch>
                  <a:fillRect t="-1351" b="-135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9C6FB24-F4C7-1642-A0DD-0A896968F9B8}"/>
                  </a:ext>
                </a:extLst>
              </p:cNvPr>
              <p:cNvSpPr txBox="1"/>
              <p:nvPr/>
            </p:nvSpPr>
            <p:spPr>
              <a:xfrm>
                <a:off x="7510181" y="2827438"/>
                <a:ext cx="3650878" cy="935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𝑑𝑙</m:t>
                          </m:r>
                        </m:num>
                        <m:den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𝛾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𝑙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𝜖𝛽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h𝑙</m:t>
                      </m:r>
                    </m:oMath>
                  </m:oMathPara>
                </a14:m>
                <a:endParaRPr lang="en-US" sz="320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9C6FB24-F4C7-1642-A0DD-0A896968F9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10181" y="2827438"/>
                <a:ext cx="3650878" cy="935000"/>
              </a:xfrm>
              <a:prstGeom prst="rect">
                <a:avLst/>
              </a:prstGeom>
              <a:blipFill>
                <a:blip r:embed="rId6"/>
                <a:stretch>
                  <a:fillRect t="-1351" b="-135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2D5A484-68FA-624F-834B-E03367B5BD6B}"/>
                  </a:ext>
                </a:extLst>
              </p:cNvPr>
              <p:cNvSpPr txBox="1"/>
              <p:nvPr/>
            </p:nvSpPr>
            <p:spPr>
              <a:xfrm>
                <a:off x="7395882" y="4368943"/>
                <a:ext cx="3955378" cy="1938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/>
                  <a:t>h – hare population</a:t>
                </a:r>
              </a:p>
              <a:p>
                <a:r>
                  <a:rPr lang="en-US" sz="2400"/>
                  <a:t>l – lynx population</a:t>
                </a:r>
              </a:p>
              <a:p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sz="2400"/>
                  <a:t> – hare growth rate</a:t>
                </a:r>
              </a:p>
              <a:p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sz="2400"/>
                  <a:t> – lynx death rate</a:t>
                </a:r>
              </a:p>
              <a:p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𝜖</m:t>
                    </m:r>
                  </m:oMath>
                </a14:m>
                <a:r>
                  <a:rPr lang="en-US" sz="2400"/>
                  <a:t> – lynx growth per hare killed</a:t>
                </a: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2D5A484-68FA-624F-834B-E03367B5BD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5882" y="4368943"/>
                <a:ext cx="3955378" cy="1938992"/>
              </a:xfrm>
              <a:prstGeom prst="rect">
                <a:avLst/>
              </a:prstGeom>
              <a:blipFill>
                <a:blip r:embed="rId7"/>
                <a:stretch>
                  <a:fillRect l="-2251" t="-2632" r="-1608" b="-65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C3E51A88-4FE0-7EBF-AF8E-5EA55199EE95}"/>
              </a:ext>
            </a:extLst>
          </p:cNvPr>
          <p:cNvSpPr txBox="1"/>
          <p:nvPr/>
        </p:nvSpPr>
        <p:spPr>
          <a:xfrm>
            <a:off x="2794245" y="2310284"/>
            <a:ext cx="4387740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The images of the lynx and the snowshoe hare © Tom and Pat Leeson. </a:t>
            </a:r>
          </a:p>
          <a:p>
            <a:r>
              <a:rPr lang="en-US" sz="1100" dirty="0"/>
              <a:t>All rights reserved. This content is excluded from our Creative Commons </a:t>
            </a:r>
          </a:p>
          <a:p>
            <a:r>
              <a:rPr lang="en-US" sz="1100" dirty="0"/>
              <a:t>license. For more information, see </a:t>
            </a:r>
            <a:r>
              <a:rPr lang="en-US" sz="11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8"/>
              </a:rPr>
              <a:t>https://ocw.mit.edu/help/faq-fair-use</a:t>
            </a:r>
            <a:r>
              <a:rPr lang="en-US" sz="11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603860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8E872-6950-414B-9463-AB0432756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ODE solvers – using </a:t>
            </a:r>
            <a:r>
              <a:rPr lang="en-US" err="1"/>
              <a:t>Scipy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FCA5A-769D-5B47-9E4A-FDE156725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2282A-6BA7-7842-9673-D9E67731E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084B8F-C3F6-174E-BE91-948B9E9DB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714-561B-8A46-B495-5B4657A1F4E8}" type="slidenum">
              <a:rPr lang="en-US" smtClean="0"/>
              <a:t>13</a:t>
            </a:fld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A9F5D9-EA2A-F249-AB44-88693B74A351}"/>
              </a:ext>
            </a:extLst>
          </p:cNvPr>
          <p:cNvSpPr txBox="1"/>
          <p:nvPr/>
        </p:nvSpPr>
        <p:spPr>
          <a:xfrm>
            <a:off x="363071" y="1690688"/>
            <a:ext cx="34175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err="1"/>
              <a:t>Lotka</a:t>
            </a:r>
            <a:r>
              <a:rPr lang="en-US" sz="3200"/>
              <a:t> Volterra code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9DBFC9E-E6AC-7744-BEDF-6B11E40AFF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910"/>
          <a:stretch/>
        </p:blipFill>
        <p:spPr>
          <a:xfrm>
            <a:off x="178547" y="2492881"/>
            <a:ext cx="5917453" cy="24765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F17FF7F-B85A-294A-B5D1-9DEC15038E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2826" y="1983075"/>
            <a:ext cx="5746103" cy="42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4044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8E872-6950-414B-9463-AB0432756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ODE solvers – using </a:t>
            </a:r>
            <a:r>
              <a:rPr lang="en-US" err="1"/>
              <a:t>Scipy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2FC1BC-9FC4-3247-9D24-E7B905CEE2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Try with notebook </a:t>
            </a:r>
            <a:r>
              <a:rPr lang="en-US" i="1" dirty="0"/>
              <a:t>Lec08-ode.ipynb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FCA5A-769D-5B47-9E4A-FDE156725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2282A-6BA7-7842-9673-D9E67731E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084B8F-C3F6-174E-BE91-948B9E9DB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714-561B-8A46-B495-5B4657A1F4E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58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8E872-6950-414B-9463-AB0432756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ODE solvers – starting from scratch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2FC1BC-9FC4-3247-9D24-E7B905CEE2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Consider throwing a ball</a:t>
            </a:r>
          </a:p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FCA5A-769D-5B47-9E4A-FDE156725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2282A-6BA7-7842-9673-D9E67731E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084B8F-C3F6-174E-BE91-948B9E9DB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714-561B-8A46-B495-5B4657A1F4E8}" type="slidenum">
              <a:rPr lang="en-US" smtClean="0"/>
              <a:t>15</a:t>
            </a:fld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CD6DE88-7A0F-D847-8CE0-34831132C1CE}"/>
              </a:ext>
            </a:extLst>
          </p:cNvPr>
          <p:cNvSpPr/>
          <p:nvPr/>
        </p:nvSpPr>
        <p:spPr>
          <a:xfrm>
            <a:off x="3053463" y="3834478"/>
            <a:ext cx="319216" cy="3336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4A20E91-B473-564A-9175-71EACE22F91D}"/>
              </a:ext>
            </a:extLst>
          </p:cNvPr>
          <p:cNvCxnSpPr>
            <a:cxnSpLocks/>
          </p:cNvCxnSpPr>
          <p:nvPr/>
        </p:nvCxnSpPr>
        <p:spPr>
          <a:xfrm flipV="1">
            <a:off x="2633870" y="2454966"/>
            <a:ext cx="0" cy="23257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3CDEEF7-FB6F-D249-9D49-2346EC6E85E5}"/>
              </a:ext>
            </a:extLst>
          </p:cNvPr>
          <p:cNvCxnSpPr>
            <a:cxnSpLocks/>
          </p:cNvCxnSpPr>
          <p:nvPr/>
        </p:nvCxnSpPr>
        <p:spPr>
          <a:xfrm flipV="1">
            <a:off x="2633870" y="3932583"/>
            <a:ext cx="2073965" cy="8481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2AB8ACC-3DDD-E54D-86E0-AC2FC119AF3D}"/>
              </a:ext>
            </a:extLst>
          </p:cNvPr>
          <p:cNvCxnSpPr>
            <a:cxnSpLocks/>
          </p:cNvCxnSpPr>
          <p:nvPr/>
        </p:nvCxnSpPr>
        <p:spPr>
          <a:xfrm flipV="1">
            <a:off x="2633870" y="4791144"/>
            <a:ext cx="2620617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3F5F503-EC86-3D4D-B5E3-6980AA2B3327}"/>
              </a:ext>
            </a:extLst>
          </p:cNvPr>
          <p:cNvSpPr txBox="1"/>
          <p:nvPr/>
        </p:nvSpPr>
        <p:spPr>
          <a:xfrm>
            <a:off x="2325757" y="2454966"/>
            <a:ext cx="276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z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0484377-0A1D-8043-AF57-C586717C9124}"/>
              </a:ext>
            </a:extLst>
          </p:cNvPr>
          <p:cNvSpPr txBox="1"/>
          <p:nvPr/>
        </p:nvSpPr>
        <p:spPr>
          <a:xfrm>
            <a:off x="4707835" y="3754130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354EC17-CA80-1448-A0A6-E34837966CF1}"/>
              </a:ext>
            </a:extLst>
          </p:cNvPr>
          <p:cNvSpPr txBox="1"/>
          <p:nvPr/>
        </p:nvSpPr>
        <p:spPr>
          <a:xfrm>
            <a:off x="5394665" y="460647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FD404D12-E0F4-6F49-B124-B53504853BD5}"/>
                  </a:ext>
                </a:extLst>
              </p:cNvPr>
              <p:cNvSpPr txBox="1"/>
              <p:nvPr/>
            </p:nvSpPr>
            <p:spPr>
              <a:xfrm>
                <a:off x="6659217" y="2824298"/>
                <a:ext cx="1252651" cy="9251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en-US"/>
              </a:p>
              <a:p>
                <a:endParaRPr lang="en-US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FD404D12-E0F4-6F49-B124-B53504853B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9217" y="2824298"/>
                <a:ext cx="1252651" cy="92512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BBB9256-F647-4B46-9BA3-2B67351476E8}"/>
                  </a:ext>
                </a:extLst>
              </p:cNvPr>
              <p:cNvSpPr txBox="1"/>
              <p:nvPr/>
            </p:nvSpPr>
            <p:spPr>
              <a:xfrm>
                <a:off x="6659217" y="3617844"/>
                <a:ext cx="1064715" cy="9251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/>
              </a:p>
              <a:p>
                <a:endParaRPr lang="en-US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BBB9256-F647-4B46-9BA3-2B67351476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9217" y="3617844"/>
                <a:ext cx="1064715" cy="92512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77A7DFC-0DEA-4F4E-9DB5-55D054BB0C2D}"/>
                  </a:ext>
                </a:extLst>
              </p:cNvPr>
              <p:cNvSpPr txBox="1"/>
              <p:nvPr/>
            </p:nvSpPr>
            <p:spPr>
              <a:xfrm>
                <a:off x="6637282" y="4434840"/>
                <a:ext cx="1087029" cy="9251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/>
              </a:p>
              <a:p>
                <a:endParaRPr lang="en-US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77A7DFC-0DEA-4F4E-9DB5-55D054BB0C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7282" y="4434840"/>
                <a:ext cx="1087029" cy="9251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>
            <a:extLst>
              <a:ext uri="{FF2B5EF4-FFF2-40B4-BE49-F238E27FC236}">
                <a16:creationId xmlns:a16="http://schemas.microsoft.com/office/drawing/2014/main" id="{4F595D5D-C78B-4841-9AC2-A6B5F4A16EAE}"/>
              </a:ext>
            </a:extLst>
          </p:cNvPr>
          <p:cNvSpPr txBox="1"/>
          <p:nvPr/>
        </p:nvSpPr>
        <p:spPr>
          <a:xfrm>
            <a:off x="8153400" y="3190461"/>
            <a:ext cx="2842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1. No friction (in a </a:t>
            </a:r>
            <a:r>
              <a:rPr lang="en-US" err="1"/>
              <a:t>vaccum</a:t>
            </a:r>
            <a:r>
              <a:rPr lang="en-US"/>
              <a:t>!).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D1462C1-DD49-3B40-A9D5-2BCFAC2415BF}"/>
              </a:ext>
            </a:extLst>
          </p:cNvPr>
          <p:cNvCxnSpPr>
            <a:cxnSpLocks/>
          </p:cNvCxnSpPr>
          <p:nvPr/>
        </p:nvCxnSpPr>
        <p:spPr>
          <a:xfrm>
            <a:off x="1901688" y="4975810"/>
            <a:ext cx="0" cy="732749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B90CDEB3-4BB5-0945-A42A-5B45F586F284}"/>
              </a:ext>
            </a:extLst>
          </p:cNvPr>
          <p:cNvSpPr txBox="1"/>
          <p:nvPr/>
        </p:nvSpPr>
        <p:spPr>
          <a:xfrm>
            <a:off x="1916130" y="5157518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g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5CD8E8-BA2D-FB44-8B01-B186035F2278}"/>
              </a:ext>
            </a:extLst>
          </p:cNvPr>
          <p:cNvSpPr txBox="1"/>
          <p:nvPr/>
        </p:nvSpPr>
        <p:spPr>
          <a:xfrm>
            <a:off x="5678717" y="5359965"/>
            <a:ext cx="4799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Lets try and write code to calculate the trajectory.</a:t>
            </a:r>
          </a:p>
        </p:txBody>
      </p:sp>
    </p:spTree>
    <p:extLst>
      <p:ext uri="{BB962C8B-B14F-4D97-AF65-F5344CB8AC3E}">
        <p14:creationId xmlns:p14="http://schemas.microsoft.com/office/powerpoint/2010/main" val="27684452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8E872-6950-414B-9463-AB0432756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ODE solvers – starting from scratch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2FC1BC-9FC4-3247-9D24-E7B905CEE2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Consider throwing a ball</a:t>
            </a:r>
          </a:p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FCA5A-769D-5B47-9E4A-FDE156725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2282A-6BA7-7842-9673-D9E67731E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084B8F-C3F6-174E-BE91-948B9E9DB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714-561B-8A46-B495-5B4657A1F4E8}" type="slidenum">
              <a:rPr lang="en-US" smtClean="0"/>
              <a:t>16</a:t>
            </a:fld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CD6DE88-7A0F-D847-8CE0-34831132C1CE}"/>
              </a:ext>
            </a:extLst>
          </p:cNvPr>
          <p:cNvSpPr/>
          <p:nvPr/>
        </p:nvSpPr>
        <p:spPr>
          <a:xfrm>
            <a:off x="3053463" y="3834478"/>
            <a:ext cx="319216" cy="3336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4A20E91-B473-564A-9175-71EACE22F91D}"/>
              </a:ext>
            </a:extLst>
          </p:cNvPr>
          <p:cNvCxnSpPr>
            <a:cxnSpLocks/>
          </p:cNvCxnSpPr>
          <p:nvPr/>
        </p:nvCxnSpPr>
        <p:spPr>
          <a:xfrm flipV="1">
            <a:off x="2633870" y="2454966"/>
            <a:ext cx="0" cy="23257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3CDEEF7-FB6F-D249-9D49-2346EC6E85E5}"/>
              </a:ext>
            </a:extLst>
          </p:cNvPr>
          <p:cNvCxnSpPr>
            <a:cxnSpLocks/>
          </p:cNvCxnSpPr>
          <p:nvPr/>
        </p:nvCxnSpPr>
        <p:spPr>
          <a:xfrm flipV="1">
            <a:off x="2633870" y="3932583"/>
            <a:ext cx="2073965" cy="8481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2AB8ACC-3DDD-E54D-86E0-AC2FC119AF3D}"/>
              </a:ext>
            </a:extLst>
          </p:cNvPr>
          <p:cNvCxnSpPr>
            <a:cxnSpLocks/>
          </p:cNvCxnSpPr>
          <p:nvPr/>
        </p:nvCxnSpPr>
        <p:spPr>
          <a:xfrm flipV="1">
            <a:off x="2633870" y="4791144"/>
            <a:ext cx="2620617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3F5F503-EC86-3D4D-B5E3-6980AA2B3327}"/>
              </a:ext>
            </a:extLst>
          </p:cNvPr>
          <p:cNvSpPr txBox="1"/>
          <p:nvPr/>
        </p:nvSpPr>
        <p:spPr>
          <a:xfrm>
            <a:off x="2325757" y="2454966"/>
            <a:ext cx="276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z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0484377-0A1D-8043-AF57-C586717C9124}"/>
              </a:ext>
            </a:extLst>
          </p:cNvPr>
          <p:cNvSpPr txBox="1"/>
          <p:nvPr/>
        </p:nvSpPr>
        <p:spPr>
          <a:xfrm>
            <a:off x="4707835" y="3754130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354EC17-CA80-1448-A0A6-E34837966CF1}"/>
              </a:ext>
            </a:extLst>
          </p:cNvPr>
          <p:cNvSpPr txBox="1"/>
          <p:nvPr/>
        </p:nvSpPr>
        <p:spPr>
          <a:xfrm>
            <a:off x="5394665" y="460647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FD404D12-E0F4-6F49-B124-B53504853BD5}"/>
                  </a:ext>
                </a:extLst>
              </p:cNvPr>
              <p:cNvSpPr txBox="1"/>
              <p:nvPr/>
            </p:nvSpPr>
            <p:spPr>
              <a:xfrm>
                <a:off x="6659217" y="2824298"/>
                <a:ext cx="1895584" cy="9251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sub>
                      </m:sSub>
                    </m:oMath>
                  </m:oMathPara>
                </a14:m>
                <a:endParaRPr lang="en-US"/>
              </a:p>
              <a:p>
                <a:endParaRPr lang="en-US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FD404D12-E0F4-6F49-B124-B53504853B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9217" y="2824298"/>
                <a:ext cx="1895584" cy="92512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BBB9256-F647-4B46-9BA3-2B67351476E8}"/>
                  </a:ext>
                </a:extLst>
              </p:cNvPr>
              <p:cNvSpPr txBox="1"/>
              <p:nvPr/>
            </p:nvSpPr>
            <p:spPr>
              <a:xfrm>
                <a:off x="6659217" y="3617844"/>
                <a:ext cx="1701043" cy="9251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=0−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</m:oMath>
                  </m:oMathPara>
                </a14:m>
                <a:endParaRPr lang="en-US"/>
              </a:p>
              <a:p>
                <a:endParaRPr lang="en-US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BBB9256-F647-4B46-9BA3-2B67351476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9217" y="3617844"/>
                <a:ext cx="1701043" cy="92512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77A7DFC-0DEA-4F4E-9DB5-55D054BB0C2D}"/>
                  </a:ext>
                </a:extLst>
              </p:cNvPr>
              <p:cNvSpPr txBox="1"/>
              <p:nvPr/>
            </p:nvSpPr>
            <p:spPr>
              <a:xfrm>
                <a:off x="6637282" y="4434840"/>
                <a:ext cx="1697644" cy="9251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=0−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</m:oMath>
                  </m:oMathPara>
                </a14:m>
                <a:endParaRPr lang="en-US"/>
              </a:p>
              <a:p>
                <a:endParaRPr lang="en-US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77A7DFC-0DEA-4F4E-9DB5-55D054BB0C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7282" y="4434840"/>
                <a:ext cx="1697644" cy="9251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>
            <a:extLst>
              <a:ext uri="{FF2B5EF4-FFF2-40B4-BE49-F238E27FC236}">
                <a16:creationId xmlns:a16="http://schemas.microsoft.com/office/drawing/2014/main" id="{4F595D5D-C78B-4841-9AC2-A6B5F4A16EAE}"/>
              </a:ext>
            </a:extLst>
          </p:cNvPr>
          <p:cNvSpPr txBox="1"/>
          <p:nvPr/>
        </p:nvSpPr>
        <p:spPr>
          <a:xfrm>
            <a:off x="8334926" y="2365273"/>
            <a:ext cx="33329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2. With friction for F = (</a:t>
            </a:r>
            <a:r>
              <a:rPr lang="en-US" err="1"/>
              <a:t>F</a:t>
            </a:r>
            <a:r>
              <a:rPr lang="en-US" baseline="-25000" err="1"/>
              <a:t>x</a:t>
            </a:r>
            <a:r>
              <a:rPr lang="en-US" baseline="-25000"/>
              <a:t> </a:t>
            </a:r>
            <a:r>
              <a:rPr lang="en-US"/>
              <a:t>, </a:t>
            </a:r>
            <a:r>
              <a:rPr lang="en-US" err="1"/>
              <a:t>F</a:t>
            </a:r>
            <a:r>
              <a:rPr lang="en-US" baseline="-25000" err="1"/>
              <a:t>y</a:t>
            </a:r>
            <a:r>
              <a:rPr lang="en-US" baseline="-25000"/>
              <a:t> </a:t>
            </a:r>
            <a:r>
              <a:rPr lang="en-US"/>
              <a:t>, </a:t>
            </a:r>
            <a:r>
              <a:rPr lang="en-US" err="1"/>
              <a:t>F</a:t>
            </a:r>
            <a:r>
              <a:rPr lang="en-US" baseline="-25000" err="1"/>
              <a:t>z</a:t>
            </a:r>
            <a:r>
              <a:rPr lang="en-US" baseline="-25000"/>
              <a:t> </a:t>
            </a:r>
            <a:r>
              <a:rPr lang="en-US"/>
              <a:t> )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D1462C1-DD49-3B40-A9D5-2BCFAC2415BF}"/>
              </a:ext>
            </a:extLst>
          </p:cNvPr>
          <p:cNvCxnSpPr>
            <a:cxnSpLocks/>
          </p:cNvCxnSpPr>
          <p:nvPr/>
        </p:nvCxnSpPr>
        <p:spPr>
          <a:xfrm>
            <a:off x="1901688" y="4975810"/>
            <a:ext cx="0" cy="732749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B90CDEB3-4BB5-0945-A42A-5B45F586F284}"/>
              </a:ext>
            </a:extLst>
          </p:cNvPr>
          <p:cNvSpPr txBox="1"/>
          <p:nvPr/>
        </p:nvSpPr>
        <p:spPr>
          <a:xfrm>
            <a:off x="1916130" y="5157518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g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5CD8E8-BA2D-FB44-8B01-B186035F2278}"/>
              </a:ext>
            </a:extLst>
          </p:cNvPr>
          <p:cNvSpPr txBox="1"/>
          <p:nvPr/>
        </p:nvSpPr>
        <p:spPr>
          <a:xfrm>
            <a:off x="5678717" y="5359965"/>
            <a:ext cx="4799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Lets try and write code to calculate the trajectory.</a:t>
            </a:r>
          </a:p>
        </p:txBody>
      </p:sp>
    </p:spTree>
    <p:extLst>
      <p:ext uri="{BB962C8B-B14F-4D97-AF65-F5344CB8AC3E}">
        <p14:creationId xmlns:p14="http://schemas.microsoft.com/office/powerpoint/2010/main" val="29543997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A1EB9-260C-754A-A6AC-AE972A1D9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48B453-83B3-0C41-8C97-9C5C2DA9A9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Ordinary differential equation (ODE) solutions:</a:t>
            </a:r>
          </a:p>
          <a:p>
            <a:pPr lvl="1"/>
            <a:r>
              <a:rPr lang="en-US" dirty="0"/>
              <a:t>Introduce new variables for second—and higher-order derivatives. For example, for an acceleration equation, add velocity as a variable.</a:t>
            </a:r>
          </a:p>
          <a:p>
            <a:r>
              <a:rPr lang="en-US" dirty="0"/>
              <a:t>Methods from </a:t>
            </a:r>
            <a:r>
              <a:rPr lang="en-US" dirty="0" err="1"/>
              <a:t>scipy</a:t>
            </a:r>
            <a:endParaRPr lang="en-US" dirty="0"/>
          </a:p>
          <a:p>
            <a:r>
              <a:rPr lang="en-US" dirty="0"/>
              <a:t>Methods from scratch.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E5A975-852C-1245-8040-43D2DFA90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2DFD3-31E0-914F-AF46-6A6205563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1B0367-5453-2045-9FBB-83F1B0C14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A108F-7986-BA48-BB50-6FF3B096346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123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2433D0-E0C3-B96D-38EF-41431268D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65107-7A77-C6BC-59EF-42103B389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F168F8-ACE4-D976-3C5A-2607CD5B1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09/05/2024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3D86CE-929D-487A-9708-C1EDC4DBC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30B108-001E-550C-07B2-98DF6D2F4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CDF60-25B5-D143-8B1B-45A121940923}" type="slidenum">
              <a:rPr lang="en-US" smtClean="0"/>
              <a:t>18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0727A2A-A63B-9BC4-07F7-64C49D76E3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MIT </a:t>
            </a:r>
            <a:r>
              <a:rPr lang="en-US" dirty="0" err="1"/>
              <a:t>OpenCourseWare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u="sng" dirty="0">
                <a:solidFill>
                  <a:srgbClr val="0070C0"/>
                </a:solidFill>
                <a:hlinkClick r:id="rId2"/>
              </a:rPr>
              <a:t>https://ocw.mit.edu</a:t>
            </a:r>
            <a:r>
              <a:rPr lang="en-US" u="sng" dirty="0"/>
              <a:t> 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12.010 Computational Methods of Scientific Programming, Fall 2024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For more information about citing these materials or our Terms of Use, visit </a:t>
            </a:r>
            <a:r>
              <a:rPr lang="en-US" u="sng" dirty="0">
                <a:solidFill>
                  <a:srgbClr val="0070C0"/>
                </a:solidFill>
                <a:hlinkClick r:id="rId3"/>
              </a:rPr>
              <a:t>https://ocw.mit.edu/terms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331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4B0FF-D61D-B942-8CDE-288F7BAF6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E18B05-F5B1-9146-ACF5-529293F7EA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Ordinary differential equation (ODE) solutions:</a:t>
            </a:r>
          </a:p>
          <a:p>
            <a:r>
              <a:rPr lang="en-US" dirty="0"/>
              <a:t>Methods from </a:t>
            </a:r>
            <a:r>
              <a:rPr lang="en-US" dirty="0" err="1"/>
              <a:t>scipy</a:t>
            </a:r>
            <a:endParaRPr lang="en-US" dirty="0"/>
          </a:p>
          <a:p>
            <a:r>
              <a:rPr lang="en-US" dirty="0"/>
              <a:t>Methods from scratch.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BC03E7-5499-9340-8E64-C69C0B20A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19C612-8EDE-014D-83D6-492FD05B6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7BD5F-1406-1448-8A22-BF1208690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A108F-7986-BA48-BB50-6FF3B096346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624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8E872-6950-414B-9463-AB0432756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ODE solvers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ED4ADA-74B2-4449-8214-66E7B17A4A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ODE solvers like </a:t>
            </a:r>
            <a:r>
              <a:rPr lang="en-US" dirty="0" err="1"/>
              <a:t>odeint</a:t>
            </a:r>
            <a:r>
              <a:rPr lang="en-US" dirty="0"/>
              <a:t>() are powerful for solving all sorts of differential equations involving gradients with respect to a single variable.</a:t>
            </a:r>
          </a:p>
          <a:p>
            <a:r>
              <a:rPr lang="en-US" dirty="0"/>
              <a:t>Interesting examples include</a:t>
            </a:r>
          </a:p>
          <a:p>
            <a:pPr lvl="1"/>
            <a:r>
              <a:rPr lang="en-US" dirty="0"/>
              <a:t>Lorenz equations – a toy model for thinking about atmospheric predictability</a:t>
            </a:r>
          </a:p>
          <a:p>
            <a:pPr lvl="1"/>
            <a:r>
              <a:rPr lang="en-US" dirty="0" err="1"/>
              <a:t>Lotka</a:t>
            </a:r>
            <a:r>
              <a:rPr lang="en-US" dirty="0"/>
              <a:t>-Volterra equations – a toy model for thinking about predator-prey cycles in ecosystems</a:t>
            </a:r>
          </a:p>
          <a:p>
            <a:pPr lvl="1"/>
            <a:r>
              <a:rPr lang="en-US" dirty="0"/>
              <a:t>Ballistic equations – the trajectory of golf ball or rocket</a:t>
            </a:r>
          </a:p>
          <a:p>
            <a:endParaRPr lang="en-US" dirty="0"/>
          </a:p>
          <a:p>
            <a:r>
              <a:rPr lang="en-US" dirty="0"/>
              <a:t>We can solve these systems ourselves using simple methods (e.g., Euler forward), but in general, an ODE solver will have smart techniques to automatically preserve accuracy as well as it can.</a:t>
            </a:r>
          </a:p>
          <a:p>
            <a:pPr lvl="1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FCA5A-769D-5B47-9E4A-FDE156725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2282A-6BA7-7842-9673-D9E67731E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084B8F-C3F6-174E-BE91-948B9E9DB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714-561B-8A46-B495-5B4657A1F4E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979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8E872-6950-414B-9463-AB0432756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ODE solvers – DIY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ED4ADA-74B2-4449-8214-66E7B17A4A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To illustrate ODE solver concept we first code a simple solver explicitly by hand for the Lorenz63 equations</a:t>
            </a:r>
          </a:p>
          <a:p>
            <a:pPr lvl="1"/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FCA5A-769D-5B47-9E4A-FDE156725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2282A-6BA7-7842-9673-D9E67731E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084B8F-C3F6-174E-BE91-948B9E9DB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714-561B-8A46-B495-5B4657A1F4E8}" type="slidenum">
              <a:rPr lang="en-US" smtClean="0"/>
              <a:t>4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593452-FBA3-DE42-94B8-074FD3D911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581" y="2954467"/>
            <a:ext cx="3695658" cy="24577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DA6A618-67A1-2D42-9F21-AF00ACFC0951}"/>
              </a:ext>
            </a:extLst>
          </p:cNvPr>
          <p:cNvSpPr txBox="1"/>
          <p:nvPr/>
        </p:nvSpPr>
        <p:spPr>
          <a:xfrm>
            <a:off x="6096001" y="3274541"/>
            <a:ext cx="589005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This set of equations was devised by Ed Lorenz (</a:t>
            </a:r>
            <a:r>
              <a:rPr lang="en-US">
                <a:hlinkClick r:id="rId3"/>
              </a:rPr>
              <a:t>https://en.wikipedia.org/wiki/Edward_Norton_Lorenz</a:t>
            </a:r>
            <a:r>
              <a:rPr lang="en-US"/>
              <a:t> ) at MIT in the 1960s, with computational help from Ellen Fetter (</a:t>
            </a:r>
            <a:r>
              <a:rPr lang="en-US">
                <a:hlinkClick r:id="rId4"/>
              </a:rPr>
              <a:t>https://en.wikipedia.org/wiki/Ellen_Fetter</a:t>
            </a:r>
            <a:r>
              <a:rPr lang="en-US"/>
              <a:t> ). </a:t>
            </a:r>
          </a:p>
          <a:p>
            <a:endParaRPr lang="en-US"/>
          </a:p>
          <a:p>
            <a:r>
              <a:rPr lang="en-US"/>
              <a:t>The equations were devised as a simple model for reasoning about chaotic phenomena in atmospheric dynamics.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A74465-E979-AF4D-B699-81DCEFE6227A}"/>
              </a:ext>
            </a:extLst>
          </p:cNvPr>
          <p:cNvSpPr txBox="1"/>
          <p:nvPr/>
        </p:nvSpPr>
        <p:spPr>
          <a:xfrm>
            <a:off x="729049" y="5585254"/>
            <a:ext cx="9613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three state variables x, y and z that vary in time t with parameters rho, sigma and beta being used to explore model behavior.  </a:t>
            </a:r>
          </a:p>
        </p:txBody>
      </p:sp>
    </p:spTree>
    <p:extLst>
      <p:ext uri="{BB962C8B-B14F-4D97-AF65-F5344CB8AC3E}">
        <p14:creationId xmlns:p14="http://schemas.microsoft.com/office/powerpoint/2010/main" val="294335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8E872-6950-414B-9463-AB0432756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ODE solvers – DIY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ED4ADA-74B2-4449-8214-66E7B17A4A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929" y="1690688"/>
            <a:ext cx="2743200" cy="4351338"/>
          </a:xfrm>
        </p:spPr>
        <p:txBody>
          <a:bodyPr>
            <a:normAutofit/>
          </a:bodyPr>
          <a:lstStyle/>
          <a:p>
            <a:pPr lvl="1"/>
            <a:r>
              <a:rPr lang="en-US"/>
              <a:t>We can define a simple function for L63 equations</a:t>
            </a:r>
          </a:p>
          <a:p>
            <a:pPr lvl="2"/>
            <a:r>
              <a:rPr lang="en-US"/>
              <a:t>Note use of docstring as a reminder for our future selves!</a:t>
            </a:r>
            <a:br>
              <a:rPr lang="en-US"/>
            </a:b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FCA5A-769D-5B47-9E4A-FDE156725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2282A-6BA7-7842-9673-D9E67731E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084B8F-C3F6-174E-BE91-948B9E9DB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714-561B-8A46-B495-5B4657A1F4E8}" type="slidenum">
              <a:rPr lang="en-US" smtClean="0"/>
              <a:t>5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86F1C17-4CA0-1F49-8C6F-CC9EBD532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1324491"/>
            <a:ext cx="7527324" cy="489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192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8E872-6950-414B-9463-AB0432756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ODE solvers – DIY approach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2ED4ADA-74B2-4449-8214-66E7B17A4AD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05945" y="1531938"/>
                <a:ext cx="3375455" cy="4351338"/>
              </a:xfrm>
            </p:spPr>
            <p:txBody>
              <a:bodyPr>
                <a:normAutofit/>
              </a:bodyPr>
              <a:lstStyle/>
              <a:p>
                <a:pPr lvl="1"/>
                <a:r>
                  <a:rPr lang="en-US"/>
                  <a:t>Now lets define a loop that can timestep forward the equations using an “Euler forward” scheme</a:t>
                </a:r>
              </a:p>
              <a:p>
                <a:pPr lvl="1"/>
                <a:endParaRPr lang="en-US"/>
              </a:p>
              <a:p>
                <a:pPr marL="457200" lvl="1" indent="0">
                  <a:buNone/>
                </a:pPr>
                <a:r>
                  <a:rPr lang="en-US"/>
                  <a:t>Here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𝜙</m:t>
                    </m:r>
                  </m:oMath>
                </a14:m>
                <a:r>
                  <a:rPr lang="en-US"/>
                  <a:t> is a vector of L63 model state [</a:t>
                </a:r>
                <a:r>
                  <a:rPr lang="en-US" err="1"/>
                  <a:t>x,y,z</a:t>
                </a:r>
                <a:r>
                  <a:rPr lang="en-US"/>
                  <a:t>],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𝜙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/>
                  <a:t>is our </a:t>
                </a:r>
                <a:r>
                  <a:rPr lang="en-US">
                    <a:latin typeface="Courier" pitchFamily="2" charset="0"/>
                  </a:rPr>
                  <a:t>lorenz63() </a:t>
                </a:r>
                <a:r>
                  <a:rPr lang="en-US"/>
                  <a:t>function.</a:t>
                </a:r>
                <a:r>
                  <a:rPr lang="en-US">
                    <a:latin typeface="Courier" pitchFamily="2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2ED4ADA-74B2-4449-8214-66E7B17A4AD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05945" y="1531938"/>
                <a:ext cx="3375455" cy="4351338"/>
              </a:xfrm>
              <a:blipFill>
                <a:blip r:embed="rId2"/>
                <a:stretch>
                  <a:fillRect t="-1749" r="-22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FCA5A-769D-5B47-9E4A-FDE156725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2282A-6BA7-7842-9673-D9E67731E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084B8F-C3F6-174E-BE91-948B9E9DB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714-561B-8A46-B495-5B4657A1F4E8}" type="slidenum">
              <a:rPr lang="en-US" smtClean="0"/>
              <a:t>6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BC65BFA-2DF3-5D42-9814-7C26E094DD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5" y="3707607"/>
            <a:ext cx="2827026" cy="39483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F37E02B-AD4F-854F-82C8-F7248EA4DD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7920" y="1593722"/>
            <a:ext cx="7578592" cy="353433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8F6C144-DC7F-7F4C-935E-F766ED9ACF62}"/>
                  </a:ext>
                </a:extLst>
              </p:cNvPr>
              <p:cNvSpPr txBox="1"/>
              <p:nvPr/>
            </p:nvSpPr>
            <p:spPr>
              <a:xfrm>
                <a:off x="3915034" y="5128054"/>
                <a:ext cx="757859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/>
                  <a:t>The superscript </a:t>
                </a:r>
                <a:r>
                  <a:rPr lang="en-US" sz="2400" baseline="30000"/>
                  <a:t>n</a:t>
                </a:r>
                <a:r>
                  <a:rPr lang="en-US" sz="2400"/>
                  <a:t> denotes discrete time-levels, separated by time-step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sz="2400"/>
                  <a:t> </a:t>
                </a:r>
              </a:p>
              <a:p>
                <a:r>
                  <a:rPr lang="en-US" sz="2400"/>
                  <a:t>The loop computes time series of values for </a:t>
                </a:r>
                <a:r>
                  <a:rPr lang="en-US" sz="2400" err="1"/>
                  <a:t>x,y</a:t>
                </a:r>
                <a:r>
                  <a:rPr lang="en-US" sz="2400"/>
                  <a:t> and z.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8F6C144-DC7F-7F4C-935E-F766ED9ACF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5034" y="5128054"/>
                <a:ext cx="7578592" cy="1200329"/>
              </a:xfrm>
              <a:prstGeom prst="rect">
                <a:avLst/>
              </a:prstGeom>
              <a:blipFill>
                <a:blip r:embed="rId5"/>
                <a:stretch>
                  <a:fillRect l="-1342" t="-4211" r="-1846"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45377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8E872-6950-414B-9463-AB0432756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ODE solvers – DIY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ED4ADA-74B2-4449-8214-66E7B17A4A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945" y="1531938"/>
            <a:ext cx="3375455" cy="4351338"/>
          </a:xfrm>
        </p:spPr>
        <p:txBody>
          <a:bodyPr>
            <a:normAutofit/>
          </a:bodyPr>
          <a:lstStyle/>
          <a:p>
            <a:pPr lvl="1"/>
            <a:r>
              <a:rPr lang="en-US"/>
              <a:t>From the time series of values of x, </a:t>
            </a:r>
            <a:r>
              <a:rPr lang="en-US" err="1"/>
              <a:t>y,z</a:t>
            </a:r>
            <a:r>
              <a:rPr lang="en-US"/>
              <a:t> we can plot the solution</a:t>
            </a:r>
          </a:p>
          <a:p>
            <a:pPr lvl="1"/>
            <a:endParaRPr lang="en-US"/>
          </a:p>
          <a:p>
            <a:pPr lvl="1"/>
            <a:r>
              <a:rPr lang="en-US"/>
              <a:t>Note – for some reason there is no plt.scatter3D() function, so we have to use a function tied to the axes object.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FCA5A-769D-5B47-9E4A-FDE156725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2282A-6BA7-7842-9673-D9E67731E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084B8F-C3F6-174E-BE91-948B9E9DB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714-561B-8A46-B495-5B4657A1F4E8}" type="slidenum">
              <a:rPr lang="en-US" smtClean="0"/>
              <a:t>7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CA774B6-7569-7C4D-88B8-6B444D559A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8723" y="509588"/>
            <a:ext cx="4656869" cy="16404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1E995D9-EDD3-3843-925E-FBD5595917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0180" y="2289619"/>
            <a:ext cx="5466439" cy="4568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4323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8E872-6950-414B-9463-AB0432756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064" y="136525"/>
            <a:ext cx="5257800" cy="1325563"/>
          </a:xfrm>
        </p:spPr>
        <p:txBody>
          <a:bodyPr/>
          <a:lstStyle/>
          <a:p>
            <a:r>
              <a:rPr lang="en-US"/>
              <a:t>ODE solvers – DIY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ED4ADA-74B2-4449-8214-66E7B17A4A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945" y="1531938"/>
            <a:ext cx="3375455" cy="4351338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To make this more like “</a:t>
            </a:r>
            <a:r>
              <a:rPr lang="en-US" dirty="0" err="1"/>
              <a:t>odeint</a:t>
            </a:r>
            <a:r>
              <a:rPr lang="en-US" dirty="0"/>
              <a:t>” we can create a “stepper” function that can operate on any function that return derivatives. </a:t>
            </a:r>
          </a:p>
          <a:p>
            <a:pPr lvl="1"/>
            <a:r>
              <a:rPr lang="en-US" dirty="0"/>
              <a:t>In this case, the stepper function evaluates the Euler forward loop.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FCA5A-769D-5B47-9E4A-FDE156725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2282A-6BA7-7842-9673-D9E67731E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084B8F-C3F6-174E-BE91-948B9E9DB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714-561B-8A46-B495-5B4657A1F4E8}" type="slidenum">
              <a:rPr lang="en-US" smtClean="0"/>
              <a:t>8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232BE5-8445-DE41-9582-A0BAD691BB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151" y="1100137"/>
            <a:ext cx="7545445" cy="9016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9E3CA69-E9D0-C14C-8E38-5370324EC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8810" y="2094815"/>
            <a:ext cx="5669179" cy="416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947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8E872-6950-414B-9463-AB0432756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ODE solvers – DIY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ED4ADA-74B2-4449-8214-66E7B17A4A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945" y="1531938"/>
            <a:ext cx="4872682" cy="4351338"/>
          </a:xfrm>
        </p:spPr>
        <p:txBody>
          <a:bodyPr>
            <a:normAutofit/>
          </a:bodyPr>
          <a:lstStyle/>
          <a:p>
            <a:pPr lvl="1"/>
            <a:r>
              <a:rPr lang="en-US"/>
              <a:t>Now we can pass the </a:t>
            </a:r>
            <a:r>
              <a:rPr lang="en-US">
                <a:latin typeface="Courier" pitchFamily="2" charset="0"/>
              </a:rPr>
              <a:t>lorenz63() </a:t>
            </a:r>
            <a:r>
              <a:rPr lang="en-US"/>
              <a:t>function into the </a:t>
            </a:r>
            <a:r>
              <a:rPr lang="en-US" err="1">
                <a:latin typeface="Courier" pitchFamily="2" charset="0"/>
              </a:rPr>
              <a:t>euler_forward_stepper</a:t>
            </a:r>
            <a:r>
              <a:rPr lang="en-US">
                <a:latin typeface="Courier" pitchFamily="2" charset="0"/>
              </a:rPr>
              <a:t>() </a:t>
            </a:r>
            <a:r>
              <a:rPr lang="en-US"/>
              <a:t>“black-box”</a:t>
            </a:r>
          </a:p>
          <a:p>
            <a:pPr lvl="1"/>
            <a:r>
              <a:rPr lang="en-US"/>
              <a:t>We can sun the model twice, for slightly different initial conditions</a:t>
            </a:r>
          </a:p>
          <a:p>
            <a:pPr marL="457200" lvl="1" indent="0">
              <a:buNone/>
            </a:pP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FCA5A-769D-5B47-9E4A-FDE156725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10/01/2024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2282A-6BA7-7842-9673-D9E67731E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Lec08 ODE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084B8F-C3F6-174E-BE91-948B9E9DB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714-561B-8A46-B495-5B4657A1F4E8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9823794-3FBC-0F4E-BCF6-43CBBAB370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249" y="4430487"/>
            <a:ext cx="11555806" cy="1791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BF9FF0C-CC3B-C843-9615-6DBCAE6207DA}"/>
              </a:ext>
            </a:extLst>
          </p:cNvPr>
          <p:cNvSpPr txBox="1"/>
          <p:nvPr/>
        </p:nvSpPr>
        <p:spPr>
          <a:xfrm>
            <a:off x="5362834" y="1459855"/>
            <a:ext cx="66232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This will step forward the ODE a specified number of steps using an Euler forward method from some initial state. The DIY stepper has a fixed timestep and a fixed method.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/>
              <a:t>odeint</a:t>
            </a:r>
            <a:r>
              <a:rPr lang="en-US" sz="2400" dirty="0"/>
              <a:t> is similar but it has more internal smarts to select timesteps and methods.</a:t>
            </a:r>
          </a:p>
        </p:txBody>
      </p:sp>
    </p:spTree>
    <p:extLst>
      <p:ext uri="{BB962C8B-B14F-4D97-AF65-F5344CB8AC3E}">
        <p14:creationId xmlns:p14="http://schemas.microsoft.com/office/powerpoint/2010/main" val="36148522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2272a47-6a34-441e-975c-341e732a1f8b" xsi:nil="true"/>
    <DateCreated xmlns="ce0de229-b968-460b-bfa6-c309bf067a33" xsi:nil="true"/>
    <lcf76f155ced4ddcb4097134ff3c332f xmlns="ce0de229-b968-460b-bfa6-c309bf067a33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F4D1872214E7E4AA66A0644C9DCCEFF" ma:contentTypeVersion="20" ma:contentTypeDescription="Create a new document." ma:contentTypeScope="" ma:versionID="7c43e3db2e85c28eb23ae05c18cf72c6">
  <xsd:schema xmlns:xsd="http://www.w3.org/2001/XMLSchema" xmlns:xs="http://www.w3.org/2001/XMLSchema" xmlns:p="http://schemas.microsoft.com/office/2006/metadata/properties" xmlns:ns2="ce0de229-b968-460b-bfa6-c309bf067a33" xmlns:ns3="b2272a47-6a34-441e-975c-341e732a1f8b" targetNamespace="http://schemas.microsoft.com/office/2006/metadata/properties" ma:root="true" ma:fieldsID="cdbcb2543657bb87dea09a91505f6f52" ns2:_="" ns3:_="">
    <xsd:import namespace="ce0de229-b968-460b-bfa6-c309bf067a33"/>
    <xsd:import namespace="b2272a47-6a34-441e-975c-341e732a1f8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DateCreated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0de229-b968-460b-bfa6-c309bf067a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ateCreated" ma:index="20" nillable="true" ma:displayName="Date Created" ma:format="DateOnly" ma:internalName="DateCreated">
      <xsd:simpleType>
        <xsd:restriction base="dms:DateTime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3350ec4-10e3-4b5d-9666-7d76f34ba4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272a47-6a34-441e-975c-341e732a1f8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f8e604a0-3b80-4256-b30c-b3eb53d14f4e}" ma:internalName="TaxCatchAll" ma:showField="CatchAllData" ma:web="b2272a47-6a34-441e-975c-341e732a1f8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DE2D223-BCCB-4A58-911B-2A0B807C39C3}">
  <ds:schemaRefs>
    <ds:schemaRef ds:uri="http://schemas.microsoft.com/office/2006/metadata/properties"/>
    <ds:schemaRef ds:uri="http://schemas.microsoft.com/office/infopath/2007/PartnerControls"/>
    <ds:schemaRef ds:uri="b2272a47-6a34-441e-975c-341e732a1f8b"/>
    <ds:schemaRef ds:uri="ce0de229-b968-460b-bfa6-c309bf067a33"/>
  </ds:schemaRefs>
</ds:datastoreItem>
</file>

<file path=customXml/itemProps2.xml><?xml version="1.0" encoding="utf-8"?>
<ds:datastoreItem xmlns:ds="http://schemas.openxmlformats.org/officeDocument/2006/customXml" ds:itemID="{F8CC656E-0F96-4D91-85B0-51C96777619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6A6943A-8F4A-4B46-B9FB-868B4990A9B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0de229-b968-460b-bfa6-c309bf067a33"/>
    <ds:schemaRef ds:uri="b2272a47-6a34-441e-975c-341e732a1f8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8903</TotalTime>
  <Words>1041</Words>
  <Application>Microsoft Macintosh PowerPoint</Application>
  <PresentationFormat>Widescreen</PresentationFormat>
  <Paragraphs>155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Cambria Math</vt:lpstr>
      <vt:lpstr>Courier</vt:lpstr>
      <vt:lpstr>Office Theme</vt:lpstr>
      <vt:lpstr>12.010 Computational Methods of Scientific Programming 2021</vt:lpstr>
      <vt:lpstr>Summary</vt:lpstr>
      <vt:lpstr>ODE solvers</vt:lpstr>
      <vt:lpstr>ODE solvers – DIY approach</vt:lpstr>
      <vt:lpstr>ODE solvers – DIY approach</vt:lpstr>
      <vt:lpstr>ODE solvers – DIY approach</vt:lpstr>
      <vt:lpstr>ODE solvers – DIY approach</vt:lpstr>
      <vt:lpstr>ODE solvers – DIY approach</vt:lpstr>
      <vt:lpstr>ODE solvers – DIY approach</vt:lpstr>
      <vt:lpstr>ODE solvers – DIY approach</vt:lpstr>
      <vt:lpstr>ODE solvers – using Scipy</vt:lpstr>
      <vt:lpstr>ODE solvers – using Scipy</vt:lpstr>
      <vt:lpstr>ODE solvers – using Scipy</vt:lpstr>
      <vt:lpstr>ODE solvers – using Scipy</vt:lpstr>
      <vt:lpstr>ODE solvers – starting from scratch</vt:lpstr>
      <vt:lpstr>ODE solvers – starting from scratch</vt:lpstr>
      <vt:lpstr>Summary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12.010 Computational Methods of Scientific Programming 2021</dc:title>
  <dc:creator>Thomas A Herring</dc:creator>
  <cp:lastModifiedBy>Yunpeng Wang</cp:lastModifiedBy>
  <cp:revision>8</cp:revision>
  <dcterms:created xsi:type="dcterms:W3CDTF">2021-09-24T17:53:31Z</dcterms:created>
  <dcterms:modified xsi:type="dcterms:W3CDTF">2025-07-29T19:47:44Z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0x0101001F4D1872214E7E4AA66A0644C9DCCEFF</vt:lpwstr>
  </property>
</Properties>
</file>