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29"/>
  </p:notesMasterIdLst>
  <p:sldIdLst>
    <p:sldId id="257" r:id="rId5"/>
    <p:sldId id="258" r:id="rId6"/>
    <p:sldId id="261" r:id="rId7"/>
    <p:sldId id="262" r:id="rId8"/>
    <p:sldId id="263" r:id="rId9"/>
    <p:sldId id="264" r:id="rId10"/>
    <p:sldId id="265" r:id="rId11"/>
    <p:sldId id="266" r:id="rId12"/>
    <p:sldId id="259" r:id="rId13"/>
    <p:sldId id="270" r:id="rId14"/>
    <p:sldId id="260" r:id="rId15"/>
    <p:sldId id="267" r:id="rId16"/>
    <p:sldId id="268" r:id="rId17"/>
    <p:sldId id="269" r:id="rId18"/>
    <p:sldId id="271" r:id="rId19"/>
    <p:sldId id="272" r:id="rId20"/>
    <p:sldId id="273" r:id="rId21"/>
    <p:sldId id="274" r:id="rId22"/>
    <p:sldId id="275" r:id="rId23"/>
    <p:sldId id="276" r:id="rId24"/>
    <p:sldId id="277" r:id="rId25"/>
    <p:sldId id="279" r:id="rId26"/>
    <p:sldId id="278" r:id="rId27"/>
    <p:sldId id="280"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034"/>
    <p:restoredTop sz="83137"/>
  </p:normalViewPr>
  <p:slideViewPr>
    <p:cSldViewPr snapToGrid="0" snapToObjects="1">
      <p:cViewPr varScale="1">
        <p:scale>
          <a:sx n="80" d="100"/>
          <a:sy n="80" d="100"/>
        </p:scale>
        <p:origin x="208" y="256"/>
      </p:cViewPr>
      <p:guideLst/>
    </p:cSldViewPr>
  </p:slideViewPr>
  <p:notesTextViewPr>
    <p:cViewPr>
      <p:scale>
        <a:sx n="1" d="1"/>
        <a:sy n="1" d="1"/>
      </p:scale>
      <p:origin x="0" y="0"/>
    </p:cViewPr>
  </p:notesTextViewPr>
  <p:sorterViewPr>
    <p:cViewPr>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7ACE5B-DF0C-3042-982C-967640A0B32F}" type="datetimeFigureOut">
              <a:rPr lang="en-US" smtClean="0"/>
              <a:t>7/29/25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AF5926B-DA91-3647-974E-1A849D218C78}" type="slidenum">
              <a:rPr lang="en-US" smtClean="0"/>
              <a:t>‹#›</a:t>
            </a:fld>
            <a:endParaRPr lang="en-US"/>
          </a:p>
        </p:txBody>
      </p:sp>
    </p:spTree>
    <p:extLst>
      <p:ext uri="{BB962C8B-B14F-4D97-AF65-F5344CB8AC3E}">
        <p14:creationId xmlns:p14="http://schemas.microsoft.com/office/powerpoint/2010/main" val="7632174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AF5926B-DA91-3647-974E-1A849D218C78}" type="slidenum">
              <a:rPr lang="en-US" smtClean="0"/>
              <a:t>1</a:t>
            </a:fld>
            <a:endParaRPr lang="en-US"/>
          </a:p>
        </p:txBody>
      </p:sp>
    </p:spTree>
    <p:extLst>
      <p:ext uri="{BB962C8B-B14F-4D97-AF65-F5344CB8AC3E}">
        <p14:creationId xmlns:p14="http://schemas.microsoft.com/office/powerpoint/2010/main" val="33718869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AF5926B-DA91-3647-974E-1A849D218C78}" type="slidenum">
              <a:rPr lang="en-US" smtClean="0"/>
              <a:t>9</a:t>
            </a:fld>
            <a:endParaRPr lang="en-US"/>
          </a:p>
        </p:txBody>
      </p:sp>
    </p:spTree>
    <p:extLst>
      <p:ext uri="{BB962C8B-B14F-4D97-AF65-F5344CB8AC3E}">
        <p14:creationId xmlns:p14="http://schemas.microsoft.com/office/powerpoint/2010/main" val="24645442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here 9/30/2021</a:t>
            </a:r>
          </a:p>
        </p:txBody>
      </p:sp>
      <p:sp>
        <p:nvSpPr>
          <p:cNvPr id="4" name="Slide Number Placeholder 3"/>
          <p:cNvSpPr>
            <a:spLocks noGrp="1"/>
          </p:cNvSpPr>
          <p:nvPr>
            <p:ph type="sldNum" sz="quarter" idx="5"/>
          </p:nvPr>
        </p:nvSpPr>
        <p:spPr/>
        <p:txBody>
          <a:bodyPr/>
          <a:lstStyle/>
          <a:p>
            <a:fld id="{3AF5926B-DA91-3647-974E-1A849D218C78}" type="slidenum">
              <a:rPr lang="en-US" smtClean="0"/>
              <a:t>15</a:t>
            </a:fld>
            <a:endParaRPr lang="en-US"/>
          </a:p>
        </p:txBody>
      </p:sp>
    </p:spTree>
    <p:extLst>
      <p:ext uri="{BB962C8B-B14F-4D97-AF65-F5344CB8AC3E}">
        <p14:creationId xmlns:p14="http://schemas.microsoft.com/office/powerpoint/2010/main" val="37862127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Additional slides next that are in Lec08 as well.  Reached here </a:t>
            </a:r>
            <a:r>
              <a:rPr lang="en-US"/>
              <a:t>2021 class.</a:t>
            </a:r>
          </a:p>
        </p:txBody>
      </p:sp>
      <p:sp>
        <p:nvSpPr>
          <p:cNvPr id="4" name="Slide Number Placeholder 3"/>
          <p:cNvSpPr>
            <a:spLocks noGrp="1"/>
          </p:cNvSpPr>
          <p:nvPr>
            <p:ph type="sldNum" sz="quarter" idx="5"/>
          </p:nvPr>
        </p:nvSpPr>
        <p:spPr/>
        <p:txBody>
          <a:bodyPr/>
          <a:lstStyle/>
          <a:p>
            <a:fld id="{3AF5926B-DA91-3647-974E-1A849D218C78}" type="slidenum">
              <a:rPr lang="en-US" smtClean="0"/>
              <a:t>22</a:t>
            </a:fld>
            <a:endParaRPr lang="en-US"/>
          </a:p>
        </p:txBody>
      </p:sp>
    </p:spTree>
    <p:extLst>
      <p:ext uri="{BB962C8B-B14F-4D97-AF65-F5344CB8AC3E}">
        <p14:creationId xmlns:p14="http://schemas.microsoft.com/office/powerpoint/2010/main" val="29279791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A6E1F1-2F54-9340-82B4-56F2FB096F5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E3C3D17-368B-C54B-B74F-8299C6268AA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D146DEE-4E3E-0148-9231-A143D6038904}"/>
              </a:ext>
            </a:extLst>
          </p:cNvPr>
          <p:cNvSpPr>
            <a:spLocks noGrp="1"/>
          </p:cNvSpPr>
          <p:nvPr>
            <p:ph type="dt" sz="half" idx="10"/>
          </p:nvPr>
        </p:nvSpPr>
        <p:spPr/>
        <p:txBody>
          <a:bodyPr/>
          <a:lstStyle/>
          <a:p>
            <a:r>
              <a:rPr lang="en-US"/>
              <a:t>10/03/2024</a:t>
            </a:r>
          </a:p>
        </p:txBody>
      </p:sp>
      <p:sp>
        <p:nvSpPr>
          <p:cNvPr id="5" name="Footer Placeholder 4">
            <a:extLst>
              <a:ext uri="{FF2B5EF4-FFF2-40B4-BE49-F238E27FC236}">
                <a16:creationId xmlns:a16="http://schemas.microsoft.com/office/drawing/2014/main" id="{2E4BAC9F-91D6-964D-BC41-358C70E6E5C2}"/>
              </a:ext>
            </a:extLst>
          </p:cNvPr>
          <p:cNvSpPr>
            <a:spLocks noGrp="1"/>
          </p:cNvSpPr>
          <p:nvPr>
            <p:ph type="ftr" sz="quarter" idx="11"/>
          </p:nvPr>
        </p:nvSpPr>
        <p:spPr/>
        <p:txBody>
          <a:bodyPr/>
          <a:lstStyle/>
          <a:p>
            <a:r>
              <a:rPr lang="en-US"/>
              <a:t>12.010 Lec09 Graphics</a:t>
            </a:r>
          </a:p>
        </p:txBody>
      </p:sp>
      <p:sp>
        <p:nvSpPr>
          <p:cNvPr id="6" name="Slide Number Placeholder 5">
            <a:extLst>
              <a:ext uri="{FF2B5EF4-FFF2-40B4-BE49-F238E27FC236}">
                <a16:creationId xmlns:a16="http://schemas.microsoft.com/office/drawing/2014/main" id="{35E0FCB9-C2C8-7E4F-9C9C-7AE4CA284F82}"/>
              </a:ext>
            </a:extLst>
          </p:cNvPr>
          <p:cNvSpPr>
            <a:spLocks noGrp="1"/>
          </p:cNvSpPr>
          <p:nvPr>
            <p:ph type="sldNum" sz="quarter" idx="12"/>
          </p:nvPr>
        </p:nvSpPr>
        <p:spPr/>
        <p:txBody>
          <a:bodyPr/>
          <a:lstStyle/>
          <a:p>
            <a:fld id="{1899A86F-5B23-C949-A746-4D6D9415417B}" type="slidenum">
              <a:rPr lang="en-US" smtClean="0"/>
              <a:t>‹#›</a:t>
            </a:fld>
            <a:endParaRPr lang="en-US"/>
          </a:p>
        </p:txBody>
      </p:sp>
    </p:spTree>
    <p:extLst>
      <p:ext uri="{BB962C8B-B14F-4D97-AF65-F5344CB8AC3E}">
        <p14:creationId xmlns:p14="http://schemas.microsoft.com/office/powerpoint/2010/main" val="20364939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C28551-8876-5F4D-8185-9BD256C0619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E0BB65C-7465-FA4D-B5AE-740E73C421C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CF977F-B654-2448-A407-4A7C433E7A2E}"/>
              </a:ext>
            </a:extLst>
          </p:cNvPr>
          <p:cNvSpPr>
            <a:spLocks noGrp="1"/>
          </p:cNvSpPr>
          <p:nvPr>
            <p:ph type="dt" sz="half" idx="10"/>
          </p:nvPr>
        </p:nvSpPr>
        <p:spPr/>
        <p:txBody>
          <a:bodyPr/>
          <a:lstStyle/>
          <a:p>
            <a:r>
              <a:rPr lang="en-US"/>
              <a:t>10/03/2024</a:t>
            </a:r>
          </a:p>
        </p:txBody>
      </p:sp>
      <p:sp>
        <p:nvSpPr>
          <p:cNvPr id="5" name="Footer Placeholder 4">
            <a:extLst>
              <a:ext uri="{FF2B5EF4-FFF2-40B4-BE49-F238E27FC236}">
                <a16:creationId xmlns:a16="http://schemas.microsoft.com/office/drawing/2014/main" id="{0C232EE5-C3CE-114B-BC72-AC703D8FEF0E}"/>
              </a:ext>
            </a:extLst>
          </p:cNvPr>
          <p:cNvSpPr>
            <a:spLocks noGrp="1"/>
          </p:cNvSpPr>
          <p:nvPr>
            <p:ph type="ftr" sz="quarter" idx="11"/>
          </p:nvPr>
        </p:nvSpPr>
        <p:spPr/>
        <p:txBody>
          <a:bodyPr/>
          <a:lstStyle/>
          <a:p>
            <a:r>
              <a:rPr lang="en-US"/>
              <a:t>12.010 Lec09 Graphics</a:t>
            </a:r>
          </a:p>
        </p:txBody>
      </p:sp>
      <p:sp>
        <p:nvSpPr>
          <p:cNvPr id="6" name="Slide Number Placeholder 5">
            <a:extLst>
              <a:ext uri="{FF2B5EF4-FFF2-40B4-BE49-F238E27FC236}">
                <a16:creationId xmlns:a16="http://schemas.microsoft.com/office/drawing/2014/main" id="{269237F1-0D6A-B148-8451-C0C772350D54}"/>
              </a:ext>
            </a:extLst>
          </p:cNvPr>
          <p:cNvSpPr>
            <a:spLocks noGrp="1"/>
          </p:cNvSpPr>
          <p:nvPr>
            <p:ph type="sldNum" sz="quarter" idx="12"/>
          </p:nvPr>
        </p:nvSpPr>
        <p:spPr/>
        <p:txBody>
          <a:bodyPr/>
          <a:lstStyle/>
          <a:p>
            <a:fld id="{1899A86F-5B23-C949-A746-4D6D9415417B}" type="slidenum">
              <a:rPr lang="en-US" smtClean="0"/>
              <a:t>‹#›</a:t>
            </a:fld>
            <a:endParaRPr lang="en-US"/>
          </a:p>
        </p:txBody>
      </p:sp>
    </p:spTree>
    <p:extLst>
      <p:ext uri="{BB962C8B-B14F-4D97-AF65-F5344CB8AC3E}">
        <p14:creationId xmlns:p14="http://schemas.microsoft.com/office/powerpoint/2010/main" val="5372560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3EA0367-3E1D-0447-8D04-85CC4803F5F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F203E2A-085F-5543-8BA9-8F2AFC893EA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340669-22F0-D345-B0A6-4F05F56E7703}"/>
              </a:ext>
            </a:extLst>
          </p:cNvPr>
          <p:cNvSpPr>
            <a:spLocks noGrp="1"/>
          </p:cNvSpPr>
          <p:nvPr>
            <p:ph type="dt" sz="half" idx="10"/>
          </p:nvPr>
        </p:nvSpPr>
        <p:spPr/>
        <p:txBody>
          <a:bodyPr/>
          <a:lstStyle/>
          <a:p>
            <a:r>
              <a:rPr lang="en-US"/>
              <a:t>10/03/2024</a:t>
            </a:r>
          </a:p>
        </p:txBody>
      </p:sp>
      <p:sp>
        <p:nvSpPr>
          <p:cNvPr id="5" name="Footer Placeholder 4">
            <a:extLst>
              <a:ext uri="{FF2B5EF4-FFF2-40B4-BE49-F238E27FC236}">
                <a16:creationId xmlns:a16="http://schemas.microsoft.com/office/drawing/2014/main" id="{2DE7DDFC-8F73-424E-8A12-B056A0C22A9A}"/>
              </a:ext>
            </a:extLst>
          </p:cNvPr>
          <p:cNvSpPr>
            <a:spLocks noGrp="1"/>
          </p:cNvSpPr>
          <p:nvPr>
            <p:ph type="ftr" sz="quarter" idx="11"/>
          </p:nvPr>
        </p:nvSpPr>
        <p:spPr/>
        <p:txBody>
          <a:bodyPr/>
          <a:lstStyle/>
          <a:p>
            <a:r>
              <a:rPr lang="en-US"/>
              <a:t>12.010 Lec09 Graphics</a:t>
            </a:r>
          </a:p>
        </p:txBody>
      </p:sp>
      <p:sp>
        <p:nvSpPr>
          <p:cNvPr id="6" name="Slide Number Placeholder 5">
            <a:extLst>
              <a:ext uri="{FF2B5EF4-FFF2-40B4-BE49-F238E27FC236}">
                <a16:creationId xmlns:a16="http://schemas.microsoft.com/office/drawing/2014/main" id="{48171D94-B429-A440-A72F-642DF2204877}"/>
              </a:ext>
            </a:extLst>
          </p:cNvPr>
          <p:cNvSpPr>
            <a:spLocks noGrp="1"/>
          </p:cNvSpPr>
          <p:nvPr>
            <p:ph type="sldNum" sz="quarter" idx="12"/>
          </p:nvPr>
        </p:nvSpPr>
        <p:spPr/>
        <p:txBody>
          <a:bodyPr/>
          <a:lstStyle/>
          <a:p>
            <a:fld id="{1899A86F-5B23-C949-A746-4D6D9415417B}" type="slidenum">
              <a:rPr lang="en-US" smtClean="0"/>
              <a:t>‹#›</a:t>
            </a:fld>
            <a:endParaRPr lang="en-US"/>
          </a:p>
        </p:txBody>
      </p:sp>
    </p:spTree>
    <p:extLst>
      <p:ext uri="{BB962C8B-B14F-4D97-AF65-F5344CB8AC3E}">
        <p14:creationId xmlns:p14="http://schemas.microsoft.com/office/powerpoint/2010/main" val="26998342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91EDC1-ECF2-AC4D-B6E1-D1D380FF7F2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A074A87-F6FF-A643-9495-6D11C5CBFBB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7B9A7A5-32FF-0C48-B14A-860D60A49AC7}"/>
              </a:ext>
            </a:extLst>
          </p:cNvPr>
          <p:cNvSpPr>
            <a:spLocks noGrp="1"/>
          </p:cNvSpPr>
          <p:nvPr>
            <p:ph type="dt" sz="half" idx="10"/>
          </p:nvPr>
        </p:nvSpPr>
        <p:spPr/>
        <p:txBody>
          <a:bodyPr/>
          <a:lstStyle/>
          <a:p>
            <a:r>
              <a:rPr lang="en-US"/>
              <a:t>10/03/2024</a:t>
            </a:r>
          </a:p>
        </p:txBody>
      </p:sp>
      <p:sp>
        <p:nvSpPr>
          <p:cNvPr id="5" name="Footer Placeholder 4">
            <a:extLst>
              <a:ext uri="{FF2B5EF4-FFF2-40B4-BE49-F238E27FC236}">
                <a16:creationId xmlns:a16="http://schemas.microsoft.com/office/drawing/2014/main" id="{2889F5BB-2064-9540-8E7E-B10BF11ADF3B}"/>
              </a:ext>
            </a:extLst>
          </p:cNvPr>
          <p:cNvSpPr>
            <a:spLocks noGrp="1"/>
          </p:cNvSpPr>
          <p:nvPr>
            <p:ph type="ftr" sz="quarter" idx="11"/>
          </p:nvPr>
        </p:nvSpPr>
        <p:spPr/>
        <p:txBody>
          <a:bodyPr/>
          <a:lstStyle/>
          <a:p>
            <a:r>
              <a:rPr lang="en-US"/>
              <a:t>12.010 Lec09 Graphics</a:t>
            </a:r>
          </a:p>
        </p:txBody>
      </p:sp>
      <p:sp>
        <p:nvSpPr>
          <p:cNvPr id="6" name="Slide Number Placeholder 5">
            <a:extLst>
              <a:ext uri="{FF2B5EF4-FFF2-40B4-BE49-F238E27FC236}">
                <a16:creationId xmlns:a16="http://schemas.microsoft.com/office/drawing/2014/main" id="{FC89C59E-BBE9-FF45-9E3E-E7A21F8FB0C4}"/>
              </a:ext>
            </a:extLst>
          </p:cNvPr>
          <p:cNvSpPr>
            <a:spLocks noGrp="1"/>
          </p:cNvSpPr>
          <p:nvPr>
            <p:ph type="sldNum" sz="quarter" idx="12"/>
          </p:nvPr>
        </p:nvSpPr>
        <p:spPr/>
        <p:txBody>
          <a:bodyPr/>
          <a:lstStyle/>
          <a:p>
            <a:fld id="{1899A86F-5B23-C949-A746-4D6D9415417B}" type="slidenum">
              <a:rPr lang="en-US" smtClean="0"/>
              <a:t>‹#›</a:t>
            </a:fld>
            <a:endParaRPr lang="en-US"/>
          </a:p>
        </p:txBody>
      </p:sp>
    </p:spTree>
    <p:extLst>
      <p:ext uri="{BB962C8B-B14F-4D97-AF65-F5344CB8AC3E}">
        <p14:creationId xmlns:p14="http://schemas.microsoft.com/office/powerpoint/2010/main" val="1599800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54CC18-6B6A-C449-82F9-51090E34A47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F22DB87-5ECE-D742-A9E1-EA4B2A6911A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F30C4D0-03B6-3249-B9DF-4FE852374B1F}"/>
              </a:ext>
            </a:extLst>
          </p:cNvPr>
          <p:cNvSpPr>
            <a:spLocks noGrp="1"/>
          </p:cNvSpPr>
          <p:nvPr>
            <p:ph type="dt" sz="half" idx="10"/>
          </p:nvPr>
        </p:nvSpPr>
        <p:spPr/>
        <p:txBody>
          <a:bodyPr/>
          <a:lstStyle/>
          <a:p>
            <a:r>
              <a:rPr lang="en-US"/>
              <a:t>10/03/2024</a:t>
            </a:r>
          </a:p>
        </p:txBody>
      </p:sp>
      <p:sp>
        <p:nvSpPr>
          <p:cNvPr id="5" name="Footer Placeholder 4">
            <a:extLst>
              <a:ext uri="{FF2B5EF4-FFF2-40B4-BE49-F238E27FC236}">
                <a16:creationId xmlns:a16="http://schemas.microsoft.com/office/drawing/2014/main" id="{0C792722-B127-1C42-869A-F29ECD46157D}"/>
              </a:ext>
            </a:extLst>
          </p:cNvPr>
          <p:cNvSpPr>
            <a:spLocks noGrp="1"/>
          </p:cNvSpPr>
          <p:nvPr>
            <p:ph type="ftr" sz="quarter" idx="11"/>
          </p:nvPr>
        </p:nvSpPr>
        <p:spPr/>
        <p:txBody>
          <a:bodyPr/>
          <a:lstStyle/>
          <a:p>
            <a:r>
              <a:rPr lang="en-US"/>
              <a:t>12.010 Lec09 Graphics</a:t>
            </a:r>
          </a:p>
        </p:txBody>
      </p:sp>
      <p:sp>
        <p:nvSpPr>
          <p:cNvPr id="6" name="Slide Number Placeholder 5">
            <a:extLst>
              <a:ext uri="{FF2B5EF4-FFF2-40B4-BE49-F238E27FC236}">
                <a16:creationId xmlns:a16="http://schemas.microsoft.com/office/drawing/2014/main" id="{E72645EC-38C3-AC4B-AC75-13A07558E263}"/>
              </a:ext>
            </a:extLst>
          </p:cNvPr>
          <p:cNvSpPr>
            <a:spLocks noGrp="1"/>
          </p:cNvSpPr>
          <p:nvPr>
            <p:ph type="sldNum" sz="quarter" idx="12"/>
          </p:nvPr>
        </p:nvSpPr>
        <p:spPr/>
        <p:txBody>
          <a:bodyPr/>
          <a:lstStyle/>
          <a:p>
            <a:fld id="{1899A86F-5B23-C949-A746-4D6D9415417B}" type="slidenum">
              <a:rPr lang="en-US" smtClean="0"/>
              <a:t>‹#›</a:t>
            </a:fld>
            <a:endParaRPr lang="en-US"/>
          </a:p>
        </p:txBody>
      </p:sp>
    </p:spTree>
    <p:extLst>
      <p:ext uri="{BB962C8B-B14F-4D97-AF65-F5344CB8AC3E}">
        <p14:creationId xmlns:p14="http://schemas.microsoft.com/office/powerpoint/2010/main" val="29937208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ACEC66-83B2-C448-BFF7-C0A907B918C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D5FDEE9-011D-C24F-B1A3-9E3FE81429C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BF4E6D8-2ADF-8744-934C-5EFDB3CB33B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82A660A-A2CF-F74B-AF9F-A4366F9F094C}"/>
              </a:ext>
            </a:extLst>
          </p:cNvPr>
          <p:cNvSpPr>
            <a:spLocks noGrp="1"/>
          </p:cNvSpPr>
          <p:nvPr>
            <p:ph type="dt" sz="half" idx="10"/>
          </p:nvPr>
        </p:nvSpPr>
        <p:spPr/>
        <p:txBody>
          <a:bodyPr/>
          <a:lstStyle/>
          <a:p>
            <a:r>
              <a:rPr lang="en-US"/>
              <a:t>10/03/2024</a:t>
            </a:r>
          </a:p>
        </p:txBody>
      </p:sp>
      <p:sp>
        <p:nvSpPr>
          <p:cNvPr id="6" name="Footer Placeholder 5">
            <a:extLst>
              <a:ext uri="{FF2B5EF4-FFF2-40B4-BE49-F238E27FC236}">
                <a16:creationId xmlns:a16="http://schemas.microsoft.com/office/drawing/2014/main" id="{69453E2F-8B57-7849-B338-3923E11009F4}"/>
              </a:ext>
            </a:extLst>
          </p:cNvPr>
          <p:cNvSpPr>
            <a:spLocks noGrp="1"/>
          </p:cNvSpPr>
          <p:nvPr>
            <p:ph type="ftr" sz="quarter" idx="11"/>
          </p:nvPr>
        </p:nvSpPr>
        <p:spPr/>
        <p:txBody>
          <a:bodyPr/>
          <a:lstStyle/>
          <a:p>
            <a:r>
              <a:rPr lang="en-US"/>
              <a:t>12.010 Lec09 Graphics</a:t>
            </a:r>
          </a:p>
        </p:txBody>
      </p:sp>
      <p:sp>
        <p:nvSpPr>
          <p:cNvPr id="7" name="Slide Number Placeholder 6">
            <a:extLst>
              <a:ext uri="{FF2B5EF4-FFF2-40B4-BE49-F238E27FC236}">
                <a16:creationId xmlns:a16="http://schemas.microsoft.com/office/drawing/2014/main" id="{17C67A9C-5F58-F642-84C8-1C1358C6CBA3}"/>
              </a:ext>
            </a:extLst>
          </p:cNvPr>
          <p:cNvSpPr>
            <a:spLocks noGrp="1"/>
          </p:cNvSpPr>
          <p:nvPr>
            <p:ph type="sldNum" sz="quarter" idx="12"/>
          </p:nvPr>
        </p:nvSpPr>
        <p:spPr/>
        <p:txBody>
          <a:bodyPr/>
          <a:lstStyle/>
          <a:p>
            <a:fld id="{1899A86F-5B23-C949-A746-4D6D9415417B}" type="slidenum">
              <a:rPr lang="en-US" smtClean="0"/>
              <a:t>‹#›</a:t>
            </a:fld>
            <a:endParaRPr lang="en-US"/>
          </a:p>
        </p:txBody>
      </p:sp>
    </p:spTree>
    <p:extLst>
      <p:ext uri="{BB962C8B-B14F-4D97-AF65-F5344CB8AC3E}">
        <p14:creationId xmlns:p14="http://schemas.microsoft.com/office/powerpoint/2010/main" val="27504759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D85C6A-4576-EC49-9B99-6CAA7E8032B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5748A15-155D-BC44-8620-0BDA40952EC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D3CF6DF-1DB0-7B47-85F3-E7A4DF14F94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C54C0BF-8C58-4243-BE45-565096D5838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77749FB-8902-6747-A2EA-A06AD8B8D05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02A4556-C560-F349-AC5C-59158E76D95A}"/>
              </a:ext>
            </a:extLst>
          </p:cNvPr>
          <p:cNvSpPr>
            <a:spLocks noGrp="1"/>
          </p:cNvSpPr>
          <p:nvPr>
            <p:ph type="dt" sz="half" idx="10"/>
          </p:nvPr>
        </p:nvSpPr>
        <p:spPr/>
        <p:txBody>
          <a:bodyPr/>
          <a:lstStyle/>
          <a:p>
            <a:r>
              <a:rPr lang="en-US"/>
              <a:t>10/03/2024</a:t>
            </a:r>
          </a:p>
        </p:txBody>
      </p:sp>
      <p:sp>
        <p:nvSpPr>
          <p:cNvPr id="8" name="Footer Placeholder 7">
            <a:extLst>
              <a:ext uri="{FF2B5EF4-FFF2-40B4-BE49-F238E27FC236}">
                <a16:creationId xmlns:a16="http://schemas.microsoft.com/office/drawing/2014/main" id="{9E3091FD-0B0D-6647-9478-8676399AACC8}"/>
              </a:ext>
            </a:extLst>
          </p:cNvPr>
          <p:cNvSpPr>
            <a:spLocks noGrp="1"/>
          </p:cNvSpPr>
          <p:nvPr>
            <p:ph type="ftr" sz="quarter" idx="11"/>
          </p:nvPr>
        </p:nvSpPr>
        <p:spPr/>
        <p:txBody>
          <a:bodyPr/>
          <a:lstStyle/>
          <a:p>
            <a:r>
              <a:rPr lang="en-US"/>
              <a:t>12.010 Lec09 Graphics</a:t>
            </a:r>
          </a:p>
        </p:txBody>
      </p:sp>
      <p:sp>
        <p:nvSpPr>
          <p:cNvPr id="9" name="Slide Number Placeholder 8">
            <a:extLst>
              <a:ext uri="{FF2B5EF4-FFF2-40B4-BE49-F238E27FC236}">
                <a16:creationId xmlns:a16="http://schemas.microsoft.com/office/drawing/2014/main" id="{D9BD4D14-E9AF-FF48-9F66-97A1927675A8}"/>
              </a:ext>
            </a:extLst>
          </p:cNvPr>
          <p:cNvSpPr>
            <a:spLocks noGrp="1"/>
          </p:cNvSpPr>
          <p:nvPr>
            <p:ph type="sldNum" sz="quarter" idx="12"/>
          </p:nvPr>
        </p:nvSpPr>
        <p:spPr/>
        <p:txBody>
          <a:bodyPr/>
          <a:lstStyle/>
          <a:p>
            <a:fld id="{1899A86F-5B23-C949-A746-4D6D9415417B}" type="slidenum">
              <a:rPr lang="en-US" smtClean="0"/>
              <a:t>‹#›</a:t>
            </a:fld>
            <a:endParaRPr lang="en-US"/>
          </a:p>
        </p:txBody>
      </p:sp>
    </p:spTree>
    <p:extLst>
      <p:ext uri="{BB962C8B-B14F-4D97-AF65-F5344CB8AC3E}">
        <p14:creationId xmlns:p14="http://schemas.microsoft.com/office/powerpoint/2010/main" val="15673263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AAD63E-6CB7-0C4E-8E9E-631CA18AFD6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45451D3-E066-6448-AF9C-DF0BBB29A41F}"/>
              </a:ext>
            </a:extLst>
          </p:cNvPr>
          <p:cNvSpPr>
            <a:spLocks noGrp="1"/>
          </p:cNvSpPr>
          <p:nvPr>
            <p:ph type="dt" sz="half" idx="10"/>
          </p:nvPr>
        </p:nvSpPr>
        <p:spPr/>
        <p:txBody>
          <a:bodyPr/>
          <a:lstStyle/>
          <a:p>
            <a:r>
              <a:rPr lang="en-US"/>
              <a:t>10/03/2024</a:t>
            </a:r>
          </a:p>
        </p:txBody>
      </p:sp>
      <p:sp>
        <p:nvSpPr>
          <p:cNvPr id="4" name="Footer Placeholder 3">
            <a:extLst>
              <a:ext uri="{FF2B5EF4-FFF2-40B4-BE49-F238E27FC236}">
                <a16:creationId xmlns:a16="http://schemas.microsoft.com/office/drawing/2014/main" id="{EF512286-FA3B-6F44-BD77-113F56CAAC18}"/>
              </a:ext>
            </a:extLst>
          </p:cNvPr>
          <p:cNvSpPr>
            <a:spLocks noGrp="1"/>
          </p:cNvSpPr>
          <p:nvPr>
            <p:ph type="ftr" sz="quarter" idx="11"/>
          </p:nvPr>
        </p:nvSpPr>
        <p:spPr/>
        <p:txBody>
          <a:bodyPr/>
          <a:lstStyle/>
          <a:p>
            <a:r>
              <a:rPr lang="en-US"/>
              <a:t>12.010 Lec09 Graphics</a:t>
            </a:r>
          </a:p>
        </p:txBody>
      </p:sp>
      <p:sp>
        <p:nvSpPr>
          <p:cNvPr id="5" name="Slide Number Placeholder 4">
            <a:extLst>
              <a:ext uri="{FF2B5EF4-FFF2-40B4-BE49-F238E27FC236}">
                <a16:creationId xmlns:a16="http://schemas.microsoft.com/office/drawing/2014/main" id="{E5A7544A-9E20-DC45-924F-4488BC0472DE}"/>
              </a:ext>
            </a:extLst>
          </p:cNvPr>
          <p:cNvSpPr>
            <a:spLocks noGrp="1"/>
          </p:cNvSpPr>
          <p:nvPr>
            <p:ph type="sldNum" sz="quarter" idx="12"/>
          </p:nvPr>
        </p:nvSpPr>
        <p:spPr/>
        <p:txBody>
          <a:bodyPr/>
          <a:lstStyle/>
          <a:p>
            <a:fld id="{1899A86F-5B23-C949-A746-4D6D9415417B}" type="slidenum">
              <a:rPr lang="en-US" smtClean="0"/>
              <a:t>‹#›</a:t>
            </a:fld>
            <a:endParaRPr lang="en-US"/>
          </a:p>
        </p:txBody>
      </p:sp>
    </p:spTree>
    <p:extLst>
      <p:ext uri="{BB962C8B-B14F-4D97-AF65-F5344CB8AC3E}">
        <p14:creationId xmlns:p14="http://schemas.microsoft.com/office/powerpoint/2010/main" val="19514856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7425DD5-A7FD-F949-BFE7-98C8BEE905BB}"/>
              </a:ext>
            </a:extLst>
          </p:cNvPr>
          <p:cNvSpPr>
            <a:spLocks noGrp="1"/>
          </p:cNvSpPr>
          <p:nvPr>
            <p:ph type="dt" sz="half" idx="10"/>
          </p:nvPr>
        </p:nvSpPr>
        <p:spPr/>
        <p:txBody>
          <a:bodyPr/>
          <a:lstStyle/>
          <a:p>
            <a:r>
              <a:rPr lang="en-US"/>
              <a:t>10/03/2024</a:t>
            </a:r>
          </a:p>
        </p:txBody>
      </p:sp>
      <p:sp>
        <p:nvSpPr>
          <p:cNvPr id="3" name="Footer Placeholder 2">
            <a:extLst>
              <a:ext uri="{FF2B5EF4-FFF2-40B4-BE49-F238E27FC236}">
                <a16:creationId xmlns:a16="http://schemas.microsoft.com/office/drawing/2014/main" id="{B62D28EE-4923-9A4E-9DCE-94287457E8D3}"/>
              </a:ext>
            </a:extLst>
          </p:cNvPr>
          <p:cNvSpPr>
            <a:spLocks noGrp="1"/>
          </p:cNvSpPr>
          <p:nvPr>
            <p:ph type="ftr" sz="quarter" idx="11"/>
          </p:nvPr>
        </p:nvSpPr>
        <p:spPr/>
        <p:txBody>
          <a:bodyPr/>
          <a:lstStyle/>
          <a:p>
            <a:r>
              <a:rPr lang="en-US"/>
              <a:t>12.010 Lec09 Graphics</a:t>
            </a:r>
          </a:p>
        </p:txBody>
      </p:sp>
      <p:sp>
        <p:nvSpPr>
          <p:cNvPr id="4" name="Slide Number Placeholder 3">
            <a:extLst>
              <a:ext uri="{FF2B5EF4-FFF2-40B4-BE49-F238E27FC236}">
                <a16:creationId xmlns:a16="http://schemas.microsoft.com/office/drawing/2014/main" id="{A402C1B4-2696-7F4D-8269-D8A56DB3CE08}"/>
              </a:ext>
            </a:extLst>
          </p:cNvPr>
          <p:cNvSpPr>
            <a:spLocks noGrp="1"/>
          </p:cNvSpPr>
          <p:nvPr>
            <p:ph type="sldNum" sz="quarter" idx="12"/>
          </p:nvPr>
        </p:nvSpPr>
        <p:spPr/>
        <p:txBody>
          <a:bodyPr/>
          <a:lstStyle/>
          <a:p>
            <a:fld id="{1899A86F-5B23-C949-A746-4D6D9415417B}" type="slidenum">
              <a:rPr lang="en-US" smtClean="0"/>
              <a:t>‹#›</a:t>
            </a:fld>
            <a:endParaRPr lang="en-US"/>
          </a:p>
        </p:txBody>
      </p:sp>
    </p:spTree>
    <p:extLst>
      <p:ext uri="{BB962C8B-B14F-4D97-AF65-F5344CB8AC3E}">
        <p14:creationId xmlns:p14="http://schemas.microsoft.com/office/powerpoint/2010/main" val="8235339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92639B-95D0-EB46-B7A7-1B48EB34D4A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984B3CF-9F14-5242-80AF-B2C4E463ACE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98B425C-FBBF-3D4A-994F-3CB0D6FD6BB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53A5363-ED17-2C4E-9582-8D0BB4EDF203}"/>
              </a:ext>
            </a:extLst>
          </p:cNvPr>
          <p:cNvSpPr>
            <a:spLocks noGrp="1"/>
          </p:cNvSpPr>
          <p:nvPr>
            <p:ph type="dt" sz="half" idx="10"/>
          </p:nvPr>
        </p:nvSpPr>
        <p:spPr/>
        <p:txBody>
          <a:bodyPr/>
          <a:lstStyle/>
          <a:p>
            <a:r>
              <a:rPr lang="en-US"/>
              <a:t>10/03/2024</a:t>
            </a:r>
          </a:p>
        </p:txBody>
      </p:sp>
      <p:sp>
        <p:nvSpPr>
          <p:cNvPr id="6" name="Footer Placeholder 5">
            <a:extLst>
              <a:ext uri="{FF2B5EF4-FFF2-40B4-BE49-F238E27FC236}">
                <a16:creationId xmlns:a16="http://schemas.microsoft.com/office/drawing/2014/main" id="{7B632423-9CA8-0E47-89C6-596BF0A8409C}"/>
              </a:ext>
            </a:extLst>
          </p:cNvPr>
          <p:cNvSpPr>
            <a:spLocks noGrp="1"/>
          </p:cNvSpPr>
          <p:nvPr>
            <p:ph type="ftr" sz="quarter" idx="11"/>
          </p:nvPr>
        </p:nvSpPr>
        <p:spPr/>
        <p:txBody>
          <a:bodyPr/>
          <a:lstStyle/>
          <a:p>
            <a:r>
              <a:rPr lang="en-US"/>
              <a:t>12.010 Lec09 Graphics</a:t>
            </a:r>
          </a:p>
        </p:txBody>
      </p:sp>
      <p:sp>
        <p:nvSpPr>
          <p:cNvPr id="7" name="Slide Number Placeholder 6">
            <a:extLst>
              <a:ext uri="{FF2B5EF4-FFF2-40B4-BE49-F238E27FC236}">
                <a16:creationId xmlns:a16="http://schemas.microsoft.com/office/drawing/2014/main" id="{69BE9FF9-6B74-B141-8B2B-9EB9A9F931F9}"/>
              </a:ext>
            </a:extLst>
          </p:cNvPr>
          <p:cNvSpPr>
            <a:spLocks noGrp="1"/>
          </p:cNvSpPr>
          <p:nvPr>
            <p:ph type="sldNum" sz="quarter" idx="12"/>
          </p:nvPr>
        </p:nvSpPr>
        <p:spPr/>
        <p:txBody>
          <a:bodyPr/>
          <a:lstStyle/>
          <a:p>
            <a:fld id="{1899A86F-5B23-C949-A746-4D6D9415417B}" type="slidenum">
              <a:rPr lang="en-US" smtClean="0"/>
              <a:t>‹#›</a:t>
            </a:fld>
            <a:endParaRPr lang="en-US"/>
          </a:p>
        </p:txBody>
      </p:sp>
    </p:spTree>
    <p:extLst>
      <p:ext uri="{BB962C8B-B14F-4D97-AF65-F5344CB8AC3E}">
        <p14:creationId xmlns:p14="http://schemas.microsoft.com/office/powerpoint/2010/main" val="24110397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C0F224-DD95-8E42-8F3D-149D5DD3E83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3F929B8-06E1-7E4F-9C6A-4E27650E8CB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E0AF6F9-3BD5-4B45-9796-7BF522CBEBE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AE18B5D-D468-A14E-B8B8-2D5863D8E7D7}"/>
              </a:ext>
            </a:extLst>
          </p:cNvPr>
          <p:cNvSpPr>
            <a:spLocks noGrp="1"/>
          </p:cNvSpPr>
          <p:nvPr>
            <p:ph type="dt" sz="half" idx="10"/>
          </p:nvPr>
        </p:nvSpPr>
        <p:spPr/>
        <p:txBody>
          <a:bodyPr/>
          <a:lstStyle/>
          <a:p>
            <a:r>
              <a:rPr lang="en-US"/>
              <a:t>10/03/2024</a:t>
            </a:r>
          </a:p>
        </p:txBody>
      </p:sp>
      <p:sp>
        <p:nvSpPr>
          <p:cNvPr id="6" name="Footer Placeholder 5">
            <a:extLst>
              <a:ext uri="{FF2B5EF4-FFF2-40B4-BE49-F238E27FC236}">
                <a16:creationId xmlns:a16="http://schemas.microsoft.com/office/drawing/2014/main" id="{F2DCD064-C6F5-5244-8103-5DA6BD1CB03B}"/>
              </a:ext>
            </a:extLst>
          </p:cNvPr>
          <p:cNvSpPr>
            <a:spLocks noGrp="1"/>
          </p:cNvSpPr>
          <p:nvPr>
            <p:ph type="ftr" sz="quarter" idx="11"/>
          </p:nvPr>
        </p:nvSpPr>
        <p:spPr/>
        <p:txBody>
          <a:bodyPr/>
          <a:lstStyle/>
          <a:p>
            <a:r>
              <a:rPr lang="en-US"/>
              <a:t>12.010 Lec09 Graphics</a:t>
            </a:r>
          </a:p>
        </p:txBody>
      </p:sp>
      <p:sp>
        <p:nvSpPr>
          <p:cNvPr id="7" name="Slide Number Placeholder 6">
            <a:extLst>
              <a:ext uri="{FF2B5EF4-FFF2-40B4-BE49-F238E27FC236}">
                <a16:creationId xmlns:a16="http://schemas.microsoft.com/office/drawing/2014/main" id="{89AF5CD8-4DD9-4A48-AF49-009207B26604}"/>
              </a:ext>
            </a:extLst>
          </p:cNvPr>
          <p:cNvSpPr>
            <a:spLocks noGrp="1"/>
          </p:cNvSpPr>
          <p:nvPr>
            <p:ph type="sldNum" sz="quarter" idx="12"/>
          </p:nvPr>
        </p:nvSpPr>
        <p:spPr/>
        <p:txBody>
          <a:bodyPr/>
          <a:lstStyle/>
          <a:p>
            <a:fld id="{1899A86F-5B23-C949-A746-4D6D9415417B}" type="slidenum">
              <a:rPr lang="en-US" smtClean="0"/>
              <a:t>‹#›</a:t>
            </a:fld>
            <a:endParaRPr lang="en-US"/>
          </a:p>
        </p:txBody>
      </p:sp>
    </p:spTree>
    <p:extLst>
      <p:ext uri="{BB962C8B-B14F-4D97-AF65-F5344CB8AC3E}">
        <p14:creationId xmlns:p14="http://schemas.microsoft.com/office/powerpoint/2010/main" val="898696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3D5D0C1-B5B5-404F-BCE3-D87AE866829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0EAE8B5-DE3B-4A4E-BF26-FE2C2409EA5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9D3D75B-EC66-CA44-883C-CFE8BF9E1F7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a:t>10/03/2024</a:t>
            </a:r>
          </a:p>
        </p:txBody>
      </p:sp>
      <p:sp>
        <p:nvSpPr>
          <p:cNvPr id="5" name="Footer Placeholder 4">
            <a:extLst>
              <a:ext uri="{FF2B5EF4-FFF2-40B4-BE49-F238E27FC236}">
                <a16:creationId xmlns:a16="http://schemas.microsoft.com/office/drawing/2014/main" id="{98A9F2A6-3D74-B44D-AE71-D594823A7B6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12.010 Lec09 Graphics</a:t>
            </a:r>
          </a:p>
        </p:txBody>
      </p:sp>
      <p:sp>
        <p:nvSpPr>
          <p:cNvPr id="6" name="Slide Number Placeholder 5">
            <a:extLst>
              <a:ext uri="{FF2B5EF4-FFF2-40B4-BE49-F238E27FC236}">
                <a16:creationId xmlns:a16="http://schemas.microsoft.com/office/drawing/2014/main" id="{DBB3C112-2E2B-BA43-A46E-DAFEA47F79A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99A86F-5B23-C949-A746-4D6D9415417B}" type="slidenum">
              <a:rPr lang="en-US" smtClean="0"/>
              <a:t>‹#›</a:t>
            </a:fld>
            <a:endParaRPr lang="en-US"/>
          </a:p>
        </p:txBody>
      </p:sp>
    </p:spTree>
    <p:extLst>
      <p:ext uri="{BB962C8B-B14F-4D97-AF65-F5344CB8AC3E}">
        <p14:creationId xmlns:p14="http://schemas.microsoft.com/office/powerpoint/2010/main" val="32945986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matplotlib.org/stable/api/matplotlib_configuration_api.html#matplotlib.rcParams"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hyperlink" Target="https://matplotlib.org/stable/gallery/index.html" TargetMode="External"/><Relationship Id="rId1" Type="http://schemas.openxmlformats.org/officeDocument/2006/relationships/slideLayout" Target="../slideLayouts/slideLayout2.xml"/><Relationship Id="rId4" Type="http://schemas.openxmlformats.org/officeDocument/2006/relationships/hyperlink" Target="https://ocw.mit.edu/help/faq-fair-use"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ocw.mit.edu/help/faq-fair-use" TargetMode="External"/><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matplotlib.org/stable/gallery/axisartist/demo_parasite_axes.html#sphx-glr-gallery-axisartist-demo-parasite-axes-py"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hyperlink" Target="https://ocw.mit.edu/help/faq-fair-use" TargetMode="External"/><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ocw.mit.edu/help/faq-fair-use" TargetMode="External"/><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ocw.mit.edu/terms" TargetMode="External"/><Relationship Id="rId2" Type="http://schemas.openxmlformats.org/officeDocument/2006/relationships/hyperlink" Target="https://ocw.mit.edu/"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ocw.mit.edu/help/faq-fair-use"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9DE41-9595-B447-8D46-C2A2A0CF54B7}"/>
              </a:ext>
            </a:extLst>
          </p:cNvPr>
          <p:cNvSpPr>
            <a:spLocks noGrp="1"/>
          </p:cNvSpPr>
          <p:nvPr>
            <p:ph type="ctrTitle"/>
          </p:nvPr>
        </p:nvSpPr>
        <p:spPr/>
        <p:txBody>
          <a:bodyPr>
            <a:normAutofit fontScale="90000"/>
          </a:bodyPr>
          <a:lstStyle/>
          <a:p>
            <a:r>
              <a:rPr lang="en-US" dirty="0"/>
              <a:t>12.010 </a:t>
            </a:r>
            <a:r>
              <a:rPr lang="en-US" b="1" dirty="0"/>
              <a:t>Computational Methods of Scientific Programming 2021</a:t>
            </a:r>
            <a:endParaRPr lang="en-US" dirty="0"/>
          </a:p>
        </p:txBody>
      </p:sp>
      <p:sp>
        <p:nvSpPr>
          <p:cNvPr id="3" name="Subtitle 2">
            <a:extLst>
              <a:ext uri="{FF2B5EF4-FFF2-40B4-BE49-F238E27FC236}">
                <a16:creationId xmlns:a16="http://schemas.microsoft.com/office/drawing/2014/main" id="{5FA298D2-2BDC-DF4C-88EB-FAF771178A6A}"/>
              </a:ext>
            </a:extLst>
          </p:cNvPr>
          <p:cNvSpPr>
            <a:spLocks noGrp="1"/>
          </p:cNvSpPr>
          <p:nvPr>
            <p:ph type="subTitle" idx="1"/>
          </p:nvPr>
        </p:nvSpPr>
        <p:spPr/>
        <p:txBody>
          <a:bodyPr vert="horz" lIns="91440" tIns="45720" rIns="91440" bIns="45720" rtlCol="0" anchor="t">
            <a:normAutofit/>
          </a:bodyPr>
          <a:lstStyle/>
          <a:p>
            <a:endParaRPr lang="en-US" dirty="0"/>
          </a:p>
          <a:p>
            <a:r>
              <a:rPr lang="en-US"/>
              <a:t>Lecture </a:t>
            </a:r>
            <a:r>
              <a:rPr lang="en-US" dirty="0"/>
              <a:t>8</a:t>
            </a:r>
            <a:r>
              <a:rPr lang="en-US"/>
              <a:t>: </a:t>
            </a:r>
            <a:r>
              <a:rPr lang="en-US" dirty="0"/>
              <a:t>Graphics</a:t>
            </a:r>
            <a:endParaRPr lang="en-US" dirty="0">
              <a:cs typeface="Calibri"/>
            </a:endParaRPr>
          </a:p>
        </p:txBody>
      </p:sp>
    </p:spTree>
    <p:extLst>
      <p:ext uri="{BB962C8B-B14F-4D97-AF65-F5344CB8AC3E}">
        <p14:creationId xmlns:p14="http://schemas.microsoft.com/office/powerpoint/2010/main" val="27030513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EAB003-783C-894D-A85B-66B36A9B6370}"/>
              </a:ext>
            </a:extLst>
          </p:cNvPr>
          <p:cNvSpPr>
            <a:spLocks noGrp="1"/>
          </p:cNvSpPr>
          <p:nvPr>
            <p:ph type="title"/>
          </p:nvPr>
        </p:nvSpPr>
        <p:spPr/>
        <p:txBody>
          <a:bodyPr/>
          <a:lstStyle/>
          <a:p>
            <a:r>
              <a:rPr lang="en-US" dirty="0"/>
              <a:t>Controlling and setting matplotlib style*</a:t>
            </a:r>
          </a:p>
        </p:txBody>
      </p:sp>
      <p:sp>
        <p:nvSpPr>
          <p:cNvPr id="3" name="Content Placeholder 2">
            <a:extLst>
              <a:ext uri="{FF2B5EF4-FFF2-40B4-BE49-F238E27FC236}">
                <a16:creationId xmlns:a16="http://schemas.microsoft.com/office/drawing/2014/main" id="{C0B31438-3604-A14C-9804-8A47C93D9338}"/>
              </a:ext>
            </a:extLst>
          </p:cNvPr>
          <p:cNvSpPr>
            <a:spLocks noGrp="1"/>
          </p:cNvSpPr>
          <p:nvPr>
            <p:ph idx="1"/>
          </p:nvPr>
        </p:nvSpPr>
        <p:spPr/>
        <p:txBody>
          <a:bodyPr>
            <a:normAutofit fontScale="92500" lnSpcReduction="20000"/>
          </a:bodyPr>
          <a:lstStyle/>
          <a:p>
            <a:r>
              <a:rPr lang="en-US" dirty="0"/>
              <a:t>There are multiple ways to control the style of matplotlib plots</a:t>
            </a:r>
          </a:p>
          <a:p>
            <a:r>
              <a:rPr lang="en-US" dirty="0"/>
              <a:t>Options can be included in the plot/axis, </a:t>
            </a:r>
            <a:r>
              <a:rPr lang="en-US" dirty="0" err="1"/>
              <a:t>etc</a:t>
            </a:r>
            <a:r>
              <a:rPr lang="en-US" dirty="0"/>
              <a:t> calls</a:t>
            </a:r>
          </a:p>
          <a:p>
            <a:r>
              <a:rPr lang="en-US" dirty="0"/>
              <a:t>For the overall style applied to all plots, use </a:t>
            </a:r>
            <a:r>
              <a:rPr lang="en-US" dirty="0" err="1"/>
              <a:t>rcParams</a:t>
            </a:r>
            <a:r>
              <a:rPr lang="en-US" dirty="0"/>
              <a:t>.  These can be set with a configuration file or in code (better for exporting code)</a:t>
            </a:r>
          </a:p>
          <a:p>
            <a:r>
              <a:rPr lang="en-US" dirty="0"/>
              <a:t>Full documentation at:</a:t>
            </a:r>
            <a:br>
              <a:rPr lang="en-US" dirty="0"/>
            </a:br>
            <a:r>
              <a:rPr lang="en-US" dirty="0">
                <a:hlinkClick r:id="rId2"/>
              </a:rPr>
              <a:t>https://matplotlib.org/stable/api/matplotlib_configuration_api.html#matplotlib.rcParams</a:t>
            </a:r>
            <a:endParaRPr lang="en-US" dirty="0"/>
          </a:p>
          <a:p>
            <a:r>
              <a:rPr lang="en-US" dirty="0"/>
              <a:t>Create a style file and </a:t>
            </a:r>
            <a:r>
              <a:rPr lang="en-US" dirty="0" err="1"/>
              <a:t>plt.style.use</a:t>
            </a:r>
            <a:r>
              <a:rPr lang="en-US" dirty="0"/>
              <a:t>('</a:t>
            </a:r>
            <a:r>
              <a:rPr lang="en-US" dirty="0" err="1"/>
              <a:t>my.style</a:t>
            </a:r>
            <a:r>
              <a:rPr lang="en-US" dirty="0"/>
              <a:t>’)</a:t>
            </a:r>
          </a:p>
          <a:p>
            <a:r>
              <a:rPr lang="en-US" dirty="0"/>
              <a:t>Set with </a:t>
            </a:r>
            <a:r>
              <a:rPr lang="en-US" dirty="0" err="1"/>
              <a:t>matplotlib.rcParams</a:t>
            </a:r>
            <a:r>
              <a:rPr lang="en-US" dirty="0"/>
              <a:t>['</a:t>
            </a:r>
            <a:r>
              <a:rPr lang="en-US" dirty="0" err="1"/>
              <a:t>lines.linewidth</a:t>
            </a:r>
            <a:r>
              <a:rPr lang="en-US" dirty="0"/>
              <a:t>'] = 2</a:t>
            </a:r>
          </a:p>
          <a:p>
            <a:r>
              <a:rPr lang="en-US" dirty="0"/>
              <a:t>Restore defaults: </a:t>
            </a:r>
            <a:r>
              <a:rPr lang="en-US" dirty="0" err="1"/>
              <a:t>matplotlib.rc_file_defaults</a:t>
            </a:r>
            <a:r>
              <a:rPr lang="en-US" dirty="0"/>
              <a:t> and </a:t>
            </a:r>
            <a:r>
              <a:rPr lang="en-US" dirty="0" err="1"/>
              <a:t>matplotlib.style.use</a:t>
            </a:r>
            <a:r>
              <a:rPr lang="en-US" dirty="0"/>
              <a:t>(‘default’)</a:t>
            </a:r>
          </a:p>
          <a:p>
            <a:r>
              <a:rPr lang="en-US" dirty="0" err="1"/>
              <a:t>matplotlib.rcParams.keys</a:t>
            </a:r>
            <a:r>
              <a:rPr lang="en-US" dirty="0"/>
              <a:t>() to see all keys,</a:t>
            </a:r>
          </a:p>
          <a:p>
            <a:endParaRPr lang="en-US" dirty="0"/>
          </a:p>
        </p:txBody>
      </p:sp>
      <p:sp>
        <p:nvSpPr>
          <p:cNvPr id="4" name="Date Placeholder 3">
            <a:extLst>
              <a:ext uri="{FF2B5EF4-FFF2-40B4-BE49-F238E27FC236}">
                <a16:creationId xmlns:a16="http://schemas.microsoft.com/office/drawing/2014/main" id="{B74F98AC-9E56-5C44-999C-76654E755D72}"/>
              </a:ext>
            </a:extLst>
          </p:cNvPr>
          <p:cNvSpPr>
            <a:spLocks noGrp="1"/>
          </p:cNvSpPr>
          <p:nvPr>
            <p:ph type="dt" sz="half" idx="10"/>
          </p:nvPr>
        </p:nvSpPr>
        <p:spPr/>
        <p:txBody>
          <a:bodyPr/>
          <a:lstStyle/>
          <a:p>
            <a:r>
              <a:rPr lang="en-US"/>
              <a:t>10/03/2024</a:t>
            </a:r>
          </a:p>
        </p:txBody>
      </p:sp>
      <p:sp>
        <p:nvSpPr>
          <p:cNvPr id="5" name="Footer Placeholder 4">
            <a:extLst>
              <a:ext uri="{FF2B5EF4-FFF2-40B4-BE49-F238E27FC236}">
                <a16:creationId xmlns:a16="http://schemas.microsoft.com/office/drawing/2014/main" id="{D59A3694-F5ED-DF42-909B-AE02E312200B}"/>
              </a:ext>
            </a:extLst>
          </p:cNvPr>
          <p:cNvSpPr>
            <a:spLocks noGrp="1"/>
          </p:cNvSpPr>
          <p:nvPr>
            <p:ph type="ftr" sz="quarter" idx="11"/>
          </p:nvPr>
        </p:nvSpPr>
        <p:spPr/>
        <p:txBody>
          <a:bodyPr/>
          <a:lstStyle/>
          <a:p>
            <a:r>
              <a:rPr lang="en-US"/>
              <a:t>12.010 Lec09 Graphics</a:t>
            </a:r>
          </a:p>
        </p:txBody>
      </p:sp>
      <p:sp>
        <p:nvSpPr>
          <p:cNvPr id="6" name="Slide Number Placeholder 5">
            <a:extLst>
              <a:ext uri="{FF2B5EF4-FFF2-40B4-BE49-F238E27FC236}">
                <a16:creationId xmlns:a16="http://schemas.microsoft.com/office/drawing/2014/main" id="{7B158195-AE5E-6E43-90E1-162B392CD6C8}"/>
              </a:ext>
            </a:extLst>
          </p:cNvPr>
          <p:cNvSpPr>
            <a:spLocks noGrp="1"/>
          </p:cNvSpPr>
          <p:nvPr>
            <p:ph type="sldNum" sz="quarter" idx="12"/>
          </p:nvPr>
        </p:nvSpPr>
        <p:spPr/>
        <p:txBody>
          <a:bodyPr/>
          <a:lstStyle/>
          <a:p>
            <a:fld id="{1899A86F-5B23-C949-A746-4D6D9415417B}" type="slidenum">
              <a:rPr lang="en-US" smtClean="0"/>
              <a:t>10</a:t>
            </a:fld>
            <a:endParaRPr lang="en-US"/>
          </a:p>
        </p:txBody>
      </p:sp>
    </p:spTree>
    <p:extLst>
      <p:ext uri="{BB962C8B-B14F-4D97-AF65-F5344CB8AC3E}">
        <p14:creationId xmlns:p14="http://schemas.microsoft.com/office/powerpoint/2010/main" val="6278013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824C55-5E21-964F-AC86-124388A98CCC}"/>
              </a:ext>
            </a:extLst>
          </p:cNvPr>
          <p:cNvSpPr>
            <a:spLocks noGrp="1"/>
          </p:cNvSpPr>
          <p:nvPr>
            <p:ph type="title"/>
          </p:nvPr>
        </p:nvSpPr>
        <p:spPr>
          <a:xfrm>
            <a:off x="977096" y="210895"/>
            <a:ext cx="10515600" cy="773737"/>
          </a:xfrm>
        </p:spPr>
        <p:txBody>
          <a:bodyPr/>
          <a:lstStyle/>
          <a:p>
            <a:r>
              <a:rPr lang="en-US" dirty="0"/>
              <a:t>Documentation and examples</a:t>
            </a:r>
          </a:p>
        </p:txBody>
      </p:sp>
      <p:sp>
        <p:nvSpPr>
          <p:cNvPr id="3" name="Content Placeholder 2">
            <a:extLst>
              <a:ext uri="{FF2B5EF4-FFF2-40B4-BE49-F238E27FC236}">
                <a16:creationId xmlns:a16="http://schemas.microsoft.com/office/drawing/2014/main" id="{CD0EE0A5-7FC5-904E-A214-D4B85607036C}"/>
              </a:ext>
            </a:extLst>
          </p:cNvPr>
          <p:cNvSpPr>
            <a:spLocks noGrp="1"/>
          </p:cNvSpPr>
          <p:nvPr>
            <p:ph idx="1"/>
          </p:nvPr>
        </p:nvSpPr>
        <p:spPr>
          <a:xfrm>
            <a:off x="595132" y="1258465"/>
            <a:ext cx="3603102" cy="3667103"/>
          </a:xfrm>
        </p:spPr>
        <p:txBody>
          <a:bodyPr>
            <a:normAutofit/>
          </a:bodyPr>
          <a:lstStyle/>
          <a:p>
            <a:r>
              <a:rPr lang="en-US" sz="2400" dirty="0"/>
              <a:t>URL </a:t>
            </a:r>
            <a:br>
              <a:rPr lang="en-US" sz="2400" dirty="0"/>
            </a:br>
            <a:r>
              <a:rPr lang="en-US" sz="2400" dirty="0">
                <a:hlinkClick r:id="rId2"/>
              </a:rPr>
              <a:t>https://matplotlib.org/stable/gallery/index.html</a:t>
            </a:r>
            <a:endParaRPr lang="en-US" sz="2400" dirty="0"/>
          </a:p>
          <a:p>
            <a:r>
              <a:rPr lang="en-US" sz="2400" dirty="0"/>
              <a:t>Look down Examples to see the type of plot you want. </a:t>
            </a:r>
            <a:r>
              <a:rPr lang="en-US" sz="2400" dirty="0" err="1"/>
              <a:t>Py</a:t>
            </a:r>
            <a:r>
              <a:rPr lang="en-US" sz="2400" dirty="0"/>
              <a:t> and </a:t>
            </a:r>
            <a:r>
              <a:rPr lang="en-US" sz="2400" dirty="0" err="1"/>
              <a:t>ipynb</a:t>
            </a:r>
            <a:r>
              <a:rPr lang="en-US" sz="2400" dirty="0"/>
              <a:t> codes are available, which can be modified for your specific problem.</a:t>
            </a:r>
          </a:p>
          <a:p>
            <a:r>
              <a:rPr lang="en-US" sz="2400" dirty="0"/>
              <a:t>We show some examples</a:t>
            </a:r>
          </a:p>
          <a:p>
            <a:pPr marL="0" indent="0">
              <a:buNone/>
            </a:pPr>
            <a:endParaRPr lang="en-US" dirty="0"/>
          </a:p>
        </p:txBody>
      </p:sp>
      <p:pic>
        <p:nvPicPr>
          <p:cNvPr id="4" name="Picture 3">
            <a:extLst>
              <a:ext uri="{FF2B5EF4-FFF2-40B4-BE49-F238E27FC236}">
                <a16:creationId xmlns:a16="http://schemas.microsoft.com/office/drawing/2014/main" id="{6D287E95-EB48-EB48-B5D0-8A247241A016}"/>
              </a:ext>
            </a:extLst>
          </p:cNvPr>
          <p:cNvPicPr>
            <a:picLocks noChangeAspect="1"/>
          </p:cNvPicPr>
          <p:nvPr/>
        </p:nvPicPr>
        <p:blipFill>
          <a:blip r:embed="rId3"/>
          <a:stretch>
            <a:fillRect/>
          </a:stretch>
        </p:blipFill>
        <p:spPr>
          <a:xfrm>
            <a:off x="4441302" y="1130461"/>
            <a:ext cx="7658100" cy="5638800"/>
          </a:xfrm>
          <a:prstGeom prst="rect">
            <a:avLst/>
          </a:prstGeom>
        </p:spPr>
      </p:pic>
      <p:sp>
        <p:nvSpPr>
          <p:cNvPr id="5" name="TextBox 4">
            <a:extLst>
              <a:ext uri="{FF2B5EF4-FFF2-40B4-BE49-F238E27FC236}">
                <a16:creationId xmlns:a16="http://schemas.microsoft.com/office/drawing/2014/main" id="{D2CD0733-8D55-0C4D-AD90-6C6526C0EEA3}"/>
              </a:ext>
            </a:extLst>
          </p:cNvPr>
          <p:cNvSpPr txBox="1"/>
          <p:nvPr/>
        </p:nvSpPr>
        <p:spPr>
          <a:xfrm>
            <a:off x="14342301" y="-864296"/>
            <a:ext cx="184731" cy="369332"/>
          </a:xfrm>
          <a:prstGeom prst="rect">
            <a:avLst/>
          </a:prstGeom>
          <a:noFill/>
        </p:spPr>
        <p:txBody>
          <a:bodyPr wrap="none" rtlCol="0">
            <a:spAutoFit/>
          </a:bodyPr>
          <a:lstStyle/>
          <a:p>
            <a:endParaRPr lang="en-US" dirty="0"/>
          </a:p>
        </p:txBody>
      </p:sp>
      <p:sp>
        <p:nvSpPr>
          <p:cNvPr id="6" name="Date Placeholder 5">
            <a:extLst>
              <a:ext uri="{FF2B5EF4-FFF2-40B4-BE49-F238E27FC236}">
                <a16:creationId xmlns:a16="http://schemas.microsoft.com/office/drawing/2014/main" id="{13827945-7523-4A44-BC12-5B9B7D1AB448}"/>
              </a:ext>
            </a:extLst>
          </p:cNvPr>
          <p:cNvSpPr>
            <a:spLocks noGrp="1"/>
          </p:cNvSpPr>
          <p:nvPr>
            <p:ph type="dt" sz="half" idx="10"/>
          </p:nvPr>
        </p:nvSpPr>
        <p:spPr/>
        <p:txBody>
          <a:bodyPr/>
          <a:lstStyle/>
          <a:p>
            <a:r>
              <a:rPr lang="en-US"/>
              <a:t>10/03/2024</a:t>
            </a:r>
          </a:p>
        </p:txBody>
      </p:sp>
      <p:sp>
        <p:nvSpPr>
          <p:cNvPr id="7" name="Footer Placeholder 6">
            <a:extLst>
              <a:ext uri="{FF2B5EF4-FFF2-40B4-BE49-F238E27FC236}">
                <a16:creationId xmlns:a16="http://schemas.microsoft.com/office/drawing/2014/main" id="{89B1C965-58FE-E543-B4E5-3F6751B529C3}"/>
              </a:ext>
            </a:extLst>
          </p:cNvPr>
          <p:cNvSpPr>
            <a:spLocks noGrp="1"/>
          </p:cNvSpPr>
          <p:nvPr>
            <p:ph type="ftr" sz="quarter" idx="11"/>
          </p:nvPr>
        </p:nvSpPr>
        <p:spPr/>
        <p:txBody>
          <a:bodyPr/>
          <a:lstStyle/>
          <a:p>
            <a:r>
              <a:rPr lang="en-US"/>
              <a:t>12.010 Lec09 Graphics</a:t>
            </a:r>
          </a:p>
        </p:txBody>
      </p:sp>
      <p:sp>
        <p:nvSpPr>
          <p:cNvPr id="8" name="Slide Number Placeholder 7">
            <a:extLst>
              <a:ext uri="{FF2B5EF4-FFF2-40B4-BE49-F238E27FC236}">
                <a16:creationId xmlns:a16="http://schemas.microsoft.com/office/drawing/2014/main" id="{20EAE51B-630E-7248-9C00-E1EC9CBF8B24}"/>
              </a:ext>
            </a:extLst>
          </p:cNvPr>
          <p:cNvSpPr>
            <a:spLocks noGrp="1"/>
          </p:cNvSpPr>
          <p:nvPr>
            <p:ph type="sldNum" sz="quarter" idx="12"/>
          </p:nvPr>
        </p:nvSpPr>
        <p:spPr/>
        <p:txBody>
          <a:bodyPr/>
          <a:lstStyle/>
          <a:p>
            <a:fld id="{1899A86F-5B23-C949-A746-4D6D9415417B}" type="slidenum">
              <a:rPr lang="en-US" smtClean="0"/>
              <a:t>11</a:t>
            </a:fld>
            <a:endParaRPr lang="en-US"/>
          </a:p>
        </p:txBody>
      </p:sp>
      <p:sp>
        <p:nvSpPr>
          <p:cNvPr id="9" name="TextBox 8">
            <a:extLst>
              <a:ext uri="{FF2B5EF4-FFF2-40B4-BE49-F238E27FC236}">
                <a16:creationId xmlns:a16="http://schemas.microsoft.com/office/drawing/2014/main" id="{7E5D453E-DE59-F8F5-E28D-7B893F53B808}"/>
              </a:ext>
            </a:extLst>
          </p:cNvPr>
          <p:cNvSpPr txBox="1"/>
          <p:nvPr/>
        </p:nvSpPr>
        <p:spPr>
          <a:xfrm>
            <a:off x="729683" y="5010192"/>
            <a:ext cx="3590085" cy="1200329"/>
          </a:xfrm>
          <a:prstGeom prst="rect">
            <a:avLst/>
          </a:prstGeom>
          <a:noFill/>
        </p:spPr>
        <p:txBody>
          <a:bodyPr wrap="none" rtlCol="0">
            <a:spAutoFit/>
          </a:bodyPr>
          <a:lstStyle/>
          <a:p>
            <a:r>
              <a:rPr lang="en-US" sz="1200" dirty="0"/>
              <a:t>© 2002–2012 John Hunter, Darren Dale, Eric Firing, </a:t>
            </a:r>
          </a:p>
          <a:p>
            <a:r>
              <a:rPr lang="en-US" sz="1200" dirty="0"/>
              <a:t>Michael </a:t>
            </a:r>
            <a:r>
              <a:rPr lang="en-US" sz="1200" dirty="0" err="1"/>
              <a:t>Droettboom</a:t>
            </a:r>
            <a:r>
              <a:rPr lang="en-US" sz="1200" dirty="0"/>
              <a:t> and the Matplotlib development </a:t>
            </a:r>
          </a:p>
          <a:p>
            <a:r>
              <a:rPr lang="en-US" sz="1200" dirty="0"/>
              <a:t>team; 2012–2025 The Matplotlib development team. </a:t>
            </a:r>
          </a:p>
          <a:p>
            <a:r>
              <a:rPr lang="en-US" sz="1200" dirty="0"/>
              <a:t>All rights reserved. This content is excluded from our </a:t>
            </a:r>
          </a:p>
          <a:p>
            <a:r>
              <a:rPr lang="en-US" sz="1200" dirty="0"/>
              <a:t>Creative Commons license. For more information, </a:t>
            </a:r>
          </a:p>
          <a:p>
            <a:r>
              <a:rPr lang="en-US" sz="1200" dirty="0"/>
              <a:t>see </a:t>
            </a:r>
            <a:r>
              <a:rPr lang="en-US" sz="1200" u="sng" dirty="0">
                <a:solidFill>
                  <a:srgbClr val="0070C0"/>
                </a:solidFill>
                <a:uFill>
                  <a:solidFill>
                    <a:srgbClr val="0070C0"/>
                  </a:solidFill>
                </a:uFill>
                <a:hlinkClick r:id="rId4"/>
              </a:rPr>
              <a:t>https://ocw.mit.edu/help/faq-fair-use</a:t>
            </a:r>
            <a:r>
              <a:rPr lang="en-US" sz="1200" dirty="0"/>
              <a:t>.</a:t>
            </a:r>
          </a:p>
        </p:txBody>
      </p:sp>
    </p:spTree>
    <p:extLst>
      <p:ext uri="{BB962C8B-B14F-4D97-AF65-F5344CB8AC3E}">
        <p14:creationId xmlns:p14="http://schemas.microsoft.com/office/powerpoint/2010/main" val="10118101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D18EC-6CED-4044-B81D-EADBAF9F64BD}"/>
              </a:ext>
            </a:extLst>
          </p:cNvPr>
          <p:cNvSpPr>
            <a:spLocks noGrp="1"/>
          </p:cNvSpPr>
          <p:nvPr>
            <p:ph type="title"/>
          </p:nvPr>
        </p:nvSpPr>
        <p:spPr/>
        <p:txBody>
          <a:bodyPr/>
          <a:lstStyle/>
          <a:p>
            <a:r>
              <a:rPr lang="en-US" dirty="0"/>
              <a:t>Tutorial from Matplotlib* </a:t>
            </a:r>
          </a:p>
        </p:txBody>
      </p:sp>
      <p:sp>
        <p:nvSpPr>
          <p:cNvPr id="3" name="Content Placeholder 2">
            <a:extLst>
              <a:ext uri="{FF2B5EF4-FFF2-40B4-BE49-F238E27FC236}">
                <a16:creationId xmlns:a16="http://schemas.microsoft.com/office/drawing/2014/main" id="{A7DE22B6-A625-734D-BD72-2A59964803A6}"/>
              </a:ext>
            </a:extLst>
          </p:cNvPr>
          <p:cNvSpPr>
            <a:spLocks noGrp="1"/>
          </p:cNvSpPr>
          <p:nvPr>
            <p:ph idx="1"/>
          </p:nvPr>
        </p:nvSpPr>
        <p:spPr>
          <a:xfrm>
            <a:off x="574158" y="1825625"/>
            <a:ext cx="3615070" cy="4351338"/>
          </a:xfrm>
        </p:spPr>
        <p:txBody>
          <a:bodyPr/>
          <a:lstStyle/>
          <a:p>
            <a:r>
              <a:rPr lang="en-US" dirty="0"/>
              <a:t>Subplots: 2 approaches in Lec09_graphics.ipynb</a:t>
            </a:r>
          </a:p>
        </p:txBody>
      </p:sp>
      <p:sp>
        <p:nvSpPr>
          <p:cNvPr id="4" name="Date Placeholder 3">
            <a:extLst>
              <a:ext uri="{FF2B5EF4-FFF2-40B4-BE49-F238E27FC236}">
                <a16:creationId xmlns:a16="http://schemas.microsoft.com/office/drawing/2014/main" id="{2A2F0B58-7FA6-C445-BE42-8B2EF5583CB8}"/>
              </a:ext>
            </a:extLst>
          </p:cNvPr>
          <p:cNvSpPr>
            <a:spLocks noGrp="1"/>
          </p:cNvSpPr>
          <p:nvPr>
            <p:ph type="dt" sz="half" idx="10"/>
          </p:nvPr>
        </p:nvSpPr>
        <p:spPr/>
        <p:txBody>
          <a:bodyPr/>
          <a:lstStyle/>
          <a:p>
            <a:r>
              <a:rPr lang="en-US"/>
              <a:t>10/03/2024</a:t>
            </a:r>
          </a:p>
        </p:txBody>
      </p:sp>
      <p:sp>
        <p:nvSpPr>
          <p:cNvPr id="5" name="Footer Placeholder 4">
            <a:extLst>
              <a:ext uri="{FF2B5EF4-FFF2-40B4-BE49-F238E27FC236}">
                <a16:creationId xmlns:a16="http://schemas.microsoft.com/office/drawing/2014/main" id="{110E51D5-D169-2E46-9C09-CE2BE4B6882E}"/>
              </a:ext>
            </a:extLst>
          </p:cNvPr>
          <p:cNvSpPr>
            <a:spLocks noGrp="1"/>
          </p:cNvSpPr>
          <p:nvPr>
            <p:ph type="ftr" sz="quarter" idx="11"/>
          </p:nvPr>
        </p:nvSpPr>
        <p:spPr/>
        <p:txBody>
          <a:bodyPr/>
          <a:lstStyle/>
          <a:p>
            <a:r>
              <a:rPr lang="en-US"/>
              <a:t>12.010 Lec09 Graphics</a:t>
            </a:r>
          </a:p>
        </p:txBody>
      </p:sp>
      <p:sp>
        <p:nvSpPr>
          <p:cNvPr id="6" name="Slide Number Placeholder 5">
            <a:extLst>
              <a:ext uri="{FF2B5EF4-FFF2-40B4-BE49-F238E27FC236}">
                <a16:creationId xmlns:a16="http://schemas.microsoft.com/office/drawing/2014/main" id="{9A535181-B669-E047-81D9-AD78895309CD}"/>
              </a:ext>
            </a:extLst>
          </p:cNvPr>
          <p:cNvSpPr>
            <a:spLocks noGrp="1"/>
          </p:cNvSpPr>
          <p:nvPr>
            <p:ph type="sldNum" sz="quarter" idx="12"/>
          </p:nvPr>
        </p:nvSpPr>
        <p:spPr/>
        <p:txBody>
          <a:bodyPr/>
          <a:lstStyle/>
          <a:p>
            <a:fld id="{1899A86F-5B23-C949-A746-4D6D9415417B}" type="slidenum">
              <a:rPr lang="en-US" smtClean="0"/>
              <a:t>12</a:t>
            </a:fld>
            <a:endParaRPr lang="en-US"/>
          </a:p>
        </p:txBody>
      </p:sp>
      <p:pic>
        <p:nvPicPr>
          <p:cNvPr id="8" name="Picture 7" descr="Chart, line chart&#10;&#10;Description automatically generated">
            <a:extLst>
              <a:ext uri="{FF2B5EF4-FFF2-40B4-BE49-F238E27FC236}">
                <a16:creationId xmlns:a16="http://schemas.microsoft.com/office/drawing/2014/main" id="{5799964E-C452-9945-B8F1-F9244075C167}"/>
              </a:ext>
            </a:extLst>
          </p:cNvPr>
          <p:cNvPicPr>
            <a:picLocks noChangeAspect="1"/>
          </p:cNvPicPr>
          <p:nvPr/>
        </p:nvPicPr>
        <p:blipFill>
          <a:blip r:embed="rId2"/>
          <a:stretch>
            <a:fillRect/>
          </a:stretch>
        </p:blipFill>
        <p:spPr>
          <a:xfrm>
            <a:off x="4038600" y="1314708"/>
            <a:ext cx="7673163" cy="5115442"/>
          </a:xfrm>
          <a:prstGeom prst="rect">
            <a:avLst/>
          </a:prstGeom>
        </p:spPr>
      </p:pic>
    </p:spTree>
    <p:extLst>
      <p:ext uri="{BB962C8B-B14F-4D97-AF65-F5344CB8AC3E}">
        <p14:creationId xmlns:p14="http://schemas.microsoft.com/office/powerpoint/2010/main" val="2201302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3EFE4-5825-4A45-B42B-EB6B5CDBDB31}"/>
              </a:ext>
            </a:extLst>
          </p:cNvPr>
          <p:cNvSpPr>
            <a:spLocks noGrp="1"/>
          </p:cNvSpPr>
          <p:nvPr>
            <p:ph type="title"/>
          </p:nvPr>
        </p:nvSpPr>
        <p:spPr/>
        <p:txBody>
          <a:bodyPr/>
          <a:lstStyle/>
          <a:p>
            <a:r>
              <a:rPr lang="en-US" dirty="0"/>
              <a:t>Histogram</a:t>
            </a:r>
          </a:p>
        </p:txBody>
      </p:sp>
      <p:sp>
        <p:nvSpPr>
          <p:cNvPr id="3" name="Content Placeholder 2">
            <a:extLst>
              <a:ext uri="{FF2B5EF4-FFF2-40B4-BE49-F238E27FC236}">
                <a16:creationId xmlns:a16="http://schemas.microsoft.com/office/drawing/2014/main" id="{C17A071B-9C09-5B43-8376-28802DCFBBD3}"/>
              </a:ext>
            </a:extLst>
          </p:cNvPr>
          <p:cNvSpPr>
            <a:spLocks noGrp="1"/>
          </p:cNvSpPr>
          <p:nvPr>
            <p:ph idx="1"/>
          </p:nvPr>
        </p:nvSpPr>
        <p:spPr/>
        <p:txBody>
          <a:bodyPr/>
          <a:lstStyle/>
          <a:p>
            <a:r>
              <a:rPr lang="en-US" dirty="0"/>
              <a:t>Random + expectation</a:t>
            </a:r>
          </a:p>
        </p:txBody>
      </p:sp>
      <p:sp>
        <p:nvSpPr>
          <p:cNvPr id="4" name="Date Placeholder 3">
            <a:extLst>
              <a:ext uri="{FF2B5EF4-FFF2-40B4-BE49-F238E27FC236}">
                <a16:creationId xmlns:a16="http://schemas.microsoft.com/office/drawing/2014/main" id="{DADE1795-4DA8-9D4D-80C9-76D8A360918A}"/>
              </a:ext>
            </a:extLst>
          </p:cNvPr>
          <p:cNvSpPr>
            <a:spLocks noGrp="1"/>
          </p:cNvSpPr>
          <p:nvPr>
            <p:ph type="dt" sz="half" idx="10"/>
          </p:nvPr>
        </p:nvSpPr>
        <p:spPr/>
        <p:txBody>
          <a:bodyPr/>
          <a:lstStyle/>
          <a:p>
            <a:r>
              <a:rPr lang="en-US"/>
              <a:t>10/03/2024</a:t>
            </a:r>
          </a:p>
        </p:txBody>
      </p:sp>
      <p:sp>
        <p:nvSpPr>
          <p:cNvPr id="5" name="Footer Placeholder 4">
            <a:extLst>
              <a:ext uri="{FF2B5EF4-FFF2-40B4-BE49-F238E27FC236}">
                <a16:creationId xmlns:a16="http://schemas.microsoft.com/office/drawing/2014/main" id="{BC811415-E6C3-1346-84B2-9442D72054DE}"/>
              </a:ext>
            </a:extLst>
          </p:cNvPr>
          <p:cNvSpPr>
            <a:spLocks noGrp="1"/>
          </p:cNvSpPr>
          <p:nvPr>
            <p:ph type="ftr" sz="quarter" idx="11"/>
          </p:nvPr>
        </p:nvSpPr>
        <p:spPr/>
        <p:txBody>
          <a:bodyPr/>
          <a:lstStyle/>
          <a:p>
            <a:r>
              <a:rPr lang="en-US"/>
              <a:t>12.010 Lec09 Graphics</a:t>
            </a:r>
          </a:p>
        </p:txBody>
      </p:sp>
      <p:sp>
        <p:nvSpPr>
          <p:cNvPr id="6" name="Slide Number Placeholder 5">
            <a:extLst>
              <a:ext uri="{FF2B5EF4-FFF2-40B4-BE49-F238E27FC236}">
                <a16:creationId xmlns:a16="http://schemas.microsoft.com/office/drawing/2014/main" id="{0FCB01E5-F091-FC41-A105-0036D895D74D}"/>
              </a:ext>
            </a:extLst>
          </p:cNvPr>
          <p:cNvSpPr>
            <a:spLocks noGrp="1"/>
          </p:cNvSpPr>
          <p:nvPr>
            <p:ph type="sldNum" sz="quarter" idx="12"/>
          </p:nvPr>
        </p:nvSpPr>
        <p:spPr/>
        <p:txBody>
          <a:bodyPr/>
          <a:lstStyle/>
          <a:p>
            <a:fld id="{1899A86F-5B23-C949-A746-4D6D9415417B}" type="slidenum">
              <a:rPr lang="en-US" smtClean="0"/>
              <a:t>13</a:t>
            </a:fld>
            <a:endParaRPr lang="en-US"/>
          </a:p>
        </p:txBody>
      </p:sp>
      <p:pic>
        <p:nvPicPr>
          <p:cNvPr id="8" name="Picture 7" descr="Chart, histogram&#10;&#10;Description automatically generated">
            <a:extLst>
              <a:ext uri="{FF2B5EF4-FFF2-40B4-BE49-F238E27FC236}">
                <a16:creationId xmlns:a16="http://schemas.microsoft.com/office/drawing/2014/main" id="{C2671C6C-5FC2-E54B-817D-A99FCECE64F9}"/>
              </a:ext>
            </a:extLst>
          </p:cNvPr>
          <p:cNvPicPr>
            <a:picLocks noChangeAspect="1"/>
          </p:cNvPicPr>
          <p:nvPr/>
        </p:nvPicPr>
        <p:blipFill>
          <a:blip r:embed="rId2"/>
          <a:stretch>
            <a:fillRect/>
          </a:stretch>
        </p:blipFill>
        <p:spPr>
          <a:xfrm>
            <a:off x="4977311" y="1690688"/>
            <a:ext cx="6998493" cy="4665662"/>
          </a:xfrm>
          <a:prstGeom prst="rect">
            <a:avLst/>
          </a:prstGeom>
        </p:spPr>
      </p:pic>
    </p:spTree>
    <p:extLst>
      <p:ext uri="{BB962C8B-B14F-4D97-AF65-F5344CB8AC3E}">
        <p14:creationId xmlns:p14="http://schemas.microsoft.com/office/powerpoint/2010/main" val="4949176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534696-5F48-4C47-9E5C-6BB72DC70BC8}"/>
              </a:ext>
            </a:extLst>
          </p:cNvPr>
          <p:cNvSpPr>
            <a:spLocks noGrp="1"/>
          </p:cNvSpPr>
          <p:nvPr>
            <p:ph type="title"/>
          </p:nvPr>
        </p:nvSpPr>
        <p:spPr/>
        <p:txBody>
          <a:bodyPr/>
          <a:lstStyle/>
          <a:p>
            <a:r>
              <a:rPr lang="en-US" dirty="0"/>
              <a:t>Stream plots</a:t>
            </a:r>
          </a:p>
        </p:txBody>
      </p:sp>
      <p:sp>
        <p:nvSpPr>
          <p:cNvPr id="3" name="Content Placeholder 2">
            <a:extLst>
              <a:ext uri="{FF2B5EF4-FFF2-40B4-BE49-F238E27FC236}">
                <a16:creationId xmlns:a16="http://schemas.microsoft.com/office/drawing/2014/main" id="{81CD7A30-1F9E-244F-9337-1CDBA46082E5}"/>
              </a:ext>
            </a:extLst>
          </p:cNvPr>
          <p:cNvSpPr>
            <a:spLocks noGrp="1"/>
          </p:cNvSpPr>
          <p:nvPr>
            <p:ph idx="1"/>
          </p:nvPr>
        </p:nvSpPr>
        <p:spPr/>
        <p:txBody>
          <a:bodyPr/>
          <a:lstStyle/>
          <a:p>
            <a:r>
              <a:rPr lang="en-US" dirty="0"/>
              <a:t>Combination of plots</a:t>
            </a:r>
          </a:p>
        </p:txBody>
      </p:sp>
      <p:sp>
        <p:nvSpPr>
          <p:cNvPr id="4" name="Date Placeholder 3">
            <a:extLst>
              <a:ext uri="{FF2B5EF4-FFF2-40B4-BE49-F238E27FC236}">
                <a16:creationId xmlns:a16="http://schemas.microsoft.com/office/drawing/2014/main" id="{1E7D03A9-3745-B142-8D81-B2769A765872}"/>
              </a:ext>
            </a:extLst>
          </p:cNvPr>
          <p:cNvSpPr>
            <a:spLocks noGrp="1"/>
          </p:cNvSpPr>
          <p:nvPr>
            <p:ph type="dt" sz="half" idx="10"/>
          </p:nvPr>
        </p:nvSpPr>
        <p:spPr/>
        <p:txBody>
          <a:bodyPr/>
          <a:lstStyle/>
          <a:p>
            <a:r>
              <a:rPr lang="en-US"/>
              <a:t>10/03/2024</a:t>
            </a:r>
          </a:p>
        </p:txBody>
      </p:sp>
      <p:sp>
        <p:nvSpPr>
          <p:cNvPr id="5" name="Footer Placeholder 4">
            <a:extLst>
              <a:ext uri="{FF2B5EF4-FFF2-40B4-BE49-F238E27FC236}">
                <a16:creationId xmlns:a16="http://schemas.microsoft.com/office/drawing/2014/main" id="{82445F02-51B9-5447-8B45-475E168E7448}"/>
              </a:ext>
            </a:extLst>
          </p:cNvPr>
          <p:cNvSpPr>
            <a:spLocks noGrp="1"/>
          </p:cNvSpPr>
          <p:nvPr>
            <p:ph type="ftr" sz="quarter" idx="11"/>
          </p:nvPr>
        </p:nvSpPr>
        <p:spPr/>
        <p:txBody>
          <a:bodyPr/>
          <a:lstStyle/>
          <a:p>
            <a:r>
              <a:rPr lang="en-US"/>
              <a:t>12.010 Lec09 Graphics</a:t>
            </a:r>
          </a:p>
        </p:txBody>
      </p:sp>
      <p:sp>
        <p:nvSpPr>
          <p:cNvPr id="6" name="Slide Number Placeholder 5">
            <a:extLst>
              <a:ext uri="{FF2B5EF4-FFF2-40B4-BE49-F238E27FC236}">
                <a16:creationId xmlns:a16="http://schemas.microsoft.com/office/drawing/2014/main" id="{2B44C7BF-6C68-8443-A0B1-9FEE27C72076}"/>
              </a:ext>
            </a:extLst>
          </p:cNvPr>
          <p:cNvSpPr>
            <a:spLocks noGrp="1"/>
          </p:cNvSpPr>
          <p:nvPr>
            <p:ph type="sldNum" sz="quarter" idx="12"/>
          </p:nvPr>
        </p:nvSpPr>
        <p:spPr/>
        <p:txBody>
          <a:bodyPr/>
          <a:lstStyle/>
          <a:p>
            <a:fld id="{1899A86F-5B23-C949-A746-4D6D9415417B}" type="slidenum">
              <a:rPr lang="en-US" smtClean="0"/>
              <a:t>14</a:t>
            </a:fld>
            <a:endParaRPr lang="en-US"/>
          </a:p>
        </p:txBody>
      </p:sp>
      <p:pic>
        <p:nvPicPr>
          <p:cNvPr id="8" name="Picture 7" descr="Diagram&#10;&#10;Description automatically generated">
            <a:extLst>
              <a:ext uri="{FF2B5EF4-FFF2-40B4-BE49-F238E27FC236}">
                <a16:creationId xmlns:a16="http://schemas.microsoft.com/office/drawing/2014/main" id="{61760933-416E-5647-BFB5-DC790DA7D0E7}"/>
              </a:ext>
            </a:extLst>
          </p:cNvPr>
          <p:cNvPicPr>
            <a:picLocks noChangeAspect="1"/>
          </p:cNvPicPr>
          <p:nvPr/>
        </p:nvPicPr>
        <p:blipFill>
          <a:blip r:embed="rId2"/>
          <a:stretch>
            <a:fillRect/>
          </a:stretch>
        </p:blipFill>
        <p:spPr>
          <a:xfrm>
            <a:off x="6586869" y="0"/>
            <a:ext cx="5334000" cy="6858000"/>
          </a:xfrm>
          <a:prstGeom prst="rect">
            <a:avLst/>
          </a:prstGeom>
        </p:spPr>
      </p:pic>
      <p:sp>
        <p:nvSpPr>
          <p:cNvPr id="7" name="TextBox 6">
            <a:extLst>
              <a:ext uri="{FF2B5EF4-FFF2-40B4-BE49-F238E27FC236}">
                <a16:creationId xmlns:a16="http://schemas.microsoft.com/office/drawing/2014/main" id="{7E21D6DC-DD12-3402-053F-FF1050721E7D}"/>
              </a:ext>
            </a:extLst>
          </p:cNvPr>
          <p:cNvSpPr txBox="1"/>
          <p:nvPr/>
        </p:nvSpPr>
        <p:spPr>
          <a:xfrm>
            <a:off x="1120369" y="3401129"/>
            <a:ext cx="3590085" cy="1200329"/>
          </a:xfrm>
          <a:prstGeom prst="rect">
            <a:avLst/>
          </a:prstGeom>
          <a:noFill/>
        </p:spPr>
        <p:txBody>
          <a:bodyPr wrap="none" rtlCol="0">
            <a:spAutoFit/>
          </a:bodyPr>
          <a:lstStyle/>
          <a:p>
            <a:r>
              <a:rPr lang="en-US" sz="1200" dirty="0"/>
              <a:t>© 2002–2012 John Hunter, Darren Dale, Eric Firing, </a:t>
            </a:r>
          </a:p>
          <a:p>
            <a:r>
              <a:rPr lang="en-US" sz="1200" dirty="0"/>
              <a:t>Michael </a:t>
            </a:r>
            <a:r>
              <a:rPr lang="en-US" sz="1200" dirty="0" err="1"/>
              <a:t>Droettboom</a:t>
            </a:r>
            <a:r>
              <a:rPr lang="en-US" sz="1200" dirty="0"/>
              <a:t> and the Matplotlib development </a:t>
            </a:r>
          </a:p>
          <a:p>
            <a:r>
              <a:rPr lang="en-US" sz="1200" dirty="0"/>
              <a:t>team; 2012–2025 The Matplotlib development team. </a:t>
            </a:r>
          </a:p>
          <a:p>
            <a:r>
              <a:rPr lang="en-US" sz="1200" dirty="0"/>
              <a:t>All rights reserved. This content is excluded from our </a:t>
            </a:r>
          </a:p>
          <a:p>
            <a:r>
              <a:rPr lang="en-US" sz="1200" dirty="0"/>
              <a:t>Creative Commons license. For more information, </a:t>
            </a:r>
          </a:p>
          <a:p>
            <a:r>
              <a:rPr lang="en-US" sz="1200" dirty="0"/>
              <a:t>see </a:t>
            </a:r>
            <a:r>
              <a:rPr lang="en-US" sz="1200" u="sng" dirty="0">
                <a:solidFill>
                  <a:srgbClr val="0070C0"/>
                </a:solidFill>
                <a:uFill>
                  <a:solidFill>
                    <a:srgbClr val="0070C0"/>
                  </a:solidFill>
                </a:uFill>
                <a:hlinkClick r:id="rId3"/>
              </a:rPr>
              <a:t>https://ocw.mit.edu/help/faq-fair-use</a:t>
            </a:r>
            <a:r>
              <a:rPr lang="en-US" sz="1200" dirty="0"/>
              <a:t>.</a:t>
            </a:r>
          </a:p>
        </p:txBody>
      </p:sp>
    </p:spTree>
    <p:extLst>
      <p:ext uri="{BB962C8B-B14F-4D97-AF65-F5344CB8AC3E}">
        <p14:creationId xmlns:p14="http://schemas.microsoft.com/office/powerpoint/2010/main" val="26849696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787627-7B9C-994C-819E-61A7754771A4}"/>
              </a:ext>
            </a:extLst>
          </p:cNvPr>
          <p:cNvSpPr>
            <a:spLocks noGrp="1"/>
          </p:cNvSpPr>
          <p:nvPr>
            <p:ph type="title"/>
          </p:nvPr>
        </p:nvSpPr>
        <p:spPr/>
        <p:txBody>
          <a:bodyPr/>
          <a:lstStyle/>
          <a:p>
            <a:r>
              <a:rPr lang="en-US" dirty="0"/>
              <a:t>Multiple and offset axes</a:t>
            </a:r>
          </a:p>
        </p:txBody>
      </p:sp>
      <p:sp>
        <p:nvSpPr>
          <p:cNvPr id="3" name="Content Placeholder 2">
            <a:extLst>
              <a:ext uri="{FF2B5EF4-FFF2-40B4-BE49-F238E27FC236}">
                <a16:creationId xmlns:a16="http://schemas.microsoft.com/office/drawing/2014/main" id="{AD2937CB-57BE-034E-81EE-A995918C26A5}"/>
              </a:ext>
            </a:extLst>
          </p:cNvPr>
          <p:cNvSpPr>
            <a:spLocks noGrp="1"/>
          </p:cNvSpPr>
          <p:nvPr>
            <p:ph idx="1"/>
          </p:nvPr>
        </p:nvSpPr>
        <p:spPr>
          <a:xfrm>
            <a:off x="838200" y="1508125"/>
            <a:ext cx="10515600" cy="4351338"/>
          </a:xfrm>
        </p:spPr>
        <p:txBody>
          <a:bodyPr/>
          <a:lstStyle/>
          <a:p>
            <a:r>
              <a:rPr lang="en-US" dirty="0"/>
              <a:t>Original case</a:t>
            </a:r>
            <a:br>
              <a:rPr lang="en-US" dirty="0"/>
            </a:br>
            <a:r>
              <a:rPr lang="en-US" dirty="0">
                <a:hlinkClick r:id="rId3"/>
              </a:rPr>
              <a:t>https://matplotlib.org/stable/gallery/axisartist/demo_parasite_axes.html#sphx-glr-gallery-axisartist-demo-parasite-axes-py</a:t>
            </a:r>
            <a:endParaRPr lang="en-US" dirty="0"/>
          </a:p>
        </p:txBody>
      </p:sp>
      <p:sp>
        <p:nvSpPr>
          <p:cNvPr id="4" name="Date Placeholder 3">
            <a:extLst>
              <a:ext uri="{FF2B5EF4-FFF2-40B4-BE49-F238E27FC236}">
                <a16:creationId xmlns:a16="http://schemas.microsoft.com/office/drawing/2014/main" id="{690AF212-922C-8A4D-A393-D65C81B86042}"/>
              </a:ext>
            </a:extLst>
          </p:cNvPr>
          <p:cNvSpPr>
            <a:spLocks noGrp="1"/>
          </p:cNvSpPr>
          <p:nvPr>
            <p:ph type="dt" sz="half" idx="10"/>
          </p:nvPr>
        </p:nvSpPr>
        <p:spPr/>
        <p:txBody>
          <a:bodyPr/>
          <a:lstStyle/>
          <a:p>
            <a:r>
              <a:rPr lang="en-US"/>
              <a:t>10/03/2024</a:t>
            </a:r>
          </a:p>
        </p:txBody>
      </p:sp>
      <p:sp>
        <p:nvSpPr>
          <p:cNvPr id="5" name="Footer Placeholder 4">
            <a:extLst>
              <a:ext uri="{FF2B5EF4-FFF2-40B4-BE49-F238E27FC236}">
                <a16:creationId xmlns:a16="http://schemas.microsoft.com/office/drawing/2014/main" id="{3662BA09-E9F1-0F49-9E29-463E72F330A5}"/>
              </a:ext>
            </a:extLst>
          </p:cNvPr>
          <p:cNvSpPr>
            <a:spLocks noGrp="1"/>
          </p:cNvSpPr>
          <p:nvPr>
            <p:ph type="ftr" sz="quarter" idx="11"/>
          </p:nvPr>
        </p:nvSpPr>
        <p:spPr/>
        <p:txBody>
          <a:bodyPr/>
          <a:lstStyle/>
          <a:p>
            <a:r>
              <a:rPr lang="en-US"/>
              <a:t>12.010 Lec09 Graphics</a:t>
            </a:r>
          </a:p>
        </p:txBody>
      </p:sp>
      <p:sp>
        <p:nvSpPr>
          <p:cNvPr id="6" name="Slide Number Placeholder 5">
            <a:extLst>
              <a:ext uri="{FF2B5EF4-FFF2-40B4-BE49-F238E27FC236}">
                <a16:creationId xmlns:a16="http://schemas.microsoft.com/office/drawing/2014/main" id="{695DDEA9-48BB-504C-B889-0A532141F713}"/>
              </a:ext>
            </a:extLst>
          </p:cNvPr>
          <p:cNvSpPr>
            <a:spLocks noGrp="1"/>
          </p:cNvSpPr>
          <p:nvPr>
            <p:ph type="sldNum" sz="quarter" idx="12"/>
          </p:nvPr>
        </p:nvSpPr>
        <p:spPr/>
        <p:txBody>
          <a:bodyPr/>
          <a:lstStyle/>
          <a:p>
            <a:fld id="{1899A86F-5B23-C949-A746-4D6D9415417B}" type="slidenum">
              <a:rPr lang="en-US" smtClean="0"/>
              <a:t>15</a:t>
            </a:fld>
            <a:endParaRPr lang="en-US"/>
          </a:p>
        </p:txBody>
      </p:sp>
      <p:pic>
        <p:nvPicPr>
          <p:cNvPr id="2050" name="Picture 2" descr="demo parasite axes">
            <a:extLst>
              <a:ext uri="{FF2B5EF4-FFF2-40B4-BE49-F238E27FC236}">
                <a16:creationId xmlns:a16="http://schemas.microsoft.com/office/drawing/2014/main" id="{5335E0D2-5E8A-2244-A722-0C41A80CF22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19900" y="2759075"/>
            <a:ext cx="5283200" cy="39624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2B8F75E9-3747-70D0-C669-2A2EBBC8B6C4}"/>
              </a:ext>
            </a:extLst>
          </p:cNvPr>
          <p:cNvSpPr txBox="1"/>
          <p:nvPr/>
        </p:nvSpPr>
        <p:spPr>
          <a:xfrm>
            <a:off x="2705329" y="4307413"/>
            <a:ext cx="3590085" cy="1200329"/>
          </a:xfrm>
          <a:prstGeom prst="rect">
            <a:avLst/>
          </a:prstGeom>
          <a:noFill/>
        </p:spPr>
        <p:txBody>
          <a:bodyPr wrap="none" rtlCol="0">
            <a:spAutoFit/>
          </a:bodyPr>
          <a:lstStyle/>
          <a:p>
            <a:r>
              <a:rPr lang="en-US" sz="1200" dirty="0"/>
              <a:t>© 2002–2012 John Hunter, Darren Dale, Eric Firing, </a:t>
            </a:r>
          </a:p>
          <a:p>
            <a:r>
              <a:rPr lang="en-US" sz="1200" dirty="0"/>
              <a:t>Michael </a:t>
            </a:r>
            <a:r>
              <a:rPr lang="en-US" sz="1200" dirty="0" err="1"/>
              <a:t>Droettboom</a:t>
            </a:r>
            <a:r>
              <a:rPr lang="en-US" sz="1200" dirty="0"/>
              <a:t> and the Matplotlib development </a:t>
            </a:r>
          </a:p>
          <a:p>
            <a:r>
              <a:rPr lang="en-US" sz="1200" dirty="0"/>
              <a:t>team; 2012–2025 The Matplotlib development team. </a:t>
            </a:r>
          </a:p>
          <a:p>
            <a:r>
              <a:rPr lang="en-US" sz="1200" dirty="0"/>
              <a:t>All rights reserved. This content is excluded from our </a:t>
            </a:r>
          </a:p>
          <a:p>
            <a:r>
              <a:rPr lang="en-US" sz="1200" dirty="0"/>
              <a:t>Creative Commons license. For more information, </a:t>
            </a:r>
          </a:p>
          <a:p>
            <a:r>
              <a:rPr lang="en-US" sz="1200" dirty="0"/>
              <a:t>see </a:t>
            </a:r>
            <a:r>
              <a:rPr lang="en-US" sz="1200" u="sng" dirty="0">
                <a:solidFill>
                  <a:srgbClr val="0070C0"/>
                </a:solidFill>
                <a:uFill>
                  <a:solidFill>
                    <a:srgbClr val="0070C0"/>
                  </a:solidFill>
                </a:uFill>
                <a:hlinkClick r:id="rId5"/>
              </a:rPr>
              <a:t>https://ocw.mit.edu/help/faq-fair-use</a:t>
            </a:r>
            <a:r>
              <a:rPr lang="en-US" sz="1200" dirty="0"/>
              <a:t>.</a:t>
            </a:r>
          </a:p>
        </p:txBody>
      </p:sp>
    </p:spTree>
    <p:extLst>
      <p:ext uri="{BB962C8B-B14F-4D97-AF65-F5344CB8AC3E}">
        <p14:creationId xmlns:p14="http://schemas.microsoft.com/office/powerpoint/2010/main" val="18601417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2F801E-FA9C-0745-8CE0-088100B4CE94}"/>
              </a:ext>
            </a:extLst>
          </p:cNvPr>
          <p:cNvSpPr>
            <a:spLocks noGrp="1"/>
          </p:cNvSpPr>
          <p:nvPr>
            <p:ph type="title"/>
          </p:nvPr>
        </p:nvSpPr>
        <p:spPr/>
        <p:txBody>
          <a:bodyPr/>
          <a:lstStyle/>
          <a:p>
            <a:r>
              <a:rPr lang="en-US" dirty="0"/>
              <a:t>Bar graphs</a:t>
            </a:r>
          </a:p>
        </p:txBody>
      </p:sp>
      <p:sp>
        <p:nvSpPr>
          <p:cNvPr id="3" name="Content Placeholder 2">
            <a:extLst>
              <a:ext uri="{FF2B5EF4-FFF2-40B4-BE49-F238E27FC236}">
                <a16:creationId xmlns:a16="http://schemas.microsoft.com/office/drawing/2014/main" id="{CD4CF754-206D-344F-92DA-00C2316C2F79}"/>
              </a:ext>
            </a:extLst>
          </p:cNvPr>
          <p:cNvSpPr>
            <a:spLocks noGrp="1"/>
          </p:cNvSpPr>
          <p:nvPr>
            <p:ph idx="1"/>
          </p:nvPr>
        </p:nvSpPr>
        <p:spPr/>
        <p:txBody>
          <a:bodyPr/>
          <a:lstStyle/>
          <a:p>
            <a:r>
              <a:rPr lang="en-US" dirty="0"/>
              <a:t>Many additional features</a:t>
            </a:r>
          </a:p>
        </p:txBody>
      </p:sp>
      <p:sp>
        <p:nvSpPr>
          <p:cNvPr id="4" name="Date Placeholder 3">
            <a:extLst>
              <a:ext uri="{FF2B5EF4-FFF2-40B4-BE49-F238E27FC236}">
                <a16:creationId xmlns:a16="http://schemas.microsoft.com/office/drawing/2014/main" id="{0C2D3176-3FB4-2343-9BAF-6B110EF3E85A}"/>
              </a:ext>
            </a:extLst>
          </p:cNvPr>
          <p:cNvSpPr>
            <a:spLocks noGrp="1"/>
          </p:cNvSpPr>
          <p:nvPr>
            <p:ph type="dt" sz="half" idx="10"/>
          </p:nvPr>
        </p:nvSpPr>
        <p:spPr/>
        <p:txBody>
          <a:bodyPr/>
          <a:lstStyle/>
          <a:p>
            <a:r>
              <a:rPr lang="en-US"/>
              <a:t>10/03/2024</a:t>
            </a:r>
          </a:p>
        </p:txBody>
      </p:sp>
      <p:sp>
        <p:nvSpPr>
          <p:cNvPr id="5" name="Footer Placeholder 4">
            <a:extLst>
              <a:ext uri="{FF2B5EF4-FFF2-40B4-BE49-F238E27FC236}">
                <a16:creationId xmlns:a16="http://schemas.microsoft.com/office/drawing/2014/main" id="{FA1DDFE0-DD1E-3541-841A-5ADA55185718}"/>
              </a:ext>
            </a:extLst>
          </p:cNvPr>
          <p:cNvSpPr>
            <a:spLocks noGrp="1"/>
          </p:cNvSpPr>
          <p:nvPr>
            <p:ph type="ftr" sz="quarter" idx="11"/>
          </p:nvPr>
        </p:nvSpPr>
        <p:spPr/>
        <p:txBody>
          <a:bodyPr/>
          <a:lstStyle/>
          <a:p>
            <a:r>
              <a:rPr lang="en-US"/>
              <a:t>12.010 Lec09 Graphics</a:t>
            </a:r>
          </a:p>
        </p:txBody>
      </p:sp>
      <p:sp>
        <p:nvSpPr>
          <p:cNvPr id="6" name="Slide Number Placeholder 5">
            <a:extLst>
              <a:ext uri="{FF2B5EF4-FFF2-40B4-BE49-F238E27FC236}">
                <a16:creationId xmlns:a16="http://schemas.microsoft.com/office/drawing/2014/main" id="{3F1A0513-2D2C-D94C-8BDD-27BC43435449}"/>
              </a:ext>
            </a:extLst>
          </p:cNvPr>
          <p:cNvSpPr>
            <a:spLocks noGrp="1"/>
          </p:cNvSpPr>
          <p:nvPr>
            <p:ph type="sldNum" sz="quarter" idx="12"/>
          </p:nvPr>
        </p:nvSpPr>
        <p:spPr/>
        <p:txBody>
          <a:bodyPr/>
          <a:lstStyle/>
          <a:p>
            <a:fld id="{1899A86F-5B23-C949-A746-4D6D9415417B}" type="slidenum">
              <a:rPr lang="en-US" smtClean="0"/>
              <a:t>16</a:t>
            </a:fld>
            <a:endParaRPr lang="en-US"/>
          </a:p>
        </p:txBody>
      </p:sp>
      <p:pic>
        <p:nvPicPr>
          <p:cNvPr id="12" name="Picture 11" descr="Chart, bar chart&#10;&#10;Description automatically generated">
            <a:extLst>
              <a:ext uri="{FF2B5EF4-FFF2-40B4-BE49-F238E27FC236}">
                <a16:creationId xmlns:a16="http://schemas.microsoft.com/office/drawing/2014/main" id="{B1F4F94E-888D-D042-87B3-D1666AFF5094}"/>
              </a:ext>
            </a:extLst>
          </p:cNvPr>
          <p:cNvPicPr>
            <a:picLocks noChangeAspect="1"/>
          </p:cNvPicPr>
          <p:nvPr/>
        </p:nvPicPr>
        <p:blipFill>
          <a:blip r:embed="rId2"/>
          <a:stretch>
            <a:fillRect/>
          </a:stretch>
        </p:blipFill>
        <p:spPr>
          <a:xfrm>
            <a:off x="4969709" y="1408814"/>
            <a:ext cx="7006096" cy="5449186"/>
          </a:xfrm>
          <a:prstGeom prst="rect">
            <a:avLst/>
          </a:prstGeom>
        </p:spPr>
      </p:pic>
    </p:spTree>
    <p:extLst>
      <p:ext uri="{BB962C8B-B14F-4D97-AF65-F5344CB8AC3E}">
        <p14:creationId xmlns:p14="http://schemas.microsoft.com/office/powerpoint/2010/main" val="13360688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BBCBE-20F2-CE45-8B68-C052A13BC224}"/>
              </a:ext>
            </a:extLst>
          </p:cNvPr>
          <p:cNvSpPr>
            <a:spLocks noGrp="1"/>
          </p:cNvSpPr>
          <p:nvPr>
            <p:ph type="title"/>
          </p:nvPr>
        </p:nvSpPr>
        <p:spPr/>
        <p:txBody>
          <a:bodyPr/>
          <a:lstStyle/>
          <a:p>
            <a:r>
              <a:rPr lang="en-US" dirty="0"/>
              <a:t>Pie Charts</a:t>
            </a:r>
          </a:p>
        </p:txBody>
      </p:sp>
      <p:sp>
        <p:nvSpPr>
          <p:cNvPr id="3" name="Content Placeholder 2">
            <a:extLst>
              <a:ext uri="{FF2B5EF4-FFF2-40B4-BE49-F238E27FC236}">
                <a16:creationId xmlns:a16="http://schemas.microsoft.com/office/drawing/2014/main" id="{F7448FF2-F9DB-A740-970C-878D02ACDB84}"/>
              </a:ext>
            </a:extLst>
          </p:cNvPr>
          <p:cNvSpPr>
            <a:spLocks noGrp="1"/>
          </p:cNvSpPr>
          <p:nvPr>
            <p:ph idx="1"/>
          </p:nvPr>
        </p:nvSpPr>
        <p:spPr/>
        <p:txBody>
          <a:bodyPr/>
          <a:lstStyle/>
          <a:p>
            <a:r>
              <a:rPr lang="en-US" dirty="0"/>
              <a:t>With exploded segment</a:t>
            </a:r>
          </a:p>
        </p:txBody>
      </p:sp>
      <p:sp>
        <p:nvSpPr>
          <p:cNvPr id="4" name="Date Placeholder 3">
            <a:extLst>
              <a:ext uri="{FF2B5EF4-FFF2-40B4-BE49-F238E27FC236}">
                <a16:creationId xmlns:a16="http://schemas.microsoft.com/office/drawing/2014/main" id="{83D77BB7-AACD-9F47-B926-F0C89CFA80ED}"/>
              </a:ext>
            </a:extLst>
          </p:cNvPr>
          <p:cNvSpPr>
            <a:spLocks noGrp="1"/>
          </p:cNvSpPr>
          <p:nvPr>
            <p:ph type="dt" sz="half" idx="10"/>
          </p:nvPr>
        </p:nvSpPr>
        <p:spPr/>
        <p:txBody>
          <a:bodyPr/>
          <a:lstStyle/>
          <a:p>
            <a:r>
              <a:rPr lang="en-US"/>
              <a:t>10/03/2024</a:t>
            </a:r>
          </a:p>
        </p:txBody>
      </p:sp>
      <p:sp>
        <p:nvSpPr>
          <p:cNvPr id="5" name="Footer Placeholder 4">
            <a:extLst>
              <a:ext uri="{FF2B5EF4-FFF2-40B4-BE49-F238E27FC236}">
                <a16:creationId xmlns:a16="http://schemas.microsoft.com/office/drawing/2014/main" id="{41C52DCB-77EA-0E41-95C0-3FC8CE35E57E}"/>
              </a:ext>
            </a:extLst>
          </p:cNvPr>
          <p:cNvSpPr>
            <a:spLocks noGrp="1"/>
          </p:cNvSpPr>
          <p:nvPr>
            <p:ph type="ftr" sz="quarter" idx="11"/>
          </p:nvPr>
        </p:nvSpPr>
        <p:spPr/>
        <p:txBody>
          <a:bodyPr/>
          <a:lstStyle/>
          <a:p>
            <a:r>
              <a:rPr lang="en-US"/>
              <a:t>12.010 Lec09 Graphics</a:t>
            </a:r>
          </a:p>
        </p:txBody>
      </p:sp>
      <p:sp>
        <p:nvSpPr>
          <p:cNvPr id="6" name="Slide Number Placeholder 5">
            <a:extLst>
              <a:ext uri="{FF2B5EF4-FFF2-40B4-BE49-F238E27FC236}">
                <a16:creationId xmlns:a16="http://schemas.microsoft.com/office/drawing/2014/main" id="{01EDB464-B79B-6A41-B1D3-5C76B5551BE9}"/>
              </a:ext>
            </a:extLst>
          </p:cNvPr>
          <p:cNvSpPr>
            <a:spLocks noGrp="1"/>
          </p:cNvSpPr>
          <p:nvPr>
            <p:ph type="sldNum" sz="quarter" idx="12"/>
          </p:nvPr>
        </p:nvSpPr>
        <p:spPr/>
        <p:txBody>
          <a:bodyPr/>
          <a:lstStyle/>
          <a:p>
            <a:fld id="{1899A86F-5B23-C949-A746-4D6D9415417B}" type="slidenum">
              <a:rPr lang="en-US" smtClean="0"/>
              <a:t>17</a:t>
            </a:fld>
            <a:endParaRPr lang="en-US"/>
          </a:p>
        </p:txBody>
      </p:sp>
      <p:pic>
        <p:nvPicPr>
          <p:cNvPr id="10" name="Picture 9" descr="Chart, pie chart&#10;&#10;Description automatically generated">
            <a:extLst>
              <a:ext uri="{FF2B5EF4-FFF2-40B4-BE49-F238E27FC236}">
                <a16:creationId xmlns:a16="http://schemas.microsoft.com/office/drawing/2014/main" id="{4B88926B-B631-BD4B-A214-5D9B8F6A9FFE}"/>
              </a:ext>
            </a:extLst>
          </p:cNvPr>
          <p:cNvPicPr>
            <a:picLocks noChangeAspect="1"/>
          </p:cNvPicPr>
          <p:nvPr/>
        </p:nvPicPr>
        <p:blipFill>
          <a:blip r:embed="rId2"/>
          <a:stretch>
            <a:fillRect/>
          </a:stretch>
        </p:blipFill>
        <p:spPr>
          <a:xfrm>
            <a:off x="4752753" y="1411214"/>
            <a:ext cx="7148624" cy="4765749"/>
          </a:xfrm>
          <a:prstGeom prst="rect">
            <a:avLst/>
          </a:prstGeom>
        </p:spPr>
      </p:pic>
    </p:spTree>
    <p:extLst>
      <p:ext uri="{BB962C8B-B14F-4D97-AF65-F5344CB8AC3E}">
        <p14:creationId xmlns:p14="http://schemas.microsoft.com/office/powerpoint/2010/main" val="10027654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503A59-D8EB-934B-8F1E-74DAE25057FD}"/>
              </a:ext>
            </a:extLst>
          </p:cNvPr>
          <p:cNvSpPr>
            <a:spLocks noGrp="1"/>
          </p:cNvSpPr>
          <p:nvPr>
            <p:ph type="title"/>
          </p:nvPr>
        </p:nvSpPr>
        <p:spPr/>
        <p:txBody>
          <a:bodyPr/>
          <a:lstStyle/>
          <a:p>
            <a:r>
              <a:rPr lang="en-US" dirty="0"/>
              <a:t>Filled polygon</a:t>
            </a:r>
          </a:p>
        </p:txBody>
      </p:sp>
      <p:sp>
        <p:nvSpPr>
          <p:cNvPr id="3" name="Content Placeholder 2">
            <a:extLst>
              <a:ext uri="{FF2B5EF4-FFF2-40B4-BE49-F238E27FC236}">
                <a16:creationId xmlns:a16="http://schemas.microsoft.com/office/drawing/2014/main" id="{7EAD830C-6CEE-D341-9F67-9C5208C48767}"/>
              </a:ext>
            </a:extLst>
          </p:cNvPr>
          <p:cNvSpPr>
            <a:spLocks noGrp="1"/>
          </p:cNvSpPr>
          <p:nvPr>
            <p:ph idx="1"/>
          </p:nvPr>
        </p:nvSpPr>
        <p:spPr/>
        <p:txBody>
          <a:bodyPr/>
          <a:lstStyle/>
          <a:p>
            <a:r>
              <a:rPr lang="en-US" dirty="0"/>
              <a:t>More options in notebook</a:t>
            </a:r>
          </a:p>
        </p:txBody>
      </p:sp>
      <p:sp>
        <p:nvSpPr>
          <p:cNvPr id="4" name="Date Placeholder 3">
            <a:extLst>
              <a:ext uri="{FF2B5EF4-FFF2-40B4-BE49-F238E27FC236}">
                <a16:creationId xmlns:a16="http://schemas.microsoft.com/office/drawing/2014/main" id="{CB9FD13E-900C-0B4A-9EBF-B9C9A907245C}"/>
              </a:ext>
            </a:extLst>
          </p:cNvPr>
          <p:cNvSpPr>
            <a:spLocks noGrp="1"/>
          </p:cNvSpPr>
          <p:nvPr>
            <p:ph type="dt" sz="half" idx="10"/>
          </p:nvPr>
        </p:nvSpPr>
        <p:spPr/>
        <p:txBody>
          <a:bodyPr/>
          <a:lstStyle/>
          <a:p>
            <a:r>
              <a:rPr lang="en-US"/>
              <a:t>10/03/2024</a:t>
            </a:r>
          </a:p>
        </p:txBody>
      </p:sp>
      <p:sp>
        <p:nvSpPr>
          <p:cNvPr id="5" name="Footer Placeholder 4">
            <a:extLst>
              <a:ext uri="{FF2B5EF4-FFF2-40B4-BE49-F238E27FC236}">
                <a16:creationId xmlns:a16="http://schemas.microsoft.com/office/drawing/2014/main" id="{70B72269-642B-464F-9283-25C51F85AA37}"/>
              </a:ext>
            </a:extLst>
          </p:cNvPr>
          <p:cNvSpPr>
            <a:spLocks noGrp="1"/>
          </p:cNvSpPr>
          <p:nvPr>
            <p:ph type="ftr" sz="quarter" idx="11"/>
          </p:nvPr>
        </p:nvSpPr>
        <p:spPr/>
        <p:txBody>
          <a:bodyPr/>
          <a:lstStyle/>
          <a:p>
            <a:r>
              <a:rPr lang="en-US"/>
              <a:t>12.010 Lec09 Graphics</a:t>
            </a:r>
          </a:p>
        </p:txBody>
      </p:sp>
      <p:sp>
        <p:nvSpPr>
          <p:cNvPr id="6" name="Slide Number Placeholder 5">
            <a:extLst>
              <a:ext uri="{FF2B5EF4-FFF2-40B4-BE49-F238E27FC236}">
                <a16:creationId xmlns:a16="http://schemas.microsoft.com/office/drawing/2014/main" id="{C70358FC-CDF6-BF4D-9A44-E1F21638E85C}"/>
              </a:ext>
            </a:extLst>
          </p:cNvPr>
          <p:cNvSpPr>
            <a:spLocks noGrp="1"/>
          </p:cNvSpPr>
          <p:nvPr>
            <p:ph type="sldNum" sz="quarter" idx="12"/>
          </p:nvPr>
        </p:nvSpPr>
        <p:spPr/>
        <p:txBody>
          <a:bodyPr/>
          <a:lstStyle/>
          <a:p>
            <a:fld id="{1899A86F-5B23-C949-A746-4D6D9415417B}" type="slidenum">
              <a:rPr lang="en-US" smtClean="0"/>
              <a:t>18</a:t>
            </a:fld>
            <a:endParaRPr lang="en-US"/>
          </a:p>
        </p:txBody>
      </p:sp>
      <p:pic>
        <p:nvPicPr>
          <p:cNvPr id="8" name="Picture 7" descr="Chart, scatter chart&#10;&#10;Description automatically generated">
            <a:extLst>
              <a:ext uri="{FF2B5EF4-FFF2-40B4-BE49-F238E27FC236}">
                <a16:creationId xmlns:a16="http://schemas.microsoft.com/office/drawing/2014/main" id="{061A75A0-FD66-0848-B023-4B2922E1ECED}"/>
              </a:ext>
            </a:extLst>
          </p:cNvPr>
          <p:cNvPicPr>
            <a:picLocks noChangeAspect="1"/>
          </p:cNvPicPr>
          <p:nvPr/>
        </p:nvPicPr>
        <p:blipFill>
          <a:blip r:embed="rId2"/>
          <a:stretch>
            <a:fillRect/>
          </a:stretch>
        </p:blipFill>
        <p:spPr>
          <a:xfrm>
            <a:off x="5388939" y="0"/>
            <a:ext cx="6858000" cy="6858000"/>
          </a:xfrm>
          <a:prstGeom prst="rect">
            <a:avLst/>
          </a:prstGeom>
        </p:spPr>
      </p:pic>
      <p:sp>
        <p:nvSpPr>
          <p:cNvPr id="7" name="TextBox 6">
            <a:extLst>
              <a:ext uri="{FF2B5EF4-FFF2-40B4-BE49-F238E27FC236}">
                <a16:creationId xmlns:a16="http://schemas.microsoft.com/office/drawing/2014/main" id="{91936837-4972-8AFD-3B6F-F73FCD8608FF}"/>
              </a:ext>
            </a:extLst>
          </p:cNvPr>
          <p:cNvSpPr txBox="1"/>
          <p:nvPr/>
        </p:nvSpPr>
        <p:spPr>
          <a:xfrm>
            <a:off x="1291057" y="3340556"/>
            <a:ext cx="3590085" cy="1200329"/>
          </a:xfrm>
          <a:prstGeom prst="rect">
            <a:avLst/>
          </a:prstGeom>
          <a:noFill/>
        </p:spPr>
        <p:txBody>
          <a:bodyPr wrap="none" rtlCol="0">
            <a:spAutoFit/>
          </a:bodyPr>
          <a:lstStyle/>
          <a:p>
            <a:r>
              <a:rPr lang="en-US" sz="1200" dirty="0"/>
              <a:t>© 2002–2012 John Hunter, Darren Dale, Eric Firing, </a:t>
            </a:r>
          </a:p>
          <a:p>
            <a:r>
              <a:rPr lang="en-US" sz="1200" dirty="0"/>
              <a:t>Michael </a:t>
            </a:r>
            <a:r>
              <a:rPr lang="en-US" sz="1200" dirty="0" err="1"/>
              <a:t>Droettboom</a:t>
            </a:r>
            <a:r>
              <a:rPr lang="en-US" sz="1200" dirty="0"/>
              <a:t> and the Matplotlib development </a:t>
            </a:r>
          </a:p>
          <a:p>
            <a:r>
              <a:rPr lang="en-US" sz="1200" dirty="0"/>
              <a:t>team; 2012–2025 The Matplotlib development team. </a:t>
            </a:r>
          </a:p>
          <a:p>
            <a:r>
              <a:rPr lang="en-US" sz="1200" dirty="0"/>
              <a:t>All rights reserved. This content is excluded from our </a:t>
            </a:r>
          </a:p>
          <a:p>
            <a:r>
              <a:rPr lang="en-US" sz="1200" dirty="0"/>
              <a:t>Creative Commons license. For more information, </a:t>
            </a:r>
          </a:p>
          <a:p>
            <a:r>
              <a:rPr lang="en-US" sz="1200" dirty="0"/>
              <a:t>see </a:t>
            </a:r>
            <a:r>
              <a:rPr lang="en-US" sz="1200" u="sng" dirty="0">
                <a:solidFill>
                  <a:srgbClr val="0070C0"/>
                </a:solidFill>
                <a:uFill>
                  <a:solidFill>
                    <a:srgbClr val="0070C0"/>
                  </a:solidFill>
                </a:uFill>
                <a:hlinkClick r:id="rId3"/>
              </a:rPr>
              <a:t>https://ocw.mit.edu/help/faq-fair-use</a:t>
            </a:r>
            <a:r>
              <a:rPr lang="en-US" sz="1200" dirty="0"/>
              <a:t>.</a:t>
            </a:r>
          </a:p>
        </p:txBody>
      </p:sp>
    </p:spTree>
    <p:extLst>
      <p:ext uri="{BB962C8B-B14F-4D97-AF65-F5344CB8AC3E}">
        <p14:creationId xmlns:p14="http://schemas.microsoft.com/office/powerpoint/2010/main" val="17138612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DC6B50-8DF7-7F41-94FD-9235D39597A0}"/>
              </a:ext>
            </a:extLst>
          </p:cNvPr>
          <p:cNvSpPr>
            <a:spLocks noGrp="1"/>
          </p:cNvSpPr>
          <p:nvPr>
            <p:ph type="title"/>
          </p:nvPr>
        </p:nvSpPr>
        <p:spPr/>
        <p:txBody>
          <a:bodyPr/>
          <a:lstStyle/>
          <a:p>
            <a:r>
              <a:rPr lang="en-US" dirty="0"/>
              <a:t>Log plots</a:t>
            </a:r>
          </a:p>
        </p:txBody>
      </p:sp>
      <p:sp>
        <p:nvSpPr>
          <p:cNvPr id="3" name="Content Placeholder 2">
            <a:extLst>
              <a:ext uri="{FF2B5EF4-FFF2-40B4-BE49-F238E27FC236}">
                <a16:creationId xmlns:a16="http://schemas.microsoft.com/office/drawing/2014/main" id="{EBAE6AAF-AF55-B24B-914E-FD9B6B7CACEE}"/>
              </a:ext>
            </a:extLst>
          </p:cNvPr>
          <p:cNvSpPr>
            <a:spLocks noGrp="1"/>
          </p:cNvSpPr>
          <p:nvPr>
            <p:ph idx="1"/>
          </p:nvPr>
        </p:nvSpPr>
        <p:spPr>
          <a:xfrm>
            <a:off x="838200" y="1825625"/>
            <a:ext cx="2743200" cy="4351338"/>
          </a:xfrm>
        </p:spPr>
        <p:txBody>
          <a:bodyPr/>
          <a:lstStyle/>
          <a:p>
            <a:r>
              <a:rPr lang="en-US" dirty="0"/>
              <a:t>Some issues with tutorial code</a:t>
            </a:r>
          </a:p>
        </p:txBody>
      </p:sp>
      <p:sp>
        <p:nvSpPr>
          <p:cNvPr id="4" name="Date Placeholder 3">
            <a:extLst>
              <a:ext uri="{FF2B5EF4-FFF2-40B4-BE49-F238E27FC236}">
                <a16:creationId xmlns:a16="http://schemas.microsoft.com/office/drawing/2014/main" id="{7617FBCC-B9D2-7246-BAEE-66D3B050B21D}"/>
              </a:ext>
            </a:extLst>
          </p:cNvPr>
          <p:cNvSpPr>
            <a:spLocks noGrp="1"/>
          </p:cNvSpPr>
          <p:nvPr>
            <p:ph type="dt" sz="half" idx="10"/>
          </p:nvPr>
        </p:nvSpPr>
        <p:spPr/>
        <p:txBody>
          <a:bodyPr/>
          <a:lstStyle/>
          <a:p>
            <a:r>
              <a:rPr lang="en-US"/>
              <a:t>10/03/2024</a:t>
            </a:r>
          </a:p>
        </p:txBody>
      </p:sp>
      <p:sp>
        <p:nvSpPr>
          <p:cNvPr id="5" name="Footer Placeholder 4">
            <a:extLst>
              <a:ext uri="{FF2B5EF4-FFF2-40B4-BE49-F238E27FC236}">
                <a16:creationId xmlns:a16="http://schemas.microsoft.com/office/drawing/2014/main" id="{2343171A-052D-9943-943A-D7F0082473BC}"/>
              </a:ext>
            </a:extLst>
          </p:cNvPr>
          <p:cNvSpPr>
            <a:spLocks noGrp="1"/>
          </p:cNvSpPr>
          <p:nvPr>
            <p:ph type="ftr" sz="quarter" idx="11"/>
          </p:nvPr>
        </p:nvSpPr>
        <p:spPr/>
        <p:txBody>
          <a:bodyPr/>
          <a:lstStyle/>
          <a:p>
            <a:r>
              <a:rPr lang="en-US"/>
              <a:t>12.010 Lec09 Graphics</a:t>
            </a:r>
          </a:p>
        </p:txBody>
      </p:sp>
      <p:sp>
        <p:nvSpPr>
          <p:cNvPr id="6" name="Slide Number Placeholder 5">
            <a:extLst>
              <a:ext uri="{FF2B5EF4-FFF2-40B4-BE49-F238E27FC236}">
                <a16:creationId xmlns:a16="http://schemas.microsoft.com/office/drawing/2014/main" id="{5151C701-0C73-4043-8FBD-00185B8C8132}"/>
              </a:ext>
            </a:extLst>
          </p:cNvPr>
          <p:cNvSpPr>
            <a:spLocks noGrp="1"/>
          </p:cNvSpPr>
          <p:nvPr>
            <p:ph type="sldNum" sz="quarter" idx="12"/>
          </p:nvPr>
        </p:nvSpPr>
        <p:spPr/>
        <p:txBody>
          <a:bodyPr/>
          <a:lstStyle/>
          <a:p>
            <a:fld id="{1899A86F-5B23-C949-A746-4D6D9415417B}" type="slidenum">
              <a:rPr lang="en-US" smtClean="0"/>
              <a:t>19</a:t>
            </a:fld>
            <a:endParaRPr lang="en-US"/>
          </a:p>
        </p:txBody>
      </p:sp>
      <p:pic>
        <p:nvPicPr>
          <p:cNvPr id="8" name="Picture 7" descr="Chart, line chart, histogram&#10;&#10;Description automatically generated">
            <a:extLst>
              <a:ext uri="{FF2B5EF4-FFF2-40B4-BE49-F238E27FC236}">
                <a16:creationId xmlns:a16="http://schemas.microsoft.com/office/drawing/2014/main" id="{BB8616FE-5F5A-7A4A-8813-7D57520CE558}"/>
              </a:ext>
            </a:extLst>
          </p:cNvPr>
          <p:cNvPicPr>
            <a:picLocks noChangeAspect="1"/>
          </p:cNvPicPr>
          <p:nvPr/>
        </p:nvPicPr>
        <p:blipFill>
          <a:blip r:embed="rId2"/>
          <a:stretch>
            <a:fillRect/>
          </a:stretch>
        </p:blipFill>
        <p:spPr>
          <a:xfrm>
            <a:off x="3849982" y="1297172"/>
            <a:ext cx="8136455" cy="5424303"/>
          </a:xfrm>
          <a:prstGeom prst="rect">
            <a:avLst/>
          </a:prstGeom>
        </p:spPr>
      </p:pic>
    </p:spTree>
    <p:extLst>
      <p:ext uri="{BB962C8B-B14F-4D97-AF65-F5344CB8AC3E}">
        <p14:creationId xmlns:p14="http://schemas.microsoft.com/office/powerpoint/2010/main" val="18924161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FC3F1E-C2C1-9742-A90D-9A6B8679A0EC}"/>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11844B0A-F650-3D40-8E4E-0ACB90C860CF}"/>
              </a:ext>
            </a:extLst>
          </p:cNvPr>
          <p:cNvSpPr>
            <a:spLocks noGrp="1"/>
          </p:cNvSpPr>
          <p:nvPr>
            <p:ph idx="1"/>
          </p:nvPr>
        </p:nvSpPr>
        <p:spPr/>
        <p:txBody>
          <a:bodyPr/>
          <a:lstStyle/>
          <a:p>
            <a:r>
              <a:rPr lang="en-US" dirty="0"/>
              <a:t>Graphics: Types</a:t>
            </a:r>
          </a:p>
          <a:p>
            <a:pPr lvl="1"/>
            <a:r>
              <a:rPr lang="en-US" dirty="0"/>
              <a:t>Raster/image graphics</a:t>
            </a:r>
          </a:p>
          <a:p>
            <a:pPr lvl="1"/>
            <a:r>
              <a:rPr lang="en-US" dirty="0"/>
              <a:t>Vector graphics (postscript, PDF)</a:t>
            </a:r>
          </a:p>
          <a:p>
            <a:r>
              <a:rPr lang="en-US" dirty="0"/>
              <a:t>Python Graphics modules </a:t>
            </a:r>
          </a:p>
          <a:p>
            <a:pPr lvl="1"/>
            <a:r>
              <a:rPr lang="en-US" dirty="0"/>
              <a:t>Examine different plot types and use of methods and objects</a:t>
            </a:r>
          </a:p>
          <a:p>
            <a:pPr lvl="1"/>
            <a:endParaRPr lang="en-US" dirty="0"/>
          </a:p>
          <a:p>
            <a:r>
              <a:rPr lang="en-US" dirty="0"/>
              <a:t>The notebook for this class is Lec09_graphics.ipynb on Canvas site.</a:t>
            </a:r>
          </a:p>
          <a:p>
            <a:pPr marL="457200" lvl="1" indent="0">
              <a:buNone/>
            </a:pPr>
            <a:endParaRPr lang="en-US" dirty="0"/>
          </a:p>
          <a:p>
            <a:endParaRPr lang="en-US" dirty="0"/>
          </a:p>
          <a:p>
            <a:endParaRPr lang="en-US" dirty="0"/>
          </a:p>
        </p:txBody>
      </p:sp>
      <p:sp>
        <p:nvSpPr>
          <p:cNvPr id="4" name="Date Placeholder 3">
            <a:extLst>
              <a:ext uri="{FF2B5EF4-FFF2-40B4-BE49-F238E27FC236}">
                <a16:creationId xmlns:a16="http://schemas.microsoft.com/office/drawing/2014/main" id="{9F752A34-E43E-354C-98E0-C8D5D6E9A802}"/>
              </a:ext>
            </a:extLst>
          </p:cNvPr>
          <p:cNvSpPr>
            <a:spLocks noGrp="1"/>
          </p:cNvSpPr>
          <p:nvPr>
            <p:ph type="dt" sz="half" idx="10"/>
          </p:nvPr>
        </p:nvSpPr>
        <p:spPr/>
        <p:txBody>
          <a:bodyPr/>
          <a:lstStyle/>
          <a:p>
            <a:r>
              <a:rPr lang="en-US"/>
              <a:t>10/03/2024</a:t>
            </a:r>
          </a:p>
        </p:txBody>
      </p:sp>
      <p:sp>
        <p:nvSpPr>
          <p:cNvPr id="5" name="Footer Placeholder 4">
            <a:extLst>
              <a:ext uri="{FF2B5EF4-FFF2-40B4-BE49-F238E27FC236}">
                <a16:creationId xmlns:a16="http://schemas.microsoft.com/office/drawing/2014/main" id="{1B68F990-7142-E649-A03C-79E8B927A38B}"/>
              </a:ext>
            </a:extLst>
          </p:cNvPr>
          <p:cNvSpPr>
            <a:spLocks noGrp="1"/>
          </p:cNvSpPr>
          <p:nvPr>
            <p:ph type="ftr" sz="quarter" idx="11"/>
          </p:nvPr>
        </p:nvSpPr>
        <p:spPr/>
        <p:txBody>
          <a:bodyPr/>
          <a:lstStyle/>
          <a:p>
            <a:r>
              <a:rPr lang="en-US"/>
              <a:t>12.010 Lec09 Graphics</a:t>
            </a:r>
          </a:p>
        </p:txBody>
      </p:sp>
      <p:sp>
        <p:nvSpPr>
          <p:cNvPr id="6" name="Slide Number Placeholder 5">
            <a:extLst>
              <a:ext uri="{FF2B5EF4-FFF2-40B4-BE49-F238E27FC236}">
                <a16:creationId xmlns:a16="http://schemas.microsoft.com/office/drawing/2014/main" id="{6EFFB5CB-A13F-F444-ABDA-0D4FDE999075}"/>
              </a:ext>
            </a:extLst>
          </p:cNvPr>
          <p:cNvSpPr>
            <a:spLocks noGrp="1"/>
          </p:cNvSpPr>
          <p:nvPr>
            <p:ph type="sldNum" sz="quarter" idx="12"/>
          </p:nvPr>
        </p:nvSpPr>
        <p:spPr/>
        <p:txBody>
          <a:bodyPr/>
          <a:lstStyle/>
          <a:p>
            <a:fld id="{1899A86F-5B23-C949-A746-4D6D9415417B}" type="slidenum">
              <a:rPr lang="en-US" smtClean="0"/>
              <a:t>2</a:t>
            </a:fld>
            <a:endParaRPr lang="en-US"/>
          </a:p>
        </p:txBody>
      </p:sp>
    </p:spTree>
    <p:extLst>
      <p:ext uri="{BB962C8B-B14F-4D97-AF65-F5344CB8AC3E}">
        <p14:creationId xmlns:p14="http://schemas.microsoft.com/office/powerpoint/2010/main" val="16440467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50AF26-719B-1E46-9B31-8EA80ED6AC1C}"/>
              </a:ext>
            </a:extLst>
          </p:cNvPr>
          <p:cNvSpPr>
            <a:spLocks noGrp="1"/>
          </p:cNvSpPr>
          <p:nvPr>
            <p:ph type="title"/>
          </p:nvPr>
        </p:nvSpPr>
        <p:spPr/>
        <p:txBody>
          <a:bodyPr/>
          <a:lstStyle/>
          <a:p>
            <a:r>
              <a:rPr lang="en-US" dirty="0"/>
              <a:t>Polar plot</a:t>
            </a:r>
          </a:p>
        </p:txBody>
      </p:sp>
      <p:sp>
        <p:nvSpPr>
          <p:cNvPr id="3" name="Content Placeholder 2">
            <a:extLst>
              <a:ext uri="{FF2B5EF4-FFF2-40B4-BE49-F238E27FC236}">
                <a16:creationId xmlns:a16="http://schemas.microsoft.com/office/drawing/2014/main" id="{699C02F0-29A8-1748-9638-891240310DA7}"/>
              </a:ext>
            </a:extLst>
          </p:cNvPr>
          <p:cNvSpPr>
            <a:spLocks noGrp="1"/>
          </p:cNvSpPr>
          <p:nvPr>
            <p:ph idx="1"/>
          </p:nvPr>
        </p:nvSpPr>
        <p:spPr/>
        <p:txBody>
          <a:bodyPr/>
          <a:lstStyle/>
          <a:p>
            <a:r>
              <a:rPr lang="en-US" dirty="0"/>
              <a:t>Spiral</a:t>
            </a:r>
          </a:p>
        </p:txBody>
      </p:sp>
      <p:sp>
        <p:nvSpPr>
          <p:cNvPr id="4" name="Date Placeholder 3">
            <a:extLst>
              <a:ext uri="{FF2B5EF4-FFF2-40B4-BE49-F238E27FC236}">
                <a16:creationId xmlns:a16="http://schemas.microsoft.com/office/drawing/2014/main" id="{FF41E484-352A-E142-844B-6B76DD04CE32}"/>
              </a:ext>
            </a:extLst>
          </p:cNvPr>
          <p:cNvSpPr>
            <a:spLocks noGrp="1"/>
          </p:cNvSpPr>
          <p:nvPr>
            <p:ph type="dt" sz="half" idx="10"/>
          </p:nvPr>
        </p:nvSpPr>
        <p:spPr/>
        <p:txBody>
          <a:bodyPr/>
          <a:lstStyle/>
          <a:p>
            <a:r>
              <a:rPr lang="en-US"/>
              <a:t>10/03/2024</a:t>
            </a:r>
          </a:p>
        </p:txBody>
      </p:sp>
      <p:sp>
        <p:nvSpPr>
          <p:cNvPr id="5" name="Footer Placeholder 4">
            <a:extLst>
              <a:ext uri="{FF2B5EF4-FFF2-40B4-BE49-F238E27FC236}">
                <a16:creationId xmlns:a16="http://schemas.microsoft.com/office/drawing/2014/main" id="{09B28D69-D743-AD48-B8AD-79293E10B3F9}"/>
              </a:ext>
            </a:extLst>
          </p:cNvPr>
          <p:cNvSpPr>
            <a:spLocks noGrp="1"/>
          </p:cNvSpPr>
          <p:nvPr>
            <p:ph type="ftr" sz="quarter" idx="11"/>
          </p:nvPr>
        </p:nvSpPr>
        <p:spPr/>
        <p:txBody>
          <a:bodyPr/>
          <a:lstStyle/>
          <a:p>
            <a:r>
              <a:rPr lang="en-US"/>
              <a:t>12.010 Lec09 Graphics</a:t>
            </a:r>
          </a:p>
        </p:txBody>
      </p:sp>
      <p:sp>
        <p:nvSpPr>
          <p:cNvPr id="6" name="Slide Number Placeholder 5">
            <a:extLst>
              <a:ext uri="{FF2B5EF4-FFF2-40B4-BE49-F238E27FC236}">
                <a16:creationId xmlns:a16="http://schemas.microsoft.com/office/drawing/2014/main" id="{7229631B-D4E0-2447-BED8-B01354DB41D4}"/>
              </a:ext>
            </a:extLst>
          </p:cNvPr>
          <p:cNvSpPr>
            <a:spLocks noGrp="1"/>
          </p:cNvSpPr>
          <p:nvPr>
            <p:ph type="sldNum" sz="quarter" idx="12"/>
          </p:nvPr>
        </p:nvSpPr>
        <p:spPr/>
        <p:txBody>
          <a:bodyPr/>
          <a:lstStyle/>
          <a:p>
            <a:fld id="{1899A86F-5B23-C949-A746-4D6D9415417B}" type="slidenum">
              <a:rPr lang="en-US" smtClean="0"/>
              <a:t>20</a:t>
            </a:fld>
            <a:endParaRPr lang="en-US"/>
          </a:p>
        </p:txBody>
      </p:sp>
      <p:pic>
        <p:nvPicPr>
          <p:cNvPr id="8" name="Picture 7" descr="Chart, radar chart&#10;&#10;Description automatically generated">
            <a:extLst>
              <a:ext uri="{FF2B5EF4-FFF2-40B4-BE49-F238E27FC236}">
                <a16:creationId xmlns:a16="http://schemas.microsoft.com/office/drawing/2014/main" id="{ABF674EC-CCF8-CA40-9F5C-DB9B83EC5B48}"/>
              </a:ext>
            </a:extLst>
          </p:cNvPr>
          <p:cNvPicPr>
            <a:picLocks noChangeAspect="1"/>
          </p:cNvPicPr>
          <p:nvPr/>
        </p:nvPicPr>
        <p:blipFill>
          <a:blip r:embed="rId2"/>
          <a:stretch>
            <a:fillRect/>
          </a:stretch>
        </p:blipFill>
        <p:spPr>
          <a:xfrm>
            <a:off x="3923414" y="1463084"/>
            <a:ext cx="7887586" cy="5258391"/>
          </a:xfrm>
          <a:prstGeom prst="rect">
            <a:avLst/>
          </a:prstGeom>
        </p:spPr>
      </p:pic>
    </p:spTree>
    <p:extLst>
      <p:ext uri="{BB962C8B-B14F-4D97-AF65-F5344CB8AC3E}">
        <p14:creationId xmlns:p14="http://schemas.microsoft.com/office/powerpoint/2010/main" val="2634978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9B0E88-AAA0-094D-8B1A-FB3301AA74F2}"/>
              </a:ext>
            </a:extLst>
          </p:cNvPr>
          <p:cNvSpPr>
            <a:spLocks noGrp="1"/>
          </p:cNvSpPr>
          <p:nvPr>
            <p:ph type="title"/>
          </p:nvPr>
        </p:nvSpPr>
        <p:spPr/>
        <p:txBody>
          <a:bodyPr/>
          <a:lstStyle/>
          <a:p>
            <a:r>
              <a:rPr lang="en-US" dirty="0"/>
              <a:t>Legends</a:t>
            </a:r>
          </a:p>
        </p:txBody>
      </p:sp>
      <p:sp>
        <p:nvSpPr>
          <p:cNvPr id="3" name="Content Placeholder 2">
            <a:extLst>
              <a:ext uri="{FF2B5EF4-FFF2-40B4-BE49-F238E27FC236}">
                <a16:creationId xmlns:a16="http://schemas.microsoft.com/office/drawing/2014/main" id="{DB96F796-8F1B-F949-9AC4-D2E0978D5033}"/>
              </a:ext>
            </a:extLst>
          </p:cNvPr>
          <p:cNvSpPr>
            <a:spLocks noGrp="1"/>
          </p:cNvSpPr>
          <p:nvPr>
            <p:ph idx="1"/>
          </p:nvPr>
        </p:nvSpPr>
        <p:spPr/>
        <p:txBody>
          <a:bodyPr/>
          <a:lstStyle/>
          <a:p>
            <a:r>
              <a:rPr lang="en-US" dirty="0"/>
              <a:t>Set colors </a:t>
            </a:r>
          </a:p>
        </p:txBody>
      </p:sp>
      <p:sp>
        <p:nvSpPr>
          <p:cNvPr id="4" name="Date Placeholder 3">
            <a:extLst>
              <a:ext uri="{FF2B5EF4-FFF2-40B4-BE49-F238E27FC236}">
                <a16:creationId xmlns:a16="http://schemas.microsoft.com/office/drawing/2014/main" id="{85348570-2422-004A-AFB5-BFA4DADE3B89}"/>
              </a:ext>
            </a:extLst>
          </p:cNvPr>
          <p:cNvSpPr>
            <a:spLocks noGrp="1"/>
          </p:cNvSpPr>
          <p:nvPr>
            <p:ph type="dt" sz="half" idx="10"/>
          </p:nvPr>
        </p:nvSpPr>
        <p:spPr/>
        <p:txBody>
          <a:bodyPr/>
          <a:lstStyle/>
          <a:p>
            <a:r>
              <a:rPr lang="en-US"/>
              <a:t>10/03/2024</a:t>
            </a:r>
          </a:p>
        </p:txBody>
      </p:sp>
      <p:sp>
        <p:nvSpPr>
          <p:cNvPr id="5" name="Footer Placeholder 4">
            <a:extLst>
              <a:ext uri="{FF2B5EF4-FFF2-40B4-BE49-F238E27FC236}">
                <a16:creationId xmlns:a16="http://schemas.microsoft.com/office/drawing/2014/main" id="{83A5BDEB-1B05-9246-BFC6-3CBCB6DEA8FD}"/>
              </a:ext>
            </a:extLst>
          </p:cNvPr>
          <p:cNvSpPr>
            <a:spLocks noGrp="1"/>
          </p:cNvSpPr>
          <p:nvPr>
            <p:ph type="ftr" sz="quarter" idx="11"/>
          </p:nvPr>
        </p:nvSpPr>
        <p:spPr/>
        <p:txBody>
          <a:bodyPr/>
          <a:lstStyle/>
          <a:p>
            <a:r>
              <a:rPr lang="en-US"/>
              <a:t>12.010 Lec09 Graphics</a:t>
            </a:r>
          </a:p>
        </p:txBody>
      </p:sp>
      <p:sp>
        <p:nvSpPr>
          <p:cNvPr id="6" name="Slide Number Placeholder 5">
            <a:extLst>
              <a:ext uri="{FF2B5EF4-FFF2-40B4-BE49-F238E27FC236}">
                <a16:creationId xmlns:a16="http://schemas.microsoft.com/office/drawing/2014/main" id="{C517F3E5-F892-0D44-9C1D-EAA1881EE6A4}"/>
              </a:ext>
            </a:extLst>
          </p:cNvPr>
          <p:cNvSpPr>
            <a:spLocks noGrp="1"/>
          </p:cNvSpPr>
          <p:nvPr>
            <p:ph type="sldNum" sz="quarter" idx="12"/>
          </p:nvPr>
        </p:nvSpPr>
        <p:spPr/>
        <p:txBody>
          <a:bodyPr/>
          <a:lstStyle/>
          <a:p>
            <a:fld id="{1899A86F-5B23-C949-A746-4D6D9415417B}" type="slidenum">
              <a:rPr lang="en-US" smtClean="0"/>
              <a:t>21</a:t>
            </a:fld>
            <a:endParaRPr lang="en-US"/>
          </a:p>
        </p:txBody>
      </p:sp>
      <p:pic>
        <p:nvPicPr>
          <p:cNvPr id="8" name="Picture 7" descr="Chart&#10;&#10;Description automatically generated with medium confidence">
            <a:extLst>
              <a:ext uri="{FF2B5EF4-FFF2-40B4-BE49-F238E27FC236}">
                <a16:creationId xmlns:a16="http://schemas.microsoft.com/office/drawing/2014/main" id="{91904F86-B72A-EB44-8077-468DB52E18B3}"/>
              </a:ext>
            </a:extLst>
          </p:cNvPr>
          <p:cNvPicPr>
            <a:picLocks noChangeAspect="1"/>
          </p:cNvPicPr>
          <p:nvPr/>
        </p:nvPicPr>
        <p:blipFill>
          <a:blip r:embed="rId2"/>
          <a:stretch>
            <a:fillRect/>
          </a:stretch>
        </p:blipFill>
        <p:spPr>
          <a:xfrm>
            <a:off x="3755065" y="1233377"/>
            <a:ext cx="8436935" cy="5624623"/>
          </a:xfrm>
          <a:prstGeom prst="rect">
            <a:avLst/>
          </a:prstGeom>
        </p:spPr>
      </p:pic>
    </p:spTree>
    <p:extLst>
      <p:ext uri="{BB962C8B-B14F-4D97-AF65-F5344CB8AC3E}">
        <p14:creationId xmlns:p14="http://schemas.microsoft.com/office/powerpoint/2010/main" val="29901593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C272B-4C20-6C4E-8A4C-360219E1C473}"/>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2DC51554-184D-E24C-A31D-B5E6843BE611}"/>
              </a:ext>
            </a:extLst>
          </p:cNvPr>
          <p:cNvSpPr>
            <a:spLocks noGrp="1"/>
          </p:cNvSpPr>
          <p:nvPr>
            <p:ph idx="1"/>
          </p:nvPr>
        </p:nvSpPr>
        <p:spPr/>
        <p:txBody>
          <a:bodyPr/>
          <a:lstStyle/>
          <a:p>
            <a:r>
              <a:rPr lang="en-US" dirty="0"/>
              <a:t>Lots of good examples but be careful of the version of matplotlib – not all work with anaconda installation.</a:t>
            </a:r>
          </a:p>
          <a:p>
            <a:pPr lvl="1"/>
            <a:r>
              <a:rPr lang="en-US" dirty="0"/>
              <a:t>In some cases this is due to differences between versions</a:t>
            </a:r>
          </a:p>
          <a:p>
            <a:pPr lvl="1"/>
            <a:r>
              <a:rPr lang="en-US" dirty="0"/>
              <a:t>One case bug in current code or change between versions that no longer works.</a:t>
            </a:r>
          </a:p>
          <a:p>
            <a:r>
              <a:rPr lang="en-US" dirty="0"/>
              <a:t>The next discussion is on Graphical User Interfaces (GUI) and interaction with plots. It is not straightforward and version and installation-dependent.</a:t>
            </a:r>
          </a:p>
        </p:txBody>
      </p:sp>
      <p:sp>
        <p:nvSpPr>
          <p:cNvPr id="4" name="Date Placeholder 3">
            <a:extLst>
              <a:ext uri="{FF2B5EF4-FFF2-40B4-BE49-F238E27FC236}">
                <a16:creationId xmlns:a16="http://schemas.microsoft.com/office/drawing/2014/main" id="{9A1C3082-BB81-6E43-B25D-C37C2A20FF96}"/>
              </a:ext>
            </a:extLst>
          </p:cNvPr>
          <p:cNvSpPr>
            <a:spLocks noGrp="1"/>
          </p:cNvSpPr>
          <p:nvPr>
            <p:ph type="dt" sz="half" idx="10"/>
          </p:nvPr>
        </p:nvSpPr>
        <p:spPr/>
        <p:txBody>
          <a:bodyPr/>
          <a:lstStyle/>
          <a:p>
            <a:r>
              <a:rPr lang="en-US"/>
              <a:t>10/03/2024</a:t>
            </a:r>
          </a:p>
        </p:txBody>
      </p:sp>
      <p:sp>
        <p:nvSpPr>
          <p:cNvPr id="5" name="Footer Placeholder 4">
            <a:extLst>
              <a:ext uri="{FF2B5EF4-FFF2-40B4-BE49-F238E27FC236}">
                <a16:creationId xmlns:a16="http://schemas.microsoft.com/office/drawing/2014/main" id="{4BAC7E59-4B22-F747-9DAE-20C38AF63C5C}"/>
              </a:ext>
            </a:extLst>
          </p:cNvPr>
          <p:cNvSpPr>
            <a:spLocks noGrp="1"/>
          </p:cNvSpPr>
          <p:nvPr>
            <p:ph type="ftr" sz="quarter" idx="11"/>
          </p:nvPr>
        </p:nvSpPr>
        <p:spPr/>
        <p:txBody>
          <a:bodyPr/>
          <a:lstStyle/>
          <a:p>
            <a:r>
              <a:rPr lang="en-US"/>
              <a:t>12.010 Lec09 Graphics</a:t>
            </a:r>
          </a:p>
        </p:txBody>
      </p:sp>
      <p:sp>
        <p:nvSpPr>
          <p:cNvPr id="6" name="Slide Number Placeholder 5">
            <a:extLst>
              <a:ext uri="{FF2B5EF4-FFF2-40B4-BE49-F238E27FC236}">
                <a16:creationId xmlns:a16="http://schemas.microsoft.com/office/drawing/2014/main" id="{B6366C73-C965-E14E-BEA2-339863256C51}"/>
              </a:ext>
            </a:extLst>
          </p:cNvPr>
          <p:cNvSpPr>
            <a:spLocks noGrp="1"/>
          </p:cNvSpPr>
          <p:nvPr>
            <p:ph type="sldNum" sz="quarter" idx="12"/>
          </p:nvPr>
        </p:nvSpPr>
        <p:spPr/>
        <p:txBody>
          <a:bodyPr/>
          <a:lstStyle/>
          <a:p>
            <a:fld id="{1899A86F-5B23-C949-A746-4D6D9415417B}" type="slidenum">
              <a:rPr lang="en-US" smtClean="0"/>
              <a:t>22</a:t>
            </a:fld>
            <a:endParaRPr lang="en-US"/>
          </a:p>
        </p:txBody>
      </p:sp>
    </p:spTree>
    <p:extLst>
      <p:ext uri="{BB962C8B-B14F-4D97-AF65-F5344CB8AC3E}">
        <p14:creationId xmlns:p14="http://schemas.microsoft.com/office/powerpoint/2010/main" val="32391496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9FBA38-6DFD-DA44-9C9F-592DCCD09462}"/>
              </a:ext>
            </a:extLst>
          </p:cNvPr>
          <p:cNvSpPr>
            <a:spLocks noGrp="1"/>
          </p:cNvSpPr>
          <p:nvPr>
            <p:ph type="title"/>
          </p:nvPr>
        </p:nvSpPr>
        <p:spPr/>
        <p:txBody>
          <a:bodyPr/>
          <a:lstStyle/>
          <a:p>
            <a:r>
              <a:rPr lang="en-US" dirty="0"/>
              <a:t>Math rendering</a:t>
            </a:r>
          </a:p>
        </p:txBody>
      </p:sp>
      <p:sp>
        <p:nvSpPr>
          <p:cNvPr id="3" name="Content Placeholder 2">
            <a:extLst>
              <a:ext uri="{FF2B5EF4-FFF2-40B4-BE49-F238E27FC236}">
                <a16:creationId xmlns:a16="http://schemas.microsoft.com/office/drawing/2014/main" id="{577F2464-F530-DB4F-8FB5-F1026710A2A6}"/>
              </a:ext>
            </a:extLst>
          </p:cNvPr>
          <p:cNvSpPr>
            <a:spLocks noGrp="1"/>
          </p:cNvSpPr>
          <p:nvPr>
            <p:ph idx="1"/>
          </p:nvPr>
        </p:nvSpPr>
        <p:spPr/>
        <p:txBody>
          <a:bodyPr/>
          <a:lstStyle/>
          <a:p>
            <a:r>
              <a:rPr lang="en-US" dirty="0"/>
              <a:t>Examples: Renders in the notebook, but figure save is blank.  Examine why this is the case in the notebook.</a:t>
            </a:r>
          </a:p>
          <a:p>
            <a:r>
              <a:rPr lang="en-US" dirty="0"/>
              <a:t>Issue related to show() usage.</a:t>
            </a:r>
          </a:p>
        </p:txBody>
      </p:sp>
      <p:sp>
        <p:nvSpPr>
          <p:cNvPr id="4" name="Date Placeholder 3">
            <a:extLst>
              <a:ext uri="{FF2B5EF4-FFF2-40B4-BE49-F238E27FC236}">
                <a16:creationId xmlns:a16="http://schemas.microsoft.com/office/drawing/2014/main" id="{2B9EEE76-F4D9-F84A-8308-44729EE947D9}"/>
              </a:ext>
            </a:extLst>
          </p:cNvPr>
          <p:cNvSpPr>
            <a:spLocks noGrp="1"/>
          </p:cNvSpPr>
          <p:nvPr>
            <p:ph type="dt" sz="half" idx="10"/>
          </p:nvPr>
        </p:nvSpPr>
        <p:spPr/>
        <p:txBody>
          <a:bodyPr/>
          <a:lstStyle/>
          <a:p>
            <a:r>
              <a:rPr lang="en-US"/>
              <a:t>10/03/2024</a:t>
            </a:r>
          </a:p>
        </p:txBody>
      </p:sp>
      <p:sp>
        <p:nvSpPr>
          <p:cNvPr id="5" name="Footer Placeholder 4">
            <a:extLst>
              <a:ext uri="{FF2B5EF4-FFF2-40B4-BE49-F238E27FC236}">
                <a16:creationId xmlns:a16="http://schemas.microsoft.com/office/drawing/2014/main" id="{286F9AE0-F69D-804F-B166-D0EDDEF26C31}"/>
              </a:ext>
            </a:extLst>
          </p:cNvPr>
          <p:cNvSpPr>
            <a:spLocks noGrp="1"/>
          </p:cNvSpPr>
          <p:nvPr>
            <p:ph type="ftr" sz="quarter" idx="11"/>
          </p:nvPr>
        </p:nvSpPr>
        <p:spPr/>
        <p:txBody>
          <a:bodyPr/>
          <a:lstStyle/>
          <a:p>
            <a:r>
              <a:rPr lang="en-US"/>
              <a:t>12.010 Lec09 Graphics</a:t>
            </a:r>
          </a:p>
        </p:txBody>
      </p:sp>
      <p:sp>
        <p:nvSpPr>
          <p:cNvPr id="6" name="Slide Number Placeholder 5">
            <a:extLst>
              <a:ext uri="{FF2B5EF4-FFF2-40B4-BE49-F238E27FC236}">
                <a16:creationId xmlns:a16="http://schemas.microsoft.com/office/drawing/2014/main" id="{ED2FD93D-FC10-FF4A-9245-205C90C56BD4}"/>
              </a:ext>
            </a:extLst>
          </p:cNvPr>
          <p:cNvSpPr>
            <a:spLocks noGrp="1"/>
          </p:cNvSpPr>
          <p:nvPr>
            <p:ph type="sldNum" sz="quarter" idx="12"/>
          </p:nvPr>
        </p:nvSpPr>
        <p:spPr/>
        <p:txBody>
          <a:bodyPr/>
          <a:lstStyle/>
          <a:p>
            <a:fld id="{1899A86F-5B23-C949-A746-4D6D9415417B}" type="slidenum">
              <a:rPr lang="en-US" smtClean="0"/>
              <a:t>23</a:t>
            </a:fld>
            <a:endParaRPr lang="en-US"/>
          </a:p>
        </p:txBody>
      </p:sp>
    </p:spTree>
    <p:extLst>
      <p:ext uri="{BB962C8B-B14F-4D97-AF65-F5344CB8AC3E}">
        <p14:creationId xmlns:p14="http://schemas.microsoft.com/office/powerpoint/2010/main" val="6833170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2433D0-E0C3-B96D-38EF-41431268D79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3565107-7A77-C6BC-59EF-42103B389D1F}"/>
              </a:ext>
            </a:extLst>
          </p:cNvPr>
          <p:cNvSpPr>
            <a:spLocks noGrp="1"/>
          </p:cNvSpPr>
          <p:nvPr>
            <p:ph type="title"/>
          </p:nvPr>
        </p:nvSpPr>
        <p:spPr/>
        <p:txBody>
          <a:bodyPr/>
          <a:lstStyle/>
          <a:p>
            <a:endParaRPr lang="en-US" dirty="0"/>
          </a:p>
        </p:txBody>
      </p:sp>
      <p:sp>
        <p:nvSpPr>
          <p:cNvPr id="4" name="Date Placeholder 3">
            <a:extLst>
              <a:ext uri="{FF2B5EF4-FFF2-40B4-BE49-F238E27FC236}">
                <a16:creationId xmlns:a16="http://schemas.microsoft.com/office/drawing/2014/main" id="{EFF168F8-ACE4-D976-3C5A-2607CD5B1AFC}"/>
              </a:ext>
            </a:extLst>
          </p:cNvPr>
          <p:cNvSpPr>
            <a:spLocks noGrp="1"/>
          </p:cNvSpPr>
          <p:nvPr>
            <p:ph type="dt" sz="half" idx="10"/>
          </p:nvPr>
        </p:nvSpPr>
        <p:spPr/>
        <p:txBody>
          <a:bodyPr/>
          <a:lstStyle/>
          <a:p>
            <a:r>
              <a:rPr lang="en-US"/>
              <a:t>09/05/2024</a:t>
            </a:r>
          </a:p>
        </p:txBody>
      </p:sp>
      <p:sp>
        <p:nvSpPr>
          <p:cNvPr id="5" name="Footer Placeholder 4">
            <a:extLst>
              <a:ext uri="{FF2B5EF4-FFF2-40B4-BE49-F238E27FC236}">
                <a16:creationId xmlns:a16="http://schemas.microsoft.com/office/drawing/2014/main" id="{063D86CE-929D-487A-9708-C1EDC4DBC1CC}"/>
              </a:ext>
            </a:extLst>
          </p:cNvPr>
          <p:cNvSpPr>
            <a:spLocks noGrp="1"/>
          </p:cNvSpPr>
          <p:nvPr>
            <p:ph type="ftr" sz="quarter" idx="11"/>
          </p:nvPr>
        </p:nvSpPr>
        <p:spPr/>
        <p:txBody>
          <a:bodyPr/>
          <a:lstStyle/>
          <a:p>
            <a:r>
              <a:rPr lang="en-US"/>
              <a:t>12.010 Lec 01</a:t>
            </a:r>
          </a:p>
        </p:txBody>
      </p:sp>
      <p:sp>
        <p:nvSpPr>
          <p:cNvPr id="6" name="Slide Number Placeholder 5">
            <a:extLst>
              <a:ext uri="{FF2B5EF4-FFF2-40B4-BE49-F238E27FC236}">
                <a16:creationId xmlns:a16="http://schemas.microsoft.com/office/drawing/2014/main" id="{A330B108-001E-550C-07B2-98DF6D2F4185}"/>
              </a:ext>
            </a:extLst>
          </p:cNvPr>
          <p:cNvSpPr>
            <a:spLocks noGrp="1"/>
          </p:cNvSpPr>
          <p:nvPr>
            <p:ph type="sldNum" sz="quarter" idx="12"/>
          </p:nvPr>
        </p:nvSpPr>
        <p:spPr/>
        <p:txBody>
          <a:bodyPr/>
          <a:lstStyle/>
          <a:p>
            <a:fld id="{B2CCDF60-25B5-D143-8B1B-45A121940923}" type="slidenum">
              <a:rPr lang="en-US" smtClean="0"/>
              <a:t>24</a:t>
            </a:fld>
            <a:endParaRPr lang="en-US"/>
          </a:p>
        </p:txBody>
      </p:sp>
      <p:sp>
        <p:nvSpPr>
          <p:cNvPr id="9" name="Content Placeholder 2">
            <a:extLst>
              <a:ext uri="{FF2B5EF4-FFF2-40B4-BE49-F238E27FC236}">
                <a16:creationId xmlns:a16="http://schemas.microsoft.com/office/drawing/2014/main" id="{F0727A2A-A63B-9BC4-07F7-64C49D76E388}"/>
              </a:ext>
            </a:extLst>
          </p:cNvPr>
          <p:cNvSpPr>
            <a:spLocks noGrp="1"/>
          </p:cNvSpPr>
          <p:nvPr>
            <p:ph idx="1"/>
          </p:nvPr>
        </p:nvSpPr>
        <p:spPr/>
        <p:txBody>
          <a:bodyPr/>
          <a:lstStyle/>
          <a:p>
            <a:pPr marL="0" indent="0">
              <a:buNone/>
            </a:pPr>
            <a:r>
              <a:rPr lang="en-US" dirty="0"/>
              <a:t>MIT </a:t>
            </a:r>
            <a:r>
              <a:rPr lang="en-US" dirty="0" err="1"/>
              <a:t>OpenCourseWare</a:t>
            </a:r>
            <a:r>
              <a:rPr lang="en-US" dirty="0"/>
              <a:t> </a:t>
            </a:r>
          </a:p>
          <a:p>
            <a:pPr marL="0" indent="0">
              <a:buNone/>
            </a:pPr>
            <a:r>
              <a:rPr lang="en-US" u="sng" dirty="0">
                <a:solidFill>
                  <a:srgbClr val="0070C0"/>
                </a:solidFill>
                <a:hlinkClick r:id="rId2"/>
              </a:rPr>
              <a:t>https://ocw.mit.edu</a:t>
            </a:r>
            <a:r>
              <a:rPr lang="en-US" u="sng" dirty="0"/>
              <a:t> </a:t>
            </a:r>
            <a:endParaRPr lang="en-US" dirty="0"/>
          </a:p>
          <a:p>
            <a:pPr marL="0" indent="0">
              <a:buNone/>
            </a:pPr>
            <a:endParaRPr lang="en-US" dirty="0"/>
          </a:p>
          <a:p>
            <a:pPr marL="0" indent="0">
              <a:buNone/>
            </a:pPr>
            <a:r>
              <a:rPr lang="en-US" dirty="0"/>
              <a:t>12.010 Computational Methods of Scientific Programming, Fall 2024 </a:t>
            </a:r>
          </a:p>
          <a:p>
            <a:pPr marL="0" indent="0">
              <a:buNone/>
            </a:pPr>
            <a:endParaRPr lang="en-US" dirty="0"/>
          </a:p>
          <a:p>
            <a:pPr marL="0" indent="0">
              <a:buNone/>
            </a:pPr>
            <a:r>
              <a:rPr lang="en-US" dirty="0"/>
              <a:t>For more information about citing these materials or our Terms of Use, visit </a:t>
            </a:r>
            <a:r>
              <a:rPr lang="en-US" u="sng" dirty="0">
                <a:solidFill>
                  <a:srgbClr val="0070C0"/>
                </a:solidFill>
                <a:hlinkClick r:id="rId3"/>
              </a:rPr>
              <a:t>https://ocw.mit.edu/terms</a:t>
            </a:r>
            <a:r>
              <a:rPr lang="en-US" dirty="0"/>
              <a:t>.</a:t>
            </a:r>
          </a:p>
        </p:txBody>
      </p:sp>
    </p:spTree>
    <p:extLst>
      <p:ext uri="{BB962C8B-B14F-4D97-AF65-F5344CB8AC3E}">
        <p14:creationId xmlns:p14="http://schemas.microsoft.com/office/powerpoint/2010/main" val="523310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5CCBE0-FDBD-4B4D-A3F1-DD2F009857C2}"/>
              </a:ext>
            </a:extLst>
          </p:cNvPr>
          <p:cNvSpPr>
            <a:spLocks noGrp="1"/>
          </p:cNvSpPr>
          <p:nvPr>
            <p:ph type="title"/>
          </p:nvPr>
        </p:nvSpPr>
        <p:spPr/>
        <p:txBody>
          <a:bodyPr/>
          <a:lstStyle/>
          <a:p>
            <a:r>
              <a:rPr lang="en-US" dirty="0"/>
              <a:t>Types of graphics files</a:t>
            </a:r>
          </a:p>
        </p:txBody>
      </p:sp>
      <p:sp>
        <p:nvSpPr>
          <p:cNvPr id="3" name="Content Placeholder 2">
            <a:extLst>
              <a:ext uri="{FF2B5EF4-FFF2-40B4-BE49-F238E27FC236}">
                <a16:creationId xmlns:a16="http://schemas.microsoft.com/office/drawing/2014/main" id="{F50E25DE-903F-334C-B6B3-7C93755B0518}"/>
              </a:ext>
            </a:extLst>
          </p:cNvPr>
          <p:cNvSpPr>
            <a:spLocks noGrp="1"/>
          </p:cNvSpPr>
          <p:nvPr>
            <p:ph idx="1"/>
          </p:nvPr>
        </p:nvSpPr>
        <p:spPr>
          <a:xfrm>
            <a:off x="838200" y="1495425"/>
            <a:ext cx="10515600" cy="4351338"/>
          </a:xfrm>
        </p:spPr>
        <p:txBody>
          <a:bodyPr/>
          <a:lstStyle/>
          <a:p>
            <a:r>
              <a:rPr lang="en-US" dirty="0"/>
              <a:t>Graphics files fall into two basic types: </a:t>
            </a:r>
          </a:p>
          <a:p>
            <a:pPr lvl="1"/>
            <a:r>
              <a:rPr lang="en-US" dirty="0"/>
              <a:t>Vector (</a:t>
            </a:r>
            <a:r>
              <a:rPr lang="en-US" dirty="0" err="1"/>
              <a:t>ps</a:t>
            </a:r>
            <a:r>
              <a:rPr lang="en-US" dirty="0"/>
              <a:t>, pdf, </a:t>
            </a:r>
            <a:r>
              <a:rPr lang="en-US" dirty="0" err="1"/>
              <a:t>svg</a:t>
            </a:r>
            <a:r>
              <a:rPr lang="en-US" dirty="0"/>
              <a:t>)</a:t>
            </a:r>
          </a:p>
          <a:p>
            <a:pPr lvl="1"/>
            <a:r>
              <a:rPr lang="en-US" dirty="0"/>
              <a:t>Raster or pixel files (</a:t>
            </a:r>
            <a:r>
              <a:rPr lang="en-US" dirty="0" err="1"/>
              <a:t>png</a:t>
            </a:r>
            <a:r>
              <a:rPr lang="en-US" dirty="0"/>
              <a:t>, jpeg, gif)</a:t>
            </a:r>
          </a:p>
          <a:p>
            <a:r>
              <a:rPr lang="en-US" dirty="0"/>
              <a:t>PDF is the preferred method for publishing papers and reports because the resolution is maintained with scaling (and zooming of the figure). Examples below (PDF, PNG, JPEG 50% scaling).  However, PC Word does not allow insert of PDF files, Mac does).</a:t>
            </a:r>
          </a:p>
        </p:txBody>
      </p:sp>
      <p:pic>
        <p:nvPicPr>
          <p:cNvPr id="5" name="Picture 4">
            <a:extLst>
              <a:ext uri="{FF2B5EF4-FFF2-40B4-BE49-F238E27FC236}">
                <a16:creationId xmlns:a16="http://schemas.microsoft.com/office/drawing/2014/main" id="{AA914C42-1096-D14C-BC30-A64B216E9A5C}"/>
              </a:ext>
            </a:extLst>
          </p:cNvPr>
          <p:cNvPicPr>
            <a:picLocks noChangeAspect="1"/>
          </p:cNvPicPr>
          <p:nvPr/>
        </p:nvPicPr>
        <p:blipFill>
          <a:blip r:embed="rId2"/>
          <a:stretch>
            <a:fillRect/>
          </a:stretch>
        </p:blipFill>
        <p:spPr>
          <a:xfrm>
            <a:off x="1123167" y="4483100"/>
            <a:ext cx="2743200" cy="1828800"/>
          </a:xfrm>
          <a:prstGeom prst="rect">
            <a:avLst/>
          </a:prstGeom>
        </p:spPr>
      </p:pic>
      <p:pic>
        <p:nvPicPr>
          <p:cNvPr id="7" name="Picture 6" descr="Chart, line chart&#10;&#10;Description automatically generated">
            <a:extLst>
              <a:ext uri="{FF2B5EF4-FFF2-40B4-BE49-F238E27FC236}">
                <a16:creationId xmlns:a16="http://schemas.microsoft.com/office/drawing/2014/main" id="{966B44EA-CBDC-CC49-9B8B-3763D2BDA008}"/>
              </a:ext>
            </a:extLst>
          </p:cNvPr>
          <p:cNvPicPr>
            <a:picLocks noChangeAspect="1"/>
          </p:cNvPicPr>
          <p:nvPr/>
        </p:nvPicPr>
        <p:blipFill>
          <a:blip r:embed="rId3"/>
          <a:stretch>
            <a:fillRect/>
          </a:stretch>
        </p:blipFill>
        <p:spPr>
          <a:xfrm>
            <a:off x="4054257" y="4483100"/>
            <a:ext cx="2743200" cy="1828800"/>
          </a:xfrm>
          <a:prstGeom prst="rect">
            <a:avLst/>
          </a:prstGeom>
        </p:spPr>
      </p:pic>
      <p:pic>
        <p:nvPicPr>
          <p:cNvPr id="9" name="Picture 8" descr="Chart, line chart&#10;&#10;Description automatically generated">
            <a:extLst>
              <a:ext uri="{FF2B5EF4-FFF2-40B4-BE49-F238E27FC236}">
                <a16:creationId xmlns:a16="http://schemas.microsoft.com/office/drawing/2014/main" id="{B387D543-5863-8541-83BB-C731D1A09828}"/>
              </a:ext>
            </a:extLst>
          </p:cNvPr>
          <p:cNvPicPr>
            <a:picLocks noChangeAspect="1"/>
          </p:cNvPicPr>
          <p:nvPr/>
        </p:nvPicPr>
        <p:blipFill>
          <a:blip r:embed="rId4"/>
          <a:stretch>
            <a:fillRect/>
          </a:stretch>
        </p:blipFill>
        <p:spPr>
          <a:xfrm>
            <a:off x="6954035" y="4483100"/>
            <a:ext cx="2743200" cy="1828800"/>
          </a:xfrm>
          <a:prstGeom prst="rect">
            <a:avLst/>
          </a:prstGeom>
        </p:spPr>
      </p:pic>
      <p:sp>
        <p:nvSpPr>
          <p:cNvPr id="10" name="Date Placeholder 9">
            <a:extLst>
              <a:ext uri="{FF2B5EF4-FFF2-40B4-BE49-F238E27FC236}">
                <a16:creationId xmlns:a16="http://schemas.microsoft.com/office/drawing/2014/main" id="{90498E65-FFC2-4541-A4F0-3120A5531B06}"/>
              </a:ext>
            </a:extLst>
          </p:cNvPr>
          <p:cNvSpPr>
            <a:spLocks noGrp="1"/>
          </p:cNvSpPr>
          <p:nvPr>
            <p:ph type="dt" sz="half" idx="10"/>
          </p:nvPr>
        </p:nvSpPr>
        <p:spPr/>
        <p:txBody>
          <a:bodyPr/>
          <a:lstStyle/>
          <a:p>
            <a:r>
              <a:rPr lang="en-US"/>
              <a:t>10/03/2024</a:t>
            </a:r>
          </a:p>
        </p:txBody>
      </p:sp>
      <p:sp>
        <p:nvSpPr>
          <p:cNvPr id="11" name="Footer Placeholder 10">
            <a:extLst>
              <a:ext uri="{FF2B5EF4-FFF2-40B4-BE49-F238E27FC236}">
                <a16:creationId xmlns:a16="http://schemas.microsoft.com/office/drawing/2014/main" id="{E5213B6C-0BF0-2F4A-A4E2-0A93F821421A}"/>
              </a:ext>
            </a:extLst>
          </p:cNvPr>
          <p:cNvSpPr>
            <a:spLocks noGrp="1"/>
          </p:cNvSpPr>
          <p:nvPr>
            <p:ph type="ftr" sz="quarter" idx="11"/>
          </p:nvPr>
        </p:nvSpPr>
        <p:spPr/>
        <p:txBody>
          <a:bodyPr/>
          <a:lstStyle/>
          <a:p>
            <a:r>
              <a:rPr lang="en-US"/>
              <a:t>12.010 Lec09 Graphics</a:t>
            </a:r>
          </a:p>
        </p:txBody>
      </p:sp>
      <p:sp>
        <p:nvSpPr>
          <p:cNvPr id="12" name="Slide Number Placeholder 11">
            <a:extLst>
              <a:ext uri="{FF2B5EF4-FFF2-40B4-BE49-F238E27FC236}">
                <a16:creationId xmlns:a16="http://schemas.microsoft.com/office/drawing/2014/main" id="{7E4385A1-BF90-4447-84B3-F7E5B6315BC4}"/>
              </a:ext>
            </a:extLst>
          </p:cNvPr>
          <p:cNvSpPr>
            <a:spLocks noGrp="1"/>
          </p:cNvSpPr>
          <p:nvPr>
            <p:ph type="sldNum" sz="quarter" idx="12"/>
          </p:nvPr>
        </p:nvSpPr>
        <p:spPr/>
        <p:txBody>
          <a:bodyPr/>
          <a:lstStyle/>
          <a:p>
            <a:fld id="{1899A86F-5B23-C949-A746-4D6D9415417B}" type="slidenum">
              <a:rPr lang="en-US" smtClean="0"/>
              <a:t>3</a:t>
            </a:fld>
            <a:endParaRPr lang="en-US"/>
          </a:p>
        </p:txBody>
      </p:sp>
    </p:spTree>
    <p:extLst>
      <p:ext uri="{BB962C8B-B14F-4D97-AF65-F5344CB8AC3E}">
        <p14:creationId xmlns:p14="http://schemas.microsoft.com/office/powerpoint/2010/main" val="26484157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334EA8-C0E9-154D-B0B9-8ED916FD59BE}"/>
              </a:ext>
            </a:extLst>
          </p:cNvPr>
          <p:cNvSpPr>
            <a:spLocks noGrp="1"/>
          </p:cNvSpPr>
          <p:nvPr>
            <p:ph type="title"/>
          </p:nvPr>
        </p:nvSpPr>
        <p:spPr/>
        <p:txBody>
          <a:bodyPr/>
          <a:lstStyle/>
          <a:p>
            <a:r>
              <a:rPr lang="en-US" dirty="0"/>
              <a:t>Now zoom and crop the same figures</a:t>
            </a:r>
          </a:p>
        </p:txBody>
      </p:sp>
      <p:sp>
        <p:nvSpPr>
          <p:cNvPr id="3" name="Content Placeholder 2">
            <a:extLst>
              <a:ext uri="{FF2B5EF4-FFF2-40B4-BE49-F238E27FC236}">
                <a16:creationId xmlns:a16="http://schemas.microsoft.com/office/drawing/2014/main" id="{AE465E84-8F2B-2742-92B4-EE396408E0A8}"/>
              </a:ext>
            </a:extLst>
          </p:cNvPr>
          <p:cNvSpPr>
            <a:spLocks noGrp="1"/>
          </p:cNvSpPr>
          <p:nvPr>
            <p:ph idx="1"/>
          </p:nvPr>
        </p:nvSpPr>
        <p:spPr/>
        <p:txBody>
          <a:bodyPr/>
          <a:lstStyle/>
          <a:p>
            <a:r>
              <a:rPr lang="en-US" dirty="0"/>
              <a:t>PDF, PNG, JPEG</a:t>
            </a:r>
          </a:p>
        </p:txBody>
      </p:sp>
      <p:pic>
        <p:nvPicPr>
          <p:cNvPr id="4" name="Picture 3">
            <a:extLst>
              <a:ext uri="{FF2B5EF4-FFF2-40B4-BE49-F238E27FC236}">
                <a16:creationId xmlns:a16="http://schemas.microsoft.com/office/drawing/2014/main" id="{489C75F1-590B-564E-AB0B-13058BF52795}"/>
              </a:ext>
            </a:extLst>
          </p:cNvPr>
          <p:cNvPicPr>
            <a:picLocks noChangeAspect="1"/>
          </p:cNvPicPr>
          <p:nvPr/>
        </p:nvPicPr>
        <p:blipFill rotWithShape="1">
          <a:blip r:embed="rId2"/>
          <a:srcRect l="6593" t="67077" r="77866" b="4629"/>
          <a:stretch/>
        </p:blipFill>
        <p:spPr>
          <a:xfrm>
            <a:off x="296562" y="2718486"/>
            <a:ext cx="3410465" cy="4139514"/>
          </a:xfrm>
          <a:prstGeom prst="rect">
            <a:avLst/>
          </a:prstGeom>
        </p:spPr>
      </p:pic>
      <p:pic>
        <p:nvPicPr>
          <p:cNvPr id="5" name="Picture 4" descr="Chart, line chart&#10;&#10;Description automatically generated">
            <a:extLst>
              <a:ext uri="{FF2B5EF4-FFF2-40B4-BE49-F238E27FC236}">
                <a16:creationId xmlns:a16="http://schemas.microsoft.com/office/drawing/2014/main" id="{2D4E8575-243E-B240-854D-A6DD6AA1E194}"/>
              </a:ext>
            </a:extLst>
          </p:cNvPr>
          <p:cNvPicPr>
            <a:picLocks noChangeAspect="1"/>
          </p:cNvPicPr>
          <p:nvPr/>
        </p:nvPicPr>
        <p:blipFill rotWithShape="1">
          <a:blip r:embed="rId3"/>
          <a:srcRect l="5062" t="67500" r="79060" b="5836"/>
          <a:stretch/>
        </p:blipFill>
        <p:spPr>
          <a:xfrm>
            <a:off x="3707027" y="2718486"/>
            <a:ext cx="3484607" cy="3901132"/>
          </a:xfrm>
          <a:prstGeom prst="rect">
            <a:avLst/>
          </a:prstGeom>
        </p:spPr>
      </p:pic>
      <p:pic>
        <p:nvPicPr>
          <p:cNvPr id="6" name="Picture 5" descr="Chart, line chart&#10;&#10;Description automatically generated">
            <a:extLst>
              <a:ext uri="{FF2B5EF4-FFF2-40B4-BE49-F238E27FC236}">
                <a16:creationId xmlns:a16="http://schemas.microsoft.com/office/drawing/2014/main" id="{5A29A17E-166E-8245-99F0-C708E0CA6DC2}"/>
              </a:ext>
            </a:extLst>
          </p:cNvPr>
          <p:cNvPicPr>
            <a:picLocks noChangeAspect="1"/>
          </p:cNvPicPr>
          <p:nvPr/>
        </p:nvPicPr>
        <p:blipFill rotWithShape="1">
          <a:blip r:embed="rId4"/>
          <a:srcRect l="5025" t="66655" r="77483" b="5304"/>
          <a:stretch/>
        </p:blipFill>
        <p:spPr>
          <a:xfrm>
            <a:off x="8141044" y="2617830"/>
            <a:ext cx="3838833" cy="4102443"/>
          </a:xfrm>
          <a:prstGeom prst="rect">
            <a:avLst/>
          </a:prstGeom>
        </p:spPr>
      </p:pic>
      <p:sp>
        <p:nvSpPr>
          <p:cNvPr id="7" name="Date Placeholder 6">
            <a:extLst>
              <a:ext uri="{FF2B5EF4-FFF2-40B4-BE49-F238E27FC236}">
                <a16:creationId xmlns:a16="http://schemas.microsoft.com/office/drawing/2014/main" id="{351B2118-19FC-A942-8921-9234AF442157}"/>
              </a:ext>
            </a:extLst>
          </p:cNvPr>
          <p:cNvSpPr>
            <a:spLocks noGrp="1"/>
          </p:cNvSpPr>
          <p:nvPr>
            <p:ph type="dt" sz="half" idx="10"/>
          </p:nvPr>
        </p:nvSpPr>
        <p:spPr/>
        <p:txBody>
          <a:bodyPr/>
          <a:lstStyle/>
          <a:p>
            <a:r>
              <a:rPr lang="en-US"/>
              <a:t>10/03/2024</a:t>
            </a:r>
          </a:p>
        </p:txBody>
      </p:sp>
      <p:sp>
        <p:nvSpPr>
          <p:cNvPr id="8" name="Footer Placeholder 7">
            <a:extLst>
              <a:ext uri="{FF2B5EF4-FFF2-40B4-BE49-F238E27FC236}">
                <a16:creationId xmlns:a16="http://schemas.microsoft.com/office/drawing/2014/main" id="{41483668-F1DB-2D49-B377-48727941FF58}"/>
              </a:ext>
            </a:extLst>
          </p:cNvPr>
          <p:cNvSpPr>
            <a:spLocks noGrp="1"/>
          </p:cNvSpPr>
          <p:nvPr>
            <p:ph type="ftr" sz="quarter" idx="11"/>
          </p:nvPr>
        </p:nvSpPr>
        <p:spPr/>
        <p:txBody>
          <a:bodyPr/>
          <a:lstStyle/>
          <a:p>
            <a:r>
              <a:rPr lang="en-US"/>
              <a:t>12.010 Lec09 Graphics</a:t>
            </a:r>
          </a:p>
        </p:txBody>
      </p:sp>
      <p:sp>
        <p:nvSpPr>
          <p:cNvPr id="9" name="Slide Number Placeholder 8">
            <a:extLst>
              <a:ext uri="{FF2B5EF4-FFF2-40B4-BE49-F238E27FC236}">
                <a16:creationId xmlns:a16="http://schemas.microsoft.com/office/drawing/2014/main" id="{7B190B59-0B0F-B34B-B866-02806E1D2BB3}"/>
              </a:ext>
            </a:extLst>
          </p:cNvPr>
          <p:cNvSpPr>
            <a:spLocks noGrp="1"/>
          </p:cNvSpPr>
          <p:nvPr>
            <p:ph type="sldNum" sz="quarter" idx="12"/>
          </p:nvPr>
        </p:nvSpPr>
        <p:spPr/>
        <p:txBody>
          <a:bodyPr/>
          <a:lstStyle/>
          <a:p>
            <a:fld id="{1899A86F-5B23-C949-A746-4D6D9415417B}" type="slidenum">
              <a:rPr lang="en-US" smtClean="0"/>
              <a:t>4</a:t>
            </a:fld>
            <a:endParaRPr lang="en-US"/>
          </a:p>
        </p:txBody>
      </p:sp>
    </p:spTree>
    <p:extLst>
      <p:ext uri="{BB962C8B-B14F-4D97-AF65-F5344CB8AC3E}">
        <p14:creationId xmlns:p14="http://schemas.microsoft.com/office/powerpoint/2010/main" val="19073854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59E0C7-1306-404A-B622-86578A249641}"/>
              </a:ext>
            </a:extLst>
          </p:cNvPr>
          <p:cNvSpPr>
            <a:spLocks noGrp="1"/>
          </p:cNvSpPr>
          <p:nvPr>
            <p:ph type="title"/>
          </p:nvPr>
        </p:nvSpPr>
        <p:spPr/>
        <p:txBody>
          <a:bodyPr/>
          <a:lstStyle/>
          <a:p>
            <a:r>
              <a:rPr lang="en-US" dirty="0"/>
              <a:t>File sizes</a:t>
            </a:r>
          </a:p>
        </p:txBody>
      </p:sp>
      <p:sp>
        <p:nvSpPr>
          <p:cNvPr id="3" name="Content Placeholder 2">
            <a:extLst>
              <a:ext uri="{FF2B5EF4-FFF2-40B4-BE49-F238E27FC236}">
                <a16:creationId xmlns:a16="http://schemas.microsoft.com/office/drawing/2014/main" id="{E9BA9F17-636B-084C-A988-987C488DB0B8}"/>
              </a:ext>
            </a:extLst>
          </p:cNvPr>
          <p:cNvSpPr>
            <a:spLocks noGrp="1"/>
          </p:cNvSpPr>
          <p:nvPr>
            <p:ph idx="1"/>
          </p:nvPr>
        </p:nvSpPr>
        <p:spPr/>
        <p:txBody>
          <a:bodyPr/>
          <a:lstStyle/>
          <a:p>
            <a:r>
              <a:rPr lang="en-US" dirty="0"/>
              <a:t>For the simple figure here, file sizes are similar (file size in bytes)</a:t>
            </a:r>
            <a:br>
              <a:rPr lang="en-US" dirty="0"/>
            </a:br>
            <a:r>
              <a:rPr lang="en-US" dirty="0"/>
              <a:t>19156 Lec09_fig.jpg</a:t>
            </a:r>
            <a:br>
              <a:rPr lang="en-US" dirty="0"/>
            </a:br>
            <a:r>
              <a:rPr lang="en-US" dirty="0"/>
              <a:t>10640 Lec09_fig.pdf</a:t>
            </a:r>
            <a:br>
              <a:rPr lang="en-US" dirty="0"/>
            </a:br>
            <a:r>
              <a:rPr lang="en-US" dirty="0"/>
              <a:t>16232 Lec09_fig.png</a:t>
            </a:r>
          </a:p>
          <a:p>
            <a:r>
              <a:rPr lang="en-US" dirty="0"/>
              <a:t>For graphics objects with lots of overlapping points and lines. PDF can be much larger than PNG because all points are retained in PDF (and postscript).  PDF figures can be edited in Adobe Illustrator.</a:t>
            </a:r>
          </a:p>
          <a:p>
            <a:r>
              <a:rPr lang="en-US" dirty="0"/>
              <a:t>PNG can work well if created at the size that it is needed.</a:t>
            </a:r>
          </a:p>
          <a:p>
            <a:r>
              <a:rPr lang="en-US" dirty="0"/>
              <a:t>Could look at these figures in Preview to see differences as well. (The Lec09_graphics.ipynb generates the figures shown here).</a:t>
            </a:r>
          </a:p>
        </p:txBody>
      </p:sp>
      <p:sp>
        <p:nvSpPr>
          <p:cNvPr id="4" name="Date Placeholder 3">
            <a:extLst>
              <a:ext uri="{FF2B5EF4-FFF2-40B4-BE49-F238E27FC236}">
                <a16:creationId xmlns:a16="http://schemas.microsoft.com/office/drawing/2014/main" id="{796D8B53-F9CE-EE42-B01E-9CC9B94251DE}"/>
              </a:ext>
            </a:extLst>
          </p:cNvPr>
          <p:cNvSpPr>
            <a:spLocks noGrp="1"/>
          </p:cNvSpPr>
          <p:nvPr>
            <p:ph type="dt" sz="half" idx="10"/>
          </p:nvPr>
        </p:nvSpPr>
        <p:spPr/>
        <p:txBody>
          <a:bodyPr/>
          <a:lstStyle/>
          <a:p>
            <a:r>
              <a:rPr lang="en-US"/>
              <a:t>10/03/2024</a:t>
            </a:r>
          </a:p>
        </p:txBody>
      </p:sp>
      <p:sp>
        <p:nvSpPr>
          <p:cNvPr id="5" name="Footer Placeholder 4">
            <a:extLst>
              <a:ext uri="{FF2B5EF4-FFF2-40B4-BE49-F238E27FC236}">
                <a16:creationId xmlns:a16="http://schemas.microsoft.com/office/drawing/2014/main" id="{2E5904DE-55D9-F743-950B-0090844BF79A}"/>
              </a:ext>
            </a:extLst>
          </p:cNvPr>
          <p:cNvSpPr>
            <a:spLocks noGrp="1"/>
          </p:cNvSpPr>
          <p:nvPr>
            <p:ph type="ftr" sz="quarter" idx="11"/>
          </p:nvPr>
        </p:nvSpPr>
        <p:spPr/>
        <p:txBody>
          <a:bodyPr/>
          <a:lstStyle/>
          <a:p>
            <a:r>
              <a:rPr lang="en-US"/>
              <a:t>12.010 Lec09 Graphics</a:t>
            </a:r>
          </a:p>
        </p:txBody>
      </p:sp>
      <p:sp>
        <p:nvSpPr>
          <p:cNvPr id="6" name="Slide Number Placeholder 5">
            <a:extLst>
              <a:ext uri="{FF2B5EF4-FFF2-40B4-BE49-F238E27FC236}">
                <a16:creationId xmlns:a16="http://schemas.microsoft.com/office/drawing/2014/main" id="{0E0C5000-B2CC-7E44-80F7-0E62DE139F81}"/>
              </a:ext>
            </a:extLst>
          </p:cNvPr>
          <p:cNvSpPr>
            <a:spLocks noGrp="1"/>
          </p:cNvSpPr>
          <p:nvPr>
            <p:ph type="sldNum" sz="quarter" idx="12"/>
          </p:nvPr>
        </p:nvSpPr>
        <p:spPr/>
        <p:txBody>
          <a:bodyPr/>
          <a:lstStyle/>
          <a:p>
            <a:fld id="{1899A86F-5B23-C949-A746-4D6D9415417B}" type="slidenum">
              <a:rPr lang="en-US" smtClean="0"/>
              <a:t>5</a:t>
            </a:fld>
            <a:endParaRPr lang="en-US"/>
          </a:p>
        </p:txBody>
      </p:sp>
    </p:spTree>
    <p:extLst>
      <p:ext uri="{BB962C8B-B14F-4D97-AF65-F5344CB8AC3E}">
        <p14:creationId xmlns:p14="http://schemas.microsoft.com/office/powerpoint/2010/main" val="8822873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411839-9B0B-5A4C-960E-10164AB4EEDB}"/>
              </a:ext>
            </a:extLst>
          </p:cNvPr>
          <p:cNvSpPr>
            <a:spLocks noGrp="1"/>
          </p:cNvSpPr>
          <p:nvPr>
            <p:ph type="title"/>
          </p:nvPr>
        </p:nvSpPr>
        <p:spPr/>
        <p:txBody>
          <a:bodyPr/>
          <a:lstStyle/>
          <a:p>
            <a:r>
              <a:rPr lang="en-US" dirty="0"/>
              <a:t>Python methods for creating graphics*</a:t>
            </a:r>
          </a:p>
        </p:txBody>
      </p:sp>
      <p:sp>
        <p:nvSpPr>
          <p:cNvPr id="3" name="Content Placeholder 2">
            <a:extLst>
              <a:ext uri="{FF2B5EF4-FFF2-40B4-BE49-F238E27FC236}">
                <a16:creationId xmlns:a16="http://schemas.microsoft.com/office/drawing/2014/main" id="{7D694238-0543-AF4F-88C4-D6998BA5E122}"/>
              </a:ext>
            </a:extLst>
          </p:cNvPr>
          <p:cNvSpPr>
            <a:spLocks noGrp="1"/>
          </p:cNvSpPr>
          <p:nvPr>
            <p:ph idx="1"/>
          </p:nvPr>
        </p:nvSpPr>
        <p:spPr>
          <a:xfrm>
            <a:off x="838200" y="1368425"/>
            <a:ext cx="10515600" cy="4351338"/>
          </a:xfrm>
        </p:spPr>
        <p:txBody>
          <a:bodyPr/>
          <a:lstStyle/>
          <a:p>
            <a:r>
              <a:rPr lang="en-US" dirty="0"/>
              <a:t>The Lec09_graphics.ipynb shows three different approaches, with the latter two being the preferred:</a:t>
            </a:r>
          </a:p>
          <a:p>
            <a:r>
              <a:rPr lang="en-US" dirty="0"/>
              <a:t>Use %matplotlib magic to create interactive figures (we will come back to this later)</a:t>
            </a:r>
          </a:p>
          <a:p>
            <a:r>
              <a:rPr lang="en-US" dirty="0"/>
              <a:t>Basic: Modules loading into the current namespace</a:t>
            </a:r>
            <a:br>
              <a:rPr lang="en-US" dirty="0"/>
            </a:br>
            <a:r>
              <a:rPr lang="en-US" dirty="0"/>
              <a:t>from </a:t>
            </a:r>
            <a:r>
              <a:rPr lang="en-US" dirty="0" err="1"/>
              <a:t>matplotlib.pyplot</a:t>
            </a:r>
            <a:r>
              <a:rPr lang="en-US" dirty="0"/>
              <a:t> import * (or list of functions).</a:t>
            </a:r>
          </a:p>
        </p:txBody>
      </p:sp>
      <p:pic>
        <p:nvPicPr>
          <p:cNvPr id="5" name="Picture 4">
            <a:extLst>
              <a:ext uri="{FF2B5EF4-FFF2-40B4-BE49-F238E27FC236}">
                <a16:creationId xmlns:a16="http://schemas.microsoft.com/office/drawing/2014/main" id="{9C05FE90-CAE5-6341-8011-E69BB9BC1D92}"/>
              </a:ext>
            </a:extLst>
          </p:cNvPr>
          <p:cNvPicPr>
            <a:picLocks noChangeAspect="1"/>
          </p:cNvPicPr>
          <p:nvPr/>
        </p:nvPicPr>
        <p:blipFill>
          <a:blip r:embed="rId2"/>
          <a:stretch>
            <a:fillRect/>
          </a:stretch>
        </p:blipFill>
        <p:spPr>
          <a:xfrm>
            <a:off x="3660503" y="4019107"/>
            <a:ext cx="7363393" cy="2292793"/>
          </a:xfrm>
          <a:prstGeom prst="rect">
            <a:avLst/>
          </a:prstGeom>
        </p:spPr>
      </p:pic>
      <p:sp>
        <p:nvSpPr>
          <p:cNvPr id="6" name="Date Placeholder 5">
            <a:extLst>
              <a:ext uri="{FF2B5EF4-FFF2-40B4-BE49-F238E27FC236}">
                <a16:creationId xmlns:a16="http://schemas.microsoft.com/office/drawing/2014/main" id="{2643AF7C-20CD-B344-AFC1-01BD1B4E3CAE}"/>
              </a:ext>
            </a:extLst>
          </p:cNvPr>
          <p:cNvSpPr>
            <a:spLocks noGrp="1"/>
          </p:cNvSpPr>
          <p:nvPr>
            <p:ph type="dt" sz="half" idx="10"/>
          </p:nvPr>
        </p:nvSpPr>
        <p:spPr/>
        <p:txBody>
          <a:bodyPr/>
          <a:lstStyle/>
          <a:p>
            <a:r>
              <a:rPr lang="en-US"/>
              <a:t>10/03/2024</a:t>
            </a:r>
          </a:p>
        </p:txBody>
      </p:sp>
      <p:sp>
        <p:nvSpPr>
          <p:cNvPr id="7" name="Footer Placeholder 6">
            <a:extLst>
              <a:ext uri="{FF2B5EF4-FFF2-40B4-BE49-F238E27FC236}">
                <a16:creationId xmlns:a16="http://schemas.microsoft.com/office/drawing/2014/main" id="{030B2EA7-10A1-5844-AAAF-3DEBB1B0D4D8}"/>
              </a:ext>
            </a:extLst>
          </p:cNvPr>
          <p:cNvSpPr>
            <a:spLocks noGrp="1"/>
          </p:cNvSpPr>
          <p:nvPr>
            <p:ph type="ftr" sz="quarter" idx="11"/>
          </p:nvPr>
        </p:nvSpPr>
        <p:spPr/>
        <p:txBody>
          <a:bodyPr/>
          <a:lstStyle/>
          <a:p>
            <a:r>
              <a:rPr lang="en-US"/>
              <a:t>12.010 Lec09 Graphics</a:t>
            </a:r>
          </a:p>
        </p:txBody>
      </p:sp>
      <p:sp>
        <p:nvSpPr>
          <p:cNvPr id="8" name="Slide Number Placeholder 7">
            <a:extLst>
              <a:ext uri="{FF2B5EF4-FFF2-40B4-BE49-F238E27FC236}">
                <a16:creationId xmlns:a16="http://schemas.microsoft.com/office/drawing/2014/main" id="{DEBFD92C-44DE-2042-B59B-E4E829F6A213}"/>
              </a:ext>
            </a:extLst>
          </p:cNvPr>
          <p:cNvSpPr>
            <a:spLocks noGrp="1"/>
          </p:cNvSpPr>
          <p:nvPr>
            <p:ph type="sldNum" sz="quarter" idx="12"/>
          </p:nvPr>
        </p:nvSpPr>
        <p:spPr/>
        <p:txBody>
          <a:bodyPr/>
          <a:lstStyle/>
          <a:p>
            <a:fld id="{1899A86F-5B23-C949-A746-4D6D9415417B}" type="slidenum">
              <a:rPr lang="en-US" smtClean="0"/>
              <a:t>6</a:t>
            </a:fld>
            <a:endParaRPr lang="en-US"/>
          </a:p>
        </p:txBody>
      </p:sp>
    </p:spTree>
    <p:extLst>
      <p:ext uri="{BB962C8B-B14F-4D97-AF65-F5344CB8AC3E}">
        <p14:creationId xmlns:p14="http://schemas.microsoft.com/office/powerpoint/2010/main" val="16643228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03131B-5D40-854C-8CCB-78FE6EE739B1}"/>
              </a:ext>
            </a:extLst>
          </p:cNvPr>
          <p:cNvSpPr>
            <a:spLocks noGrp="1"/>
          </p:cNvSpPr>
          <p:nvPr>
            <p:ph type="title"/>
          </p:nvPr>
        </p:nvSpPr>
        <p:spPr/>
        <p:txBody>
          <a:bodyPr/>
          <a:lstStyle/>
          <a:p>
            <a:r>
              <a:rPr lang="en-US" dirty="0"/>
              <a:t>Use of object methods</a:t>
            </a:r>
          </a:p>
        </p:txBody>
      </p:sp>
      <p:sp>
        <p:nvSpPr>
          <p:cNvPr id="3" name="Content Placeholder 2">
            <a:extLst>
              <a:ext uri="{FF2B5EF4-FFF2-40B4-BE49-F238E27FC236}">
                <a16:creationId xmlns:a16="http://schemas.microsoft.com/office/drawing/2014/main" id="{83ED4C3A-90F3-E444-8F78-0915487C84D7}"/>
              </a:ext>
            </a:extLst>
          </p:cNvPr>
          <p:cNvSpPr>
            <a:spLocks noGrp="1"/>
          </p:cNvSpPr>
          <p:nvPr>
            <p:ph idx="1"/>
          </p:nvPr>
        </p:nvSpPr>
        <p:spPr/>
        <p:txBody>
          <a:bodyPr/>
          <a:lstStyle/>
          <a:p>
            <a:r>
              <a:rPr lang="en-US" dirty="0"/>
              <a:t>import </a:t>
            </a:r>
            <a:r>
              <a:rPr lang="en-US" dirty="0" err="1"/>
              <a:t>matplotlib.pyplot</a:t>
            </a:r>
            <a:r>
              <a:rPr lang="en-US" dirty="0"/>
              <a:t> as </a:t>
            </a:r>
            <a:r>
              <a:rPr lang="en-US" dirty="0" err="1"/>
              <a:t>plt</a:t>
            </a:r>
            <a:endParaRPr lang="en-US" dirty="0"/>
          </a:p>
          <a:p>
            <a:r>
              <a:rPr lang="en-US" dirty="0"/>
              <a:t>Different methods are applied with </a:t>
            </a:r>
            <a:r>
              <a:rPr lang="en-US" dirty="0" err="1"/>
              <a:t>plt</a:t>
            </a:r>
            <a:r>
              <a:rPr lang="en-US" dirty="0"/>
              <a:t> to current figure and axes.</a:t>
            </a:r>
          </a:p>
          <a:p>
            <a:r>
              <a:rPr lang="en-US" dirty="0"/>
              <a:t>With this approach ‘plot’ could be different functions from different modules.  </a:t>
            </a:r>
            <a:r>
              <a:rPr lang="en-US" dirty="0" err="1"/>
              <a:t>pyplot</a:t>
            </a:r>
            <a:r>
              <a:rPr lang="en-US" dirty="0"/>
              <a:t> is loaded into its own namespace.</a:t>
            </a:r>
          </a:p>
        </p:txBody>
      </p:sp>
      <p:sp>
        <p:nvSpPr>
          <p:cNvPr id="4" name="Date Placeholder 3">
            <a:extLst>
              <a:ext uri="{FF2B5EF4-FFF2-40B4-BE49-F238E27FC236}">
                <a16:creationId xmlns:a16="http://schemas.microsoft.com/office/drawing/2014/main" id="{DA8F17AC-A124-854D-BFBE-BF88CEA51E42}"/>
              </a:ext>
            </a:extLst>
          </p:cNvPr>
          <p:cNvSpPr>
            <a:spLocks noGrp="1"/>
          </p:cNvSpPr>
          <p:nvPr>
            <p:ph type="dt" sz="half" idx="10"/>
          </p:nvPr>
        </p:nvSpPr>
        <p:spPr/>
        <p:txBody>
          <a:bodyPr/>
          <a:lstStyle/>
          <a:p>
            <a:r>
              <a:rPr lang="en-US"/>
              <a:t>10/03/2024</a:t>
            </a:r>
          </a:p>
        </p:txBody>
      </p:sp>
      <p:sp>
        <p:nvSpPr>
          <p:cNvPr id="5" name="Footer Placeholder 4">
            <a:extLst>
              <a:ext uri="{FF2B5EF4-FFF2-40B4-BE49-F238E27FC236}">
                <a16:creationId xmlns:a16="http://schemas.microsoft.com/office/drawing/2014/main" id="{26B88C7E-227C-654C-ADDA-48C4C88011D4}"/>
              </a:ext>
            </a:extLst>
          </p:cNvPr>
          <p:cNvSpPr>
            <a:spLocks noGrp="1"/>
          </p:cNvSpPr>
          <p:nvPr>
            <p:ph type="ftr" sz="quarter" idx="11"/>
          </p:nvPr>
        </p:nvSpPr>
        <p:spPr/>
        <p:txBody>
          <a:bodyPr/>
          <a:lstStyle/>
          <a:p>
            <a:r>
              <a:rPr lang="en-US"/>
              <a:t>12.010 Lec09 Graphics</a:t>
            </a:r>
          </a:p>
        </p:txBody>
      </p:sp>
      <p:sp>
        <p:nvSpPr>
          <p:cNvPr id="6" name="Slide Number Placeholder 5">
            <a:extLst>
              <a:ext uri="{FF2B5EF4-FFF2-40B4-BE49-F238E27FC236}">
                <a16:creationId xmlns:a16="http://schemas.microsoft.com/office/drawing/2014/main" id="{AE781265-1C6A-4D47-96DA-6F14B33578CF}"/>
              </a:ext>
            </a:extLst>
          </p:cNvPr>
          <p:cNvSpPr>
            <a:spLocks noGrp="1"/>
          </p:cNvSpPr>
          <p:nvPr>
            <p:ph type="sldNum" sz="quarter" idx="12"/>
          </p:nvPr>
        </p:nvSpPr>
        <p:spPr/>
        <p:txBody>
          <a:bodyPr/>
          <a:lstStyle/>
          <a:p>
            <a:fld id="{1899A86F-5B23-C949-A746-4D6D9415417B}" type="slidenum">
              <a:rPr lang="en-US" smtClean="0"/>
              <a:t>7</a:t>
            </a:fld>
            <a:endParaRPr lang="en-US"/>
          </a:p>
        </p:txBody>
      </p:sp>
      <p:pic>
        <p:nvPicPr>
          <p:cNvPr id="7" name="Picture 6">
            <a:extLst>
              <a:ext uri="{FF2B5EF4-FFF2-40B4-BE49-F238E27FC236}">
                <a16:creationId xmlns:a16="http://schemas.microsoft.com/office/drawing/2014/main" id="{5820ED00-FBB6-2841-9BC4-DCACF1EFD0CE}"/>
              </a:ext>
            </a:extLst>
          </p:cNvPr>
          <p:cNvPicPr>
            <a:picLocks noChangeAspect="1"/>
          </p:cNvPicPr>
          <p:nvPr/>
        </p:nvPicPr>
        <p:blipFill>
          <a:blip r:embed="rId2"/>
          <a:stretch>
            <a:fillRect/>
          </a:stretch>
        </p:blipFill>
        <p:spPr>
          <a:xfrm>
            <a:off x="1045767" y="3817088"/>
            <a:ext cx="10941408" cy="2449569"/>
          </a:xfrm>
          <a:prstGeom prst="rect">
            <a:avLst/>
          </a:prstGeom>
        </p:spPr>
      </p:pic>
    </p:spTree>
    <p:extLst>
      <p:ext uri="{BB962C8B-B14F-4D97-AF65-F5344CB8AC3E}">
        <p14:creationId xmlns:p14="http://schemas.microsoft.com/office/powerpoint/2010/main" val="15575013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98DAF-76D4-F241-9DBA-FF75D3E37678}"/>
              </a:ext>
            </a:extLst>
          </p:cNvPr>
          <p:cNvSpPr>
            <a:spLocks noGrp="1"/>
          </p:cNvSpPr>
          <p:nvPr>
            <p:ph type="title"/>
          </p:nvPr>
        </p:nvSpPr>
        <p:spPr/>
        <p:txBody>
          <a:bodyPr/>
          <a:lstStyle/>
          <a:p>
            <a:r>
              <a:rPr lang="en-US" dirty="0"/>
              <a:t>Use of object oriented (OO) method</a:t>
            </a:r>
          </a:p>
        </p:txBody>
      </p:sp>
      <p:sp>
        <p:nvSpPr>
          <p:cNvPr id="3" name="Content Placeholder 2">
            <a:extLst>
              <a:ext uri="{FF2B5EF4-FFF2-40B4-BE49-F238E27FC236}">
                <a16:creationId xmlns:a16="http://schemas.microsoft.com/office/drawing/2014/main" id="{AE96BD8B-18F8-BD40-9187-E3C2728B17E5}"/>
              </a:ext>
            </a:extLst>
          </p:cNvPr>
          <p:cNvSpPr>
            <a:spLocks noGrp="1"/>
          </p:cNvSpPr>
          <p:nvPr>
            <p:ph idx="1"/>
          </p:nvPr>
        </p:nvSpPr>
        <p:spPr/>
        <p:txBody>
          <a:bodyPr/>
          <a:lstStyle/>
          <a:p>
            <a:r>
              <a:rPr lang="en-US" dirty="0"/>
              <a:t>Similar to the previous approach but figure and axis objects are created, and methods applied to the object.  </a:t>
            </a:r>
          </a:p>
          <a:p>
            <a:r>
              <a:rPr lang="en-US" dirty="0"/>
              <a:t>Very similar to the previous slide, but some methods have different names</a:t>
            </a:r>
          </a:p>
        </p:txBody>
      </p:sp>
      <p:sp>
        <p:nvSpPr>
          <p:cNvPr id="4" name="Date Placeholder 3">
            <a:extLst>
              <a:ext uri="{FF2B5EF4-FFF2-40B4-BE49-F238E27FC236}">
                <a16:creationId xmlns:a16="http://schemas.microsoft.com/office/drawing/2014/main" id="{69DF2458-869D-5146-A837-A614C1FAEE58}"/>
              </a:ext>
            </a:extLst>
          </p:cNvPr>
          <p:cNvSpPr>
            <a:spLocks noGrp="1"/>
          </p:cNvSpPr>
          <p:nvPr>
            <p:ph type="dt" sz="half" idx="10"/>
          </p:nvPr>
        </p:nvSpPr>
        <p:spPr/>
        <p:txBody>
          <a:bodyPr/>
          <a:lstStyle/>
          <a:p>
            <a:r>
              <a:rPr lang="en-US"/>
              <a:t>10/03/2024</a:t>
            </a:r>
          </a:p>
        </p:txBody>
      </p:sp>
      <p:sp>
        <p:nvSpPr>
          <p:cNvPr id="5" name="Footer Placeholder 4">
            <a:extLst>
              <a:ext uri="{FF2B5EF4-FFF2-40B4-BE49-F238E27FC236}">
                <a16:creationId xmlns:a16="http://schemas.microsoft.com/office/drawing/2014/main" id="{8CBFE4DB-CB1E-8447-85ED-10F5C980F2CD}"/>
              </a:ext>
            </a:extLst>
          </p:cNvPr>
          <p:cNvSpPr>
            <a:spLocks noGrp="1"/>
          </p:cNvSpPr>
          <p:nvPr>
            <p:ph type="ftr" sz="quarter" idx="11"/>
          </p:nvPr>
        </p:nvSpPr>
        <p:spPr/>
        <p:txBody>
          <a:bodyPr/>
          <a:lstStyle/>
          <a:p>
            <a:r>
              <a:rPr lang="en-US"/>
              <a:t>12.010 Lec09 Graphics</a:t>
            </a:r>
          </a:p>
        </p:txBody>
      </p:sp>
      <p:sp>
        <p:nvSpPr>
          <p:cNvPr id="6" name="Slide Number Placeholder 5">
            <a:extLst>
              <a:ext uri="{FF2B5EF4-FFF2-40B4-BE49-F238E27FC236}">
                <a16:creationId xmlns:a16="http://schemas.microsoft.com/office/drawing/2014/main" id="{17DD5F65-60F1-7248-85DE-14815728CE34}"/>
              </a:ext>
            </a:extLst>
          </p:cNvPr>
          <p:cNvSpPr>
            <a:spLocks noGrp="1"/>
          </p:cNvSpPr>
          <p:nvPr>
            <p:ph type="sldNum" sz="quarter" idx="12"/>
          </p:nvPr>
        </p:nvSpPr>
        <p:spPr/>
        <p:txBody>
          <a:bodyPr/>
          <a:lstStyle/>
          <a:p>
            <a:fld id="{1899A86F-5B23-C949-A746-4D6D9415417B}" type="slidenum">
              <a:rPr lang="en-US" smtClean="0"/>
              <a:t>8</a:t>
            </a:fld>
            <a:endParaRPr lang="en-US"/>
          </a:p>
        </p:txBody>
      </p:sp>
      <p:pic>
        <p:nvPicPr>
          <p:cNvPr id="7" name="Picture 6">
            <a:extLst>
              <a:ext uri="{FF2B5EF4-FFF2-40B4-BE49-F238E27FC236}">
                <a16:creationId xmlns:a16="http://schemas.microsoft.com/office/drawing/2014/main" id="{5B9F8729-CA87-4744-9877-9C5C10891BA2}"/>
              </a:ext>
            </a:extLst>
          </p:cNvPr>
          <p:cNvPicPr>
            <a:picLocks noChangeAspect="1"/>
          </p:cNvPicPr>
          <p:nvPr/>
        </p:nvPicPr>
        <p:blipFill>
          <a:blip r:embed="rId2"/>
          <a:stretch>
            <a:fillRect/>
          </a:stretch>
        </p:blipFill>
        <p:spPr>
          <a:xfrm>
            <a:off x="3352493" y="3221665"/>
            <a:ext cx="8839507" cy="2955298"/>
          </a:xfrm>
          <a:prstGeom prst="rect">
            <a:avLst/>
          </a:prstGeom>
        </p:spPr>
      </p:pic>
    </p:spTree>
    <p:extLst>
      <p:ext uri="{BB962C8B-B14F-4D97-AF65-F5344CB8AC3E}">
        <p14:creationId xmlns:p14="http://schemas.microsoft.com/office/powerpoint/2010/main" val="13188231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76367D-2676-A141-9209-0F545B901C4D}"/>
              </a:ext>
            </a:extLst>
          </p:cNvPr>
          <p:cNvSpPr>
            <a:spLocks noGrp="1"/>
          </p:cNvSpPr>
          <p:nvPr>
            <p:ph type="title"/>
          </p:nvPr>
        </p:nvSpPr>
        <p:spPr/>
        <p:txBody>
          <a:bodyPr/>
          <a:lstStyle/>
          <a:p>
            <a:r>
              <a:rPr lang="en-US" dirty="0"/>
              <a:t>Figure components</a:t>
            </a:r>
          </a:p>
        </p:txBody>
      </p:sp>
      <p:sp>
        <p:nvSpPr>
          <p:cNvPr id="3" name="Content Placeholder 2">
            <a:extLst>
              <a:ext uri="{FF2B5EF4-FFF2-40B4-BE49-F238E27FC236}">
                <a16:creationId xmlns:a16="http://schemas.microsoft.com/office/drawing/2014/main" id="{27CFF532-24FA-8044-AC95-70D1997CCC75}"/>
              </a:ext>
            </a:extLst>
          </p:cNvPr>
          <p:cNvSpPr>
            <a:spLocks noGrp="1"/>
          </p:cNvSpPr>
          <p:nvPr>
            <p:ph idx="1"/>
          </p:nvPr>
        </p:nvSpPr>
        <p:spPr/>
        <p:txBody>
          <a:bodyPr/>
          <a:lstStyle/>
          <a:p>
            <a:r>
              <a:rPr lang="en-US" dirty="0"/>
              <a:t>Parts of figures </a:t>
            </a:r>
          </a:p>
        </p:txBody>
      </p:sp>
      <p:sp>
        <p:nvSpPr>
          <p:cNvPr id="4" name="TextBox 3">
            <a:extLst>
              <a:ext uri="{FF2B5EF4-FFF2-40B4-BE49-F238E27FC236}">
                <a16:creationId xmlns:a16="http://schemas.microsoft.com/office/drawing/2014/main" id="{BB5B6C96-16B6-214B-A194-3F02A2E79F09}"/>
              </a:ext>
            </a:extLst>
          </p:cNvPr>
          <p:cNvSpPr txBox="1"/>
          <p:nvPr/>
        </p:nvSpPr>
        <p:spPr>
          <a:xfrm>
            <a:off x="193925" y="6055816"/>
            <a:ext cx="5784351" cy="307777"/>
          </a:xfrm>
          <a:prstGeom prst="rect">
            <a:avLst/>
          </a:prstGeom>
          <a:noFill/>
        </p:spPr>
        <p:txBody>
          <a:bodyPr wrap="square" rtlCol="0">
            <a:spAutoFit/>
          </a:bodyPr>
          <a:lstStyle/>
          <a:p>
            <a:r>
              <a:rPr lang="en-US" sz="1400" dirty="0"/>
              <a:t>From: https://</a:t>
            </a:r>
            <a:r>
              <a:rPr lang="en-US" sz="1400" dirty="0" err="1"/>
              <a:t>matplotlib.org</a:t>
            </a:r>
            <a:r>
              <a:rPr lang="en-US" sz="1400" dirty="0"/>
              <a:t>/stable/tutorials/introductory/</a:t>
            </a:r>
            <a:r>
              <a:rPr lang="en-US" sz="1400" dirty="0" err="1"/>
              <a:t>usage.html</a:t>
            </a:r>
            <a:endParaRPr lang="en-US" sz="1400" dirty="0"/>
          </a:p>
        </p:txBody>
      </p:sp>
      <p:sp>
        <p:nvSpPr>
          <p:cNvPr id="5" name="Date Placeholder 4">
            <a:extLst>
              <a:ext uri="{FF2B5EF4-FFF2-40B4-BE49-F238E27FC236}">
                <a16:creationId xmlns:a16="http://schemas.microsoft.com/office/drawing/2014/main" id="{2DC9C227-3B3C-474F-872B-BCA14875C285}"/>
              </a:ext>
            </a:extLst>
          </p:cNvPr>
          <p:cNvSpPr>
            <a:spLocks noGrp="1"/>
          </p:cNvSpPr>
          <p:nvPr>
            <p:ph type="dt" sz="half" idx="10"/>
          </p:nvPr>
        </p:nvSpPr>
        <p:spPr/>
        <p:txBody>
          <a:bodyPr/>
          <a:lstStyle/>
          <a:p>
            <a:r>
              <a:rPr lang="en-US"/>
              <a:t>10/03/2024</a:t>
            </a:r>
          </a:p>
        </p:txBody>
      </p:sp>
      <p:sp>
        <p:nvSpPr>
          <p:cNvPr id="6" name="Footer Placeholder 5">
            <a:extLst>
              <a:ext uri="{FF2B5EF4-FFF2-40B4-BE49-F238E27FC236}">
                <a16:creationId xmlns:a16="http://schemas.microsoft.com/office/drawing/2014/main" id="{A925757C-6869-EC4E-A7BE-2D008A81DC87}"/>
              </a:ext>
            </a:extLst>
          </p:cNvPr>
          <p:cNvSpPr>
            <a:spLocks noGrp="1"/>
          </p:cNvSpPr>
          <p:nvPr>
            <p:ph type="ftr" sz="quarter" idx="11"/>
          </p:nvPr>
        </p:nvSpPr>
        <p:spPr/>
        <p:txBody>
          <a:bodyPr/>
          <a:lstStyle/>
          <a:p>
            <a:r>
              <a:rPr lang="en-US"/>
              <a:t>12.010 Lec09 Graphics</a:t>
            </a:r>
          </a:p>
        </p:txBody>
      </p:sp>
      <p:sp>
        <p:nvSpPr>
          <p:cNvPr id="7" name="Slide Number Placeholder 6">
            <a:extLst>
              <a:ext uri="{FF2B5EF4-FFF2-40B4-BE49-F238E27FC236}">
                <a16:creationId xmlns:a16="http://schemas.microsoft.com/office/drawing/2014/main" id="{F65F1208-2E70-2C48-93A5-8C65784331C0}"/>
              </a:ext>
            </a:extLst>
          </p:cNvPr>
          <p:cNvSpPr>
            <a:spLocks noGrp="1"/>
          </p:cNvSpPr>
          <p:nvPr>
            <p:ph type="sldNum" sz="quarter" idx="12"/>
          </p:nvPr>
        </p:nvSpPr>
        <p:spPr/>
        <p:txBody>
          <a:bodyPr/>
          <a:lstStyle/>
          <a:p>
            <a:fld id="{1899A86F-5B23-C949-A746-4D6D9415417B}" type="slidenum">
              <a:rPr lang="en-US" smtClean="0"/>
              <a:t>9</a:t>
            </a:fld>
            <a:endParaRPr lang="en-US"/>
          </a:p>
        </p:txBody>
      </p:sp>
      <p:pic>
        <p:nvPicPr>
          <p:cNvPr id="8" name="Picture 2">
            <a:extLst>
              <a:ext uri="{FF2B5EF4-FFF2-40B4-BE49-F238E27FC236}">
                <a16:creationId xmlns:a16="http://schemas.microsoft.com/office/drawing/2014/main" id="{6E38D901-7851-5E4B-A3B0-6F3D87C4CF7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2828"/>
          <a:stretch/>
        </p:blipFill>
        <p:spPr bwMode="auto">
          <a:xfrm>
            <a:off x="5527925" y="0"/>
            <a:ext cx="6664075" cy="685800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1659DE6E-D7D6-9D0A-FE5D-CBDD965EED9C}"/>
              </a:ext>
            </a:extLst>
          </p:cNvPr>
          <p:cNvSpPr txBox="1"/>
          <p:nvPr/>
        </p:nvSpPr>
        <p:spPr>
          <a:xfrm>
            <a:off x="1291057" y="3340556"/>
            <a:ext cx="3590085" cy="1200329"/>
          </a:xfrm>
          <a:prstGeom prst="rect">
            <a:avLst/>
          </a:prstGeom>
          <a:noFill/>
        </p:spPr>
        <p:txBody>
          <a:bodyPr wrap="none" rtlCol="0">
            <a:spAutoFit/>
          </a:bodyPr>
          <a:lstStyle/>
          <a:p>
            <a:r>
              <a:rPr lang="en-US" sz="1200" dirty="0"/>
              <a:t>© 2002–2012 John Hunter, Darren Dale, Eric Firing, </a:t>
            </a:r>
          </a:p>
          <a:p>
            <a:r>
              <a:rPr lang="en-US" sz="1200" dirty="0"/>
              <a:t>Michael </a:t>
            </a:r>
            <a:r>
              <a:rPr lang="en-US" sz="1200" dirty="0" err="1"/>
              <a:t>Droettboom</a:t>
            </a:r>
            <a:r>
              <a:rPr lang="en-US" sz="1200" dirty="0"/>
              <a:t> and the Matplotlib development </a:t>
            </a:r>
          </a:p>
          <a:p>
            <a:r>
              <a:rPr lang="en-US" sz="1200" dirty="0"/>
              <a:t>team; 2012–2025 The Matplotlib development team. </a:t>
            </a:r>
          </a:p>
          <a:p>
            <a:r>
              <a:rPr lang="en-US" sz="1200" dirty="0"/>
              <a:t>All rights reserved. This content is excluded from our </a:t>
            </a:r>
          </a:p>
          <a:p>
            <a:r>
              <a:rPr lang="en-US" sz="1200" dirty="0"/>
              <a:t>Creative Commons license. For more information, </a:t>
            </a:r>
          </a:p>
          <a:p>
            <a:r>
              <a:rPr lang="en-US" sz="1200" dirty="0"/>
              <a:t>see </a:t>
            </a:r>
            <a:r>
              <a:rPr lang="en-US" sz="1200" u="sng" dirty="0">
                <a:solidFill>
                  <a:srgbClr val="0070C0"/>
                </a:solidFill>
                <a:uFill>
                  <a:solidFill>
                    <a:srgbClr val="0070C0"/>
                  </a:solidFill>
                </a:uFill>
                <a:hlinkClick r:id="rId4"/>
              </a:rPr>
              <a:t>https://ocw.mit.edu/help/faq-fair-use</a:t>
            </a:r>
            <a:r>
              <a:rPr lang="en-US" sz="1200" dirty="0"/>
              <a:t>.</a:t>
            </a:r>
          </a:p>
        </p:txBody>
      </p:sp>
    </p:spTree>
    <p:extLst>
      <p:ext uri="{BB962C8B-B14F-4D97-AF65-F5344CB8AC3E}">
        <p14:creationId xmlns:p14="http://schemas.microsoft.com/office/powerpoint/2010/main" val="57510215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F4D1872214E7E4AA66A0644C9DCCEFF" ma:contentTypeVersion="20" ma:contentTypeDescription="Create a new document." ma:contentTypeScope="" ma:versionID="7c43e3db2e85c28eb23ae05c18cf72c6">
  <xsd:schema xmlns:xsd="http://www.w3.org/2001/XMLSchema" xmlns:xs="http://www.w3.org/2001/XMLSchema" xmlns:p="http://schemas.microsoft.com/office/2006/metadata/properties" xmlns:ns2="ce0de229-b968-460b-bfa6-c309bf067a33" xmlns:ns3="b2272a47-6a34-441e-975c-341e732a1f8b" targetNamespace="http://schemas.microsoft.com/office/2006/metadata/properties" ma:root="true" ma:fieldsID="cdbcb2543657bb87dea09a91505f6f52" ns2:_="" ns3:_="">
    <xsd:import namespace="ce0de229-b968-460b-bfa6-c309bf067a33"/>
    <xsd:import namespace="b2272a47-6a34-441e-975c-341e732a1f8b"/>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Location" minOccurs="0"/>
                <xsd:element ref="ns2:MediaServiceOCR" minOccurs="0"/>
                <xsd:element ref="ns3:SharedWithUsers" minOccurs="0"/>
                <xsd:element ref="ns3:SharedWithDetails" minOccurs="0"/>
                <xsd:element ref="ns2:MediaServiceAutoKeyPoints" minOccurs="0"/>
                <xsd:element ref="ns2:MediaServiceKeyPoints" minOccurs="0"/>
                <xsd:element ref="ns2:DateCreated"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e0de229-b968-460b-bfa6-c309bf067a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DateCreated" ma:index="20" nillable="true" ma:displayName="Date Created" ma:format="DateOnly" ma:internalName="DateCreated">
      <xsd:simpleType>
        <xsd:restriction base="dms:DateTime"/>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d3350ec4-10e3-4b5d-9666-7d76f34ba4d7"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2272a47-6a34-441e-975c-341e732a1f8b"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f8e604a0-3b80-4256-b30c-b3eb53d14f4e}" ma:internalName="TaxCatchAll" ma:showField="CatchAllData" ma:web="b2272a47-6a34-441e-975c-341e732a1f8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b2272a47-6a34-441e-975c-341e732a1f8b" xsi:nil="true"/>
    <DateCreated xmlns="ce0de229-b968-460b-bfa6-c309bf067a33" xsi:nil="true"/>
    <lcf76f155ced4ddcb4097134ff3c332f xmlns="ce0de229-b968-460b-bfa6-c309bf067a33">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E972FE1-35C5-4031-890F-6E086B15F5E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e0de229-b968-460b-bfa6-c309bf067a33"/>
    <ds:schemaRef ds:uri="b2272a47-6a34-441e-975c-341e732a1f8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1C274BA-B74A-4FD9-BB76-46CA74AB4DF5}">
  <ds:schemaRefs>
    <ds:schemaRef ds:uri="http://schemas.microsoft.com/office/2006/metadata/properties"/>
    <ds:schemaRef ds:uri="http://schemas.microsoft.com/office/infopath/2007/PartnerControls"/>
    <ds:schemaRef ds:uri="b2272a47-6a34-441e-975c-341e732a1f8b"/>
    <ds:schemaRef ds:uri="ce0de229-b968-460b-bfa6-c309bf067a33"/>
  </ds:schemaRefs>
</ds:datastoreItem>
</file>

<file path=customXml/itemProps3.xml><?xml version="1.0" encoding="utf-8"?>
<ds:datastoreItem xmlns:ds="http://schemas.openxmlformats.org/officeDocument/2006/customXml" ds:itemID="{B0D02EBE-5C72-43E9-8080-D807A9BAE98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30382</TotalTime>
  <Words>1268</Words>
  <Application>Microsoft Macintosh PowerPoint</Application>
  <PresentationFormat>Widescreen</PresentationFormat>
  <Paragraphs>190</Paragraphs>
  <Slides>24</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24</vt:i4>
      </vt:variant>
    </vt:vector>
  </HeadingPairs>
  <TitlesOfParts>
    <vt:vector size="28" baseType="lpstr">
      <vt:lpstr>Arial</vt:lpstr>
      <vt:lpstr>Calibri</vt:lpstr>
      <vt:lpstr>Calibri Light</vt:lpstr>
      <vt:lpstr>Office Theme</vt:lpstr>
      <vt:lpstr>12.010 Computational Methods of Scientific Programming 2021</vt:lpstr>
      <vt:lpstr>Summary</vt:lpstr>
      <vt:lpstr>Types of graphics files</vt:lpstr>
      <vt:lpstr>Now zoom and crop the same figures</vt:lpstr>
      <vt:lpstr>File sizes</vt:lpstr>
      <vt:lpstr>Python methods for creating graphics*</vt:lpstr>
      <vt:lpstr>Use of object methods</vt:lpstr>
      <vt:lpstr>Use of object oriented (OO) method</vt:lpstr>
      <vt:lpstr>Figure components</vt:lpstr>
      <vt:lpstr>Controlling and setting matplotlib style*</vt:lpstr>
      <vt:lpstr>Documentation and examples</vt:lpstr>
      <vt:lpstr>Tutorial from Matplotlib* </vt:lpstr>
      <vt:lpstr>Histogram</vt:lpstr>
      <vt:lpstr>Stream plots</vt:lpstr>
      <vt:lpstr>Multiple and offset axes</vt:lpstr>
      <vt:lpstr>Bar graphs</vt:lpstr>
      <vt:lpstr>Pie Charts</vt:lpstr>
      <vt:lpstr>Filled polygon</vt:lpstr>
      <vt:lpstr>Log plots</vt:lpstr>
      <vt:lpstr>Polar plot</vt:lpstr>
      <vt:lpstr>Legends</vt:lpstr>
      <vt:lpstr>Summary</vt:lpstr>
      <vt:lpstr>Math rendering</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12.010 Computational Methods of Scientific Programming 2021</dc:title>
  <dc:creator>Thomas A Herring</dc:creator>
  <cp:lastModifiedBy>Yunpeng Wang</cp:lastModifiedBy>
  <cp:revision>15</cp:revision>
  <cp:lastPrinted>2021-09-30T01:20:23Z</cp:lastPrinted>
  <dcterms:created xsi:type="dcterms:W3CDTF">2021-09-24T17:55:33Z</dcterms:created>
  <dcterms:modified xsi:type="dcterms:W3CDTF">2025-07-29T19:48:07Z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0x0101001F4D1872214E7E4AA66A0644C9DCCEFF</vt:lpwstr>
  </property>
</Properties>
</file>