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sldIdLst>
    <p:sldId id="257" r:id="rId5"/>
    <p:sldId id="258" r:id="rId6"/>
    <p:sldId id="280" r:id="rId7"/>
    <p:sldId id="281" r:id="rId8"/>
    <p:sldId id="282" r:id="rId9"/>
    <p:sldId id="283" r:id="rId10"/>
    <p:sldId id="284" r:id="rId11"/>
    <p:sldId id="285" r:id="rId12"/>
    <p:sldId id="279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A06CF2-EE24-2146-8171-D7111B420BFE}" v="12" dt="2021-10-02T20:15:42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92"/>
    <p:restoredTop sz="95363"/>
  </p:normalViewPr>
  <p:slideViewPr>
    <p:cSldViewPr snapToGrid="0" snapToObjects="1">
      <p:cViewPr varScale="1">
        <p:scale>
          <a:sx n="93" d="100"/>
          <a:sy n="93" d="100"/>
        </p:scale>
        <p:origin x="216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F1B32-1F2A-FF4F-9053-AAB3DDB06654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19D29-2041-2847-AEF0-269D3441F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594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718FD-16B6-B34D-B08A-99561E9F8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F7F0F3-5C78-E643-85C0-BAEF9338F9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7D31B-F23A-C648-AE64-B101BE348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02214-B5AE-8547-A02C-A2DDE2326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3A92D-8106-AD4B-80E6-7077BA139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0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D3E3E-2BB4-9F4F-A4EF-B159F83C7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4B8CDF-B4CE-E547-AF79-6972B0423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20F4F0-89AA-4849-AB02-2AC1C7B4D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A01CC-427A-1D46-8349-2D65885C0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0BB13-C190-684A-A8F9-8879E932F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82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99A672-8DE0-014D-AE10-C5031B2CDD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046CAE-B33C-1F4A-9555-ADD2B386DF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2D09C-96F9-AC4F-9958-BDE2F59CD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DA009-0A40-8845-AB7C-44296B428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F4845-53FC-0346-A032-A6B122691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1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C41A5-514E-D646-AEBE-DFEE2AB49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0AC23-2089-9241-B96C-4F1A83D95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8AAD8-DF21-BC4F-B0AA-99C69E6AA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1B66A-C9CD-CA46-B8F9-220B50F4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762AA-59BA-0E4A-A921-BEF6BCB75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1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3B255-635E-FD44-8225-AFB93AED9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AB07E-9C6C-EB4D-86CA-EBB8FBE66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6EDAE-7433-274C-9EC2-A4C72087E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88013-C923-354F-A1B5-BD06D02D6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ABBB9-B276-1841-8577-3E92B17F1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3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8ED9-1CAF-7540-89EB-788967C67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EAC24-AE81-6443-8F52-A061DA60F5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81491-133C-724E-9316-B7F0A77233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1C22DF-34CE-0447-B600-BEB88D7AC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17D5F-C7B3-A940-BD0A-DFF766586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5A6A0C-FF05-BC46-938B-B32D61D3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76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50AED-DFFD-8C4A-B0D3-4A78CFB5D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D4B12-4E6A-EE46-A2BF-2B96619611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013B0E-67B7-9245-ADE9-CD1E1B442A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99946C-11C3-8748-8B92-2DCE23AC91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D177A7-158E-9346-BAA5-F1EC3E3BF5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A00DD0-398D-1A48-8451-9D70EC592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3E15E1-6AC0-C049-9E72-C9ABFC4A1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9C5AF2-E8B6-B74E-9365-3F5324550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22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E6C9E-5E3C-C44D-90BF-82FD3F778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BE1C0-CEA0-3641-A290-C019DC431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FC2D7-44BB-5749-BFD5-DD29643A0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B81F5-1C28-D642-86DC-143F46F06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62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E9D00C-16DD-CA41-9E37-B72FCAE1A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21363A-6697-454C-B802-9EB9FA5FC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474F53-361A-284B-A4F7-ED7A3885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7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17A99-61A3-A045-95BE-9812B8549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D52EF-4EE0-304A-90FD-C15797A7C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E190B5-BA9A-A54D-B8E8-EB0B650B69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5AE7DA-1E54-E04F-AB9C-2FAEDFD86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01530-431B-2F44-9AEF-7B9532A8A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E5F09-C0A8-8F42-8310-B64C987A9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2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84EC0-68E0-4845-9F59-5AF3BCF5F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D72F6-7F7B-1A4F-A8FE-BBF76A981B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62BB-37F0-A144-83D0-9A6657783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292D5-BDFE-3C42-9CA4-02E019945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9AC7A2-81A3-534B-9F7C-F57833FCE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78D587-A19B-724D-BDE8-6CCD263F9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3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D311E2-E08A-1542-A829-BCF5458A8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B47C1-F511-7C47-A4AE-2D8FDD73A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BD543-934B-9941-97CC-2DF25556F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4D05B-B424-7B40-833F-3E3CC6CF6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BFA2C-0ED7-7D45-9FA5-3DA7CE74D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03C54-6403-CA47-9B15-C025BE5CF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3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Programming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r>
              <a:rPr lang="en-US"/>
              <a:t>Lecture 9: </a:t>
            </a:r>
            <a:r>
              <a:rPr lang="en-US" dirty="0"/>
              <a:t>Graphics continued and GUIs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8250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10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14EDE-290A-0F4C-B2A7-935399982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23550-CF23-AA43-89F3-03982402D7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 looking at different types of plots</a:t>
            </a:r>
          </a:p>
          <a:p>
            <a:r>
              <a:rPr lang="en-US" dirty="0"/>
              <a:t>Interacting with graphics:</a:t>
            </a:r>
          </a:p>
          <a:p>
            <a:pPr lvl="1"/>
            <a:r>
              <a:rPr lang="en-US" dirty="0"/>
              <a:t>Backend specification</a:t>
            </a:r>
          </a:p>
          <a:p>
            <a:pPr lvl="1"/>
            <a:r>
              <a:rPr lang="en-US" dirty="0" err="1"/>
              <a:t>ginput</a:t>
            </a:r>
            <a:endParaRPr lang="en-US" dirty="0"/>
          </a:p>
          <a:p>
            <a:pPr lvl="1"/>
            <a:r>
              <a:rPr lang="en-US" dirty="0"/>
              <a:t>widgets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4BE69-B7B2-0949-8299-7210FE11A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B7EE6-FD16-054B-B25E-731799351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0AB5B-476E-9846-8345-BE11D2FBF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73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9257E-6996-A64E-8800-E615B16CC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Interactive graphics and GUIs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B6C69-AB84-5D49-9087-726923B81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Graphic user interface (GUI) and interaction with graphics needs to change from inline graphics.</a:t>
            </a:r>
          </a:p>
          <a:p>
            <a:r>
              <a:rPr lang="en-US" dirty="0"/>
              <a:t>Generally, virtual machines will not be able to display or use interactive capabilities.</a:t>
            </a:r>
          </a:p>
          <a:p>
            <a:r>
              <a:rPr lang="en-US" dirty="0"/>
              <a:t>The “backend” used sets the behavior and can changed to allow interactive plots.</a:t>
            </a:r>
          </a:p>
          <a:p>
            <a:r>
              <a:rPr lang="en-US" dirty="0"/>
              <a:t>We will look at matplotlib widgets here.  </a:t>
            </a:r>
            <a:r>
              <a:rPr lang="en-US" dirty="0" err="1"/>
              <a:t>Tkinter</a:t>
            </a:r>
            <a:r>
              <a:rPr lang="en-US" dirty="0"/>
              <a:t> is a common GUI package, but we will not use it here (it needs additional </a:t>
            </a:r>
            <a:r>
              <a:rPr lang="en-US" dirty="0" err="1"/>
              <a:t>conda</a:t>
            </a:r>
            <a:r>
              <a:rPr lang="en-US" dirty="0"/>
              <a:t> installations). </a:t>
            </a:r>
          </a:p>
          <a:p>
            <a:r>
              <a:rPr lang="en-US" dirty="0" err="1"/>
              <a:t>ipywidgets</a:t>
            </a:r>
            <a:r>
              <a:rPr lang="en-US" dirty="0"/>
              <a:t> are Jupyter widgets.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CB536-A2D1-7745-84B7-A5AC43BA7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6983A-8DAB-1B46-A8D2-7CEB5122D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E93C0-BDC0-F542-BA80-158D060F7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87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09875-CDA6-3347-9B81-6E9B2C6D0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Backends*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17EEF-E543-5D4E-8822-E5C65BC38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169"/>
            <a:ext cx="10515600" cy="4351338"/>
          </a:xfrm>
        </p:spPr>
        <p:txBody>
          <a:bodyPr/>
          <a:lstStyle/>
          <a:p>
            <a:r>
              <a:rPr lang="en-US" dirty="0" err="1"/>
              <a:t>macosx</a:t>
            </a:r>
            <a:r>
              <a:rPr lang="en-US" dirty="0"/>
              <a:t> and qt5agg (screen shots): Uses </a:t>
            </a:r>
            <a:r>
              <a:rPr lang="en-US" dirty="0" err="1"/>
              <a:t>ginput</a:t>
            </a:r>
            <a:r>
              <a:rPr lang="en-US" dirty="0"/>
              <a:t>()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BD7C4-E7DD-0B4F-BC60-AC87B5527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444B0-F0FC-4F41-895D-558E008E8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9B27A-8FB5-3C44-8FBE-507920BD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A98536-55AB-4240-9E53-53E8D0933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771" y="2101850"/>
            <a:ext cx="3841750" cy="4210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640216-0D1F-9D4C-83D5-D0FF284D5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7900" y="2101850"/>
            <a:ext cx="384175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57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97B9C-B319-694D-BA75-27159F4B4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Matplotlib widgets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573AF-D9B8-F347-B50C-4916E9FE3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48200" cy="4351338"/>
          </a:xfrm>
        </p:spPr>
        <p:txBody>
          <a:bodyPr/>
          <a:lstStyle/>
          <a:p>
            <a:r>
              <a:rPr lang="en-US" dirty="0"/>
              <a:t>Widgets available.  The widgets require a set of axes be defined the widget to be displayed in and to test for event.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D7C6F-C9A6-2340-AA05-044FB60A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8940B-42C5-7747-B1E3-458D9F661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70D76-2D2A-704A-9820-473C8A665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4CCAD8-FB9D-5D4E-B228-606FCAD4C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058" y="1215614"/>
            <a:ext cx="681922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84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F7C3C-81CD-A140-B0FD-7ABB7EC26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widgets and animations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25592-53E3-3541-A0B9-DAF716739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notebook for this class includes examples of common types of GUI widgets.</a:t>
            </a:r>
          </a:p>
          <a:p>
            <a:r>
              <a:rPr lang="en-US" dirty="0"/>
              <a:t>The basics concepts of using widgets are:</a:t>
            </a:r>
          </a:p>
          <a:p>
            <a:pPr lvl="1"/>
            <a:r>
              <a:rPr lang="en-US" dirty="0"/>
              <a:t>Create a </a:t>
            </a:r>
            <a:r>
              <a:rPr lang="en-US" dirty="0" err="1"/>
              <a:t>fig,ax</a:t>
            </a:r>
            <a:r>
              <a:rPr lang="en-US" dirty="0"/>
              <a:t> = </a:t>
            </a:r>
            <a:r>
              <a:rPr lang="en-US" dirty="0" err="1"/>
              <a:t>plt.subplot</a:t>
            </a:r>
            <a:r>
              <a:rPr lang="en-US" dirty="0"/>
              <a:t>() </a:t>
            </a:r>
          </a:p>
          <a:p>
            <a:pPr lvl="1"/>
            <a:r>
              <a:rPr lang="en-US" dirty="0"/>
              <a:t>For manipulating a line plot with the widget (e.g., change colors, change </a:t>
            </a:r>
            <a:r>
              <a:rPr lang="en-US" dirty="0" err="1"/>
              <a:t>ydata</a:t>
            </a:r>
            <a:r>
              <a:rPr lang="en-US" dirty="0"/>
              <a:t>) create initial line</a:t>
            </a:r>
            <a:br>
              <a:rPr lang="en-US" dirty="0"/>
            </a:br>
            <a:r>
              <a:rPr lang="en-US" dirty="0"/>
              <a:t>line, = </a:t>
            </a:r>
            <a:r>
              <a:rPr lang="en-US" dirty="0" err="1"/>
              <a:t>ax.plot</a:t>
            </a:r>
            <a:r>
              <a:rPr lang="en-US" dirty="0"/>
              <a:t>(…) </a:t>
            </a:r>
            <a:br>
              <a:rPr lang="en-US" dirty="0"/>
            </a:br>
            <a:r>
              <a:rPr lang="en-US" dirty="0"/>
              <a:t>Creates a ‘line’, the ‘,’ is needed to get the line and not the line object</a:t>
            </a:r>
            <a:br>
              <a:rPr lang="en-US" dirty="0"/>
            </a:br>
            <a:r>
              <a:rPr lang="en-US" dirty="0"/>
              <a:t>Need to adjust position of axes to make room for widgets</a:t>
            </a:r>
          </a:p>
          <a:p>
            <a:pPr lvl="1"/>
            <a:r>
              <a:rPr lang="en-US" dirty="0"/>
              <a:t>Create axis region for button/slider </a:t>
            </a:r>
            <a:br>
              <a:rPr lang="en-US" dirty="0"/>
            </a:br>
            <a:r>
              <a:rPr lang="en-US" dirty="0" err="1"/>
              <a:t>rax</a:t>
            </a:r>
            <a:r>
              <a:rPr lang="en-US" dirty="0"/>
              <a:t> = </a:t>
            </a:r>
            <a:r>
              <a:rPr lang="en-US" dirty="0" err="1"/>
              <a:t>plt.axes</a:t>
            </a:r>
            <a:r>
              <a:rPr lang="en-US" dirty="0"/>
              <a:t>([</a:t>
            </a:r>
            <a:r>
              <a:rPr lang="en-US" dirty="0" err="1"/>
              <a:t>x,y,width,height</a:t>
            </a:r>
            <a:r>
              <a:rPr lang="en-US" dirty="0"/>
              <a:t>],..)  Units are proportions of plot</a:t>
            </a:r>
          </a:p>
          <a:p>
            <a:pPr lvl="1"/>
            <a:r>
              <a:rPr lang="en-US" dirty="0"/>
              <a:t>Create the widget object</a:t>
            </a:r>
            <a:br>
              <a:rPr lang="en-US" dirty="0"/>
            </a:br>
            <a:r>
              <a:rPr lang="en-US" dirty="0"/>
              <a:t>radio = </a:t>
            </a:r>
            <a:r>
              <a:rPr lang="en-US" dirty="0" err="1"/>
              <a:t>RadioButtons</a:t>
            </a:r>
            <a:r>
              <a:rPr lang="en-US" dirty="0"/>
              <a:t>(</a:t>
            </a:r>
            <a:r>
              <a:rPr lang="en-US" dirty="0" err="1"/>
              <a:t>rax</a:t>
            </a:r>
            <a:r>
              <a:rPr lang="en-US" dirty="0"/>
              <a:t>,…)</a:t>
            </a:r>
          </a:p>
          <a:p>
            <a:pPr lvl="1"/>
            <a:r>
              <a:rPr lang="en-US" dirty="0"/>
              <a:t>Action:</a:t>
            </a:r>
            <a:br>
              <a:rPr lang="en-US" dirty="0"/>
            </a:br>
            <a:r>
              <a:rPr lang="en-US" dirty="0" err="1"/>
              <a:t>radio.on_clicked</a:t>
            </a:r>
            <a:r>
              <a:rPr lang="en-US" dirty="0"/>
              <a:t>(&lt;function to call).  Function has line.&lt;line methods&gt;)</a:t>
            </a:r>
          </a:p>
          <a:p>
            <a:pPr lvl="1"/>
            <a:r>
              <a:rPr lang="en-US" dirty="0"/>
              <a:t>Report button, slider codes for each operation needed.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B6EFE-1791-6942-ADD2-EF2FB7A83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D7646-0032-DF47-B3D3-D09DFA8FD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4E0E8-3384-ED44-A817-D2D498981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46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DFFDA-CFFB-C649-A1DD-A03DD8AE0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339C0-DA8B-FF45-89F0-41838F09B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Notebook has examples of:</a:t>
            </a:r>
          </a:p>
          <a:p>
            <a:pPr lvl="1"/>
            <a:r>
              <a:rPr lang="en-US" dirty="0"/>
              <a:t>Slider and buttons</a:t>
            </a:r>
          </a:p>
          <a:p>
            <a:pPr lvl="1"/>
            <a:r>
              <a:rPr lang="en-US" dirty="0" err="1"/>
              <a:t>Radiobuttons</a:t>
            </a:r>
            <a:endParaRPr lang="en-US" dirty="0"/>
          </a:p>
          <a:p>
            <a:pPr lvl="1"/>
            <a:r>
              <a:rPr lang="en-US" dirty="0"/>
              <a:t>Textbox (and Python eval function)</a:t>
            </a:r>
          </a:p>
          <a:p>
            <a:pPr lvl="1"/>
            <a:r>
              <a:rPr lang="en-US" dirty="0"/>
              <a:t>Ellipse region selector</a:t>
            </a:r>
          </a:p>
          <a:p>
            <a:pPr lvl="1"/>
            <a:r>
              <a:rPr lang="en-US" dirty="0"/>
              <a:t>Simple animations: introduces new keyword yield and the concepts of </a:t>
            </a:r>
            <a:r>
              <a:rPr lang="en-US" dirty="0" err="1"/>
              <a:t>iterable</a:t>
            </a:r>
            <a:r>
              <a:rPr lang="en-US" dirty="0"/>
              <a:t> and generators (generators are useful for large lists that are only used once)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8AF81-183F-754C-88B3-E4A63E948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78490-2F39-AC46-9549-3AEBE9520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57862-E4C6-1442-AA55-70E0D7728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16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E7F05-F396-E746-B1CC-94F60140D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IPyWidgets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92D14-2944-9A46-8A2E-5478DF390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widgets work in a Jupyter (and </a:t>
            </a:r>
            <a:r>
              <a:rPr lang="en-US" dirty="0" err="1"/>
              <a:t>vscode</a:t>
            </a:r>
            <a:r>
              <a:rPr lang="en-US" dirty="0"/>
              <a:t>) Notebook.</a:t>
            </a:r>
          </a:p>
          <a:p>
            <a:r>
              <a:rPr lang="en-US" dirty="0"/>
              <a:t>Graphics and widgets can be kept inside Notebook rather than external figure.</a:t>
            </a:r>
          </a:p>
          <a:p>
            <a:r>
              <a:rPr lang="en-US" dirty="0"/>
              <a:t>However </a:t>
            </a:r>
            <a:r>
              <a:rPr lang="en-US" dirty="0" err="1"/>
              <a:t>ginput</a:t>
            </a:r>
            <a:r>
              <a:rPr lang="en-US" dirty="0"/>
              <a:t> does not work in these figures</a:t>
            </a:r>
          </a:p>
          <a:p>
            <a:r>
              <a:rPr lang="en-US" dirty="0"/>
              <a:t>Examples: Lec10_ipywidgets.ipynb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056D0-AACD-9E45-AD77-AEC23F69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EFD11-9FA6-B244-9663-4507DD144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1195C-9076-EA4F-9243-10F39B9DC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03C54-6403-CA47-9B15-C025BE5CFD8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09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C272B-4C20-6C4E-8A4C-360219E1C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51554-184D-E24C-A31D-B5E6843BE6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Finished up looking at plot types</a:t>
            </a:r>
          </a:p>
          <a:p>
            <a:r>
              <a:rPr lang="en-US" dirty="0"/>
              <a:t>Looked at backends and the way matplotlib widgets can be used</a:t>
            </a:r>
          </a:p>
          <a:p>
            <a:r>
              <a:rPr lang="en-US" dirty="0"/>
              <a:t>Enough tools now to build a GUI that can read data from a URL (comma separated) and then have buttons to work with the data.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C3082-BB81-6E43-B25D-C37C2A20F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10/08/2024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C7E59-4B22-F747-9DAE-20C38AF63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Lec08 GUI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66C73-C965-E14E-BEA2-339863256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9A86F-5B23-C949-A746-4D6D941541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11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495116-9B95-4FA9-BA3B-7CA1F2DDC8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A83B3-C159-410B-A8D2-BAC240DD22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A1FDC4-8472-4930-ADC4-2ED50C41A555}">
  <ds:schemaRefs>
    <ds:schemaRef ds:uri="http://schemas.microsoft.com/office/2006/metadata/properties"/>
    <ds:schemaRef ds:uri="http://schemas.microsoft.com/office/infopath/2007/PartnerControls"/>
    <ds:schemaRef ds:uri="b2272a47-6a34-441e-975c-341e732a1f8b"/>
    <ds:schemaRef ds:uri="ce0de229-b968-460b-bfa6-c309bf067a3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4184</TotalTime>
  <Words>540</Words>
  <Application>Microsoft Macintosh PowerPoint</Application>
  <PresentationFormat>Widescreen</PresentationFormat>
  <Paragraphs>77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12.010 Computational Methods of Scientific Programming</vt:lpstr>
      <vt:lpstr>Overview</vt:lpstr>
      <vt:lpstr>Interactive graphics and GUIs</vt:lpstr>
      <vt:lpstr>Backends*</vt:lpstr>
      <vt:lpstr>Matplotlib widgets</vt:lpstr>
      <vt:lpstr>Example widgets and animations</vt:lpstr>
      <vt:lpstr>Examples:*</vt:lpstr>
      <vt:lpstr>IPyWidgets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8</cp:revision>
  <dcterms:created xsi:type="dcterms:W3CDTF">2021-10-01T11:21:20Z</dcterms:created>
  <dcterms:modified xsi:type="dcterms:W3CDTF">2025-07-29T19:48:25Z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