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1"/>
  </p:notesMasterIdLst>
  <p:sldIdLst>
    <p:sldId id="257" r:id="rId5"/>
    <p:sldId id="258" r:id="rId6"/>
    <p:sldId id="259" r:id="rId7"/>
    <p:sldId id="260" r:id="rId8"/>
    <p:sldId id="265" r:id="rId9"/>
    <p:sldId id="261" r:id="rId10"/>
    <p:sldId id="262" r:id="rId11"/>
    <p:sldId id="263" r:id="rId12"/>
    <p:sldId id="264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04DED8-F0DE-DB46-A1B2-9065CC13F2CB}" v="606" dt="2021-10-07T12:31:53.377"/>
    <p1510:client id="{B2029642-B44F-0144-A568-DD914F4E182E}" v="472" dt="2021-10-07T11:29:45.5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702"/>
    <p:restoredTop sz="94634"/>
  </p:normalViewPr>
  <p:slideViewPr>
    <p:cSldViewPr snapToGrid="0" snapToObjects="1">
      <p:cViewPr varScale="1">
        <p:scale>
          <a:sx n="94" d="100"/>
          <a:sy n="94" d="100"/>
        </p:scale>
        <p:origin x="20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CF06ED-ECF3-F145-A05B-F79CB9902582}" type="datetimeFigureOut">
              <a:rPr lang="en-US" smtClean="0"/>
              <a:t>9/4/25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281680-7921-4545-ACAA-5BF8138C8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134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These slides were not used in 2023 (as of 10/23/2023).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281680-7921-4545-ACAA-5BF8138C89A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13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37503-D17D-D54C-A7AC-4990D26E35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5CE8CE-7F52-7949-B2DB-76C52B7672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04936A-D926-8448-99C9-FDA5C5C62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13ADC-454F-8B49-A0EC-8B285A638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Lec09 Code revisit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CD4C0-D0B1-4248-B041-D405DFD5E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C86D-57AF-5B4A-B1C5-9B280ABD0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513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65172-A73D-094C-AEBB-79E99817A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B522C3-1B42-2D49-94C6-106F1FEAA8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9DFB2B-E284-8E4F-A61A-D7885B50B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D1A6B6-7523-F245-9B58-4F06031FC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Lec09 Code revisit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33415A-7C8F-3A47-A447-41E0A2987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C86D-57AF-5B4A-B1C5-9B280ABD0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34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56FA00-DFCD-504D-876B-9EFFF667BA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D5A191-658F-FB45-B2EC-5283862E94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75ABF4-2656-3E48-9A18-973641BB0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3C4C-29DC-F24C-858F-0A76C513A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Lec09 Code revisit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5B1348-156A-B644-9241-7964C4372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C86D-57AF-5B4A-B1C5-9B280ABD0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26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81B9C-5F90-FA4D-BC97-51AFE4873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CDD7DA-9083-754F-A36F-3C738C192B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AB669-B7BD-0C4A-9185-B4AA0244D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B59263-18DE-AE4F-BDE8-B7774B0B4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Lec09 Code revisit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FE911D-6769-EF40-AE09-0F15E3A30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C86D-57AF-5B4A-B1C5-9B280ABD0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648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73F82-10C1-1046-9541-9800B34BD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B20976-4EEB-DA47-B3A4-A2BA075091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19AFD3-93F2-824C-A45F-AF92FB417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3E8BE9-DB90-1540-84D2-1FC6B1039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Lec09 Code revisit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6246D-5489-8244-8FC3-CE7423FAF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C86D-57AF-5B4A-B1C5-9B280ABD0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181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7D406-1F18-CA44-A733-E4A167978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70140-B9FF-EF44-9D16-2913EE661A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B9E727-970B-8846-B11E-6148D4BA63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FFEAE2-0279-C84C-B426-935B5DF8B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7F5666-9372-1042-BE6A-8584B1A93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Lec09 Code revisit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3DB4F1-6260-4E47-A6C5-228AE05B4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C86D-57AF-5B4A-B1C5-9B280ABD0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119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AD1CE-BB63-BC4A-B96F-8BD36F5A6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5111C8-095E-324F-9FF0-53217DB0D5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42D8D0-ECBD-A34A-AF8C-7C19CC27D6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D95A67-5D48-4B41-835F-5F95B7EEAC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5DD3EB-0D11-C448-A356-880E66F6EB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0889F0-5EFB-134C-92A4-C2F6BDBC9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B2CFC7-13BE-514F-B7FC-69C547C6D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Lec09 Code revisit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742FF6-3DA4-DD4F-B031-DEBD1BF29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C86D-57AF-5B4A-B1C5-9B280ABD0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80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C3399-F1D4-F24E-A965-FE4C6C961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8938E9-7F00-FE47-BFF9-B727E7E4B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A51F6C-DF90-1544-9810-61B5AE729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Lec09 Code revisit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C1ECA6-E4B3-8F44-977E-26579EBB5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C86D-57AF-5B4A-B1C5-9B280ABD0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005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0E9545-F542-DA49-A2D3-9FFAC91FA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1E5526-971E-B046-BB1F-B25B1054C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Lec09 Code revisit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52E297-8A7F-2A42-A532-A9B1E7CA0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C86D-57AF-5B4A-B1C5-9B280ABD0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636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31F74-FB25-FC42-B68C-60885E11A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E7E186-1502-F842-A932-FBFCF3D6D8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A48A83-575A-7145-97FC-941E6EFA4D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9DDE1E-5AC2-EA43-BF84-57D1C8AC7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BD5467-4587-284D-9D2B-0E3C69F84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Lec09 Code revisit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AB1E25-4E69-AE41-AB5C-CEADD6CF4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C86D-57AF-5B4A-B1C5-9B280ABD0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227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552EC-482F-2E4D-A599-E88B6A735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19E960-ECC4-8646-8059-BAC8796C35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526F3-9ED7-6B4A-B6BA-56B545E472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2F3EE5-F1B8-0840-996E-EC15F0FB8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7780F1-CE0D-2E46-918C-457BA667C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Lec09 Code revisit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952753-CFA9-F049-8540-74D6FE651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C86D-57AF-5B4A-B1C5-9B280ABD0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909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0FEFE0-8F86-D246-9E95-14DD37B88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F43D18-340F-4945-8145-20711EAC96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88730E-C436-8D44-9F6C-CAF8ABA54E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10/10/24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604864-D35E-2D4C-834B-929ED51B05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12.010 Lec09 Code revisit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04CF4-EE62-D54F-A8E7-92F8823AA8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AC86D-57AF-5B4A-B1C5-9B280ABD0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557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ocw.mit.edu/help/faq-fair-use" TargetMode="External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hyperlink" Target="https://math.libretexts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christophernhill/fall-2021-12.010/blob/main/Lec09-accurate-deriv.ipynb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9DE41-9595-B447-8D46-C2A2A0CF54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12.010 </a:t>
            </a:r>
            <a:r>
              <a:rPr lang="en-US" b="1" dirty="0"/>
              <a:t>Computational Methods of Scientific Programming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A298D2-2BDC-DF4C-88EB-FAF771178A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  <a:p>
            <a:r>
              <a:rPr lang="en-US"/>
              <a:t>Lecture 1</a:t>
            </a:r>
            <a:r>
              <a:rPr lang="en-US" dirty="0"/>
              <a:t>0</a:t>
            </a:r>
            <a:r>
              <a:rPr lang="en-US"/>
              <a:t>: </a:t>
            </a:r>
            <a:r>
              <a:rPr lang="en-US" dirty="0"/>
              <a:t>Code re-visits</a:t>
            </a: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0609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D9FD3-DBAA-D547-8FE3-D90936851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revisit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B7065B-E105-384F-94AE-1A8E22D11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CC796B-9968-CD4E-BB50-993D0E7F4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Lec09 Code revisit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622F6-ECEE-4B4B-8BF5-D833176CF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C86D-57AF-5B4A-B1C5-9B280ABD06CA}" type="slidenum">
              <a:rPr lang="en-US" smtClean="0"/>
              <a:t>10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568C19B-302E-AA44-9722-B8EB9DEBB1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looked at trapezoidal method for integration in Lec05-integration.ipynb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More accurate approach</a:t>
            </a:r>
          </a:p>
          <a:p>
            <a:pPr lvl="1"/>
            <a:r>
              <a:rPr lang="en-US" dirty="0"/>
              <a:t>Simpsons – fits quadratic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8E0359-A6EB-9E4D-A866-6D9FDF0CEF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6698" y="2286794"/>
            <a:ext cx="4757991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598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D9FD3-DBAA-D547-8FE3-D90936851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revisit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B7065B-E105-384F-94AE-1A8E22D11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CC796B-9968-CD4E-BB50-993D0E7F4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Lec09 Code revisit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622F6-ECEE-4B4B-8BF5-D833176CF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C86D-57AF-5B4A-B1C5-9B280ABD06CA}" type="slidenum">
              <a:rPr lang="en-US" smtClean="0"/>
              <a:t>11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568C19B-302E-AA44-9722-B8EB9DEBB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840250" cy="4351338"/>
          </a:xfrm>
        </p:spPr>
        <p:txBody>
          <a:bodyPr/>
          <a:lstStyle/>
          <a:p>
            <a:r>
              <a:rPr lang="en-US" dirty="0"/>
              <a:t>Simpsons rule</a:t>
            </a:r>
          </a:p>
          <a:p>
            <a:pPr lvl="1"/>
            <a:r>
              <a:rPr lang="en-US" dirty="0"/>
              <a:t>Fit quadratic curves to successive subintervals, each spanning 3-points.</a:t>
            </a:r>
          </a:p>
          <a:p>
            <a:pPr lvl="1"/>
            <a:r>
              <a:rPr lang="en-US" dirty="0"/>
              <a:t>Requires an even number of sub-intervals.</a:t>
            </a:r>
          </a:p>
          <a:p>
            <a:pPr lvl="2"/>
            <a:r>
              <a:rPr lang="en-US" dirty="0"/>
              <a:t>e.g. figure shows 3 successive sets of 3-points</a:t>
            </a:r>
          </a:p>
          <a:p>
            <a:pPr lvl="2"/>
            <a:r>
              <a:rPr lang="en-US" dirty="0"/>
              <a:t>Covers 6 sub-intervals</a:t>
            </a:r>
          </a:p>
          <a:p>
            <a:pPr lvl="2"/>
            <a:r>
              <a:rPr lang="en-US" dirty="0"/>
              <a:t>Simpson </a:t>
            </a:r>
          </a:p>
          <a:p>
            <a:pPr lvl="3"/>
            <a:r>
              <a:rPr lang="en-US" dirty="0"/>
              <a:t>Fit separate quadratic (ax</a:t>
            </a:r>
            <a:r>
              <a:rPr lang="en-US" baseline="30000" dirty="0"/>
              <a:t>2</a:t>
            </a:r>
            <a:r>
              <a:rPr lang="en-US" dirty="0"/>
              <a:t>+bx+c) to each set of 3-points</a:t>
            </a:r>
          </a:p>
          <a:p>
            <a:pPr lvl="3"/>
            <a:r>
              <a:rPr lang="en-US" dirty="0"/>
              <a:t>Derive a simple formula for the area under each quadratic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C14858-6A84-E14C-B5CA-EACBD07CEF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5235" y="1401559"/>
            <a:ext cx="3004696" cy="4547286"/>
          </a:xfrm>
          <a:prstGeom prst="rect">
            <a:avLst/>
          </a:prstGeom>
        </p:spPr>
      </p:pic>
      <p:sp>
        <p:nvSpPr>
          <p:cNvPr id="8" name="Right Brace 7">
            <a:extLst>
              <a:ext uri="{FF2B5EF4-FFF2-40B4-BE49-F238E27FC236}">
                <a16:creationId xmlns:a16="http://schemas.microsoft.com/office/drawing/2014/main" id="{13AF6A6C-FB00-7E4F-8799-D3DAD12ECA84}"/>
              </a:ext>
            </a:extLst>
          </p:cNvPr>
          <p:cNvSpPr/>
          <p:nvPr/>
        </p:nvSpPr>
        <p:spPr>
          <a:xfrm rot="10800000">
            <a:off x="9975311" y="1621871"/>
            <a:ext cx="429078" cy="476321"/>
          </a:xfrm>
          <a:prstGeom prst="rightBrac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2876B1F6-1FAF-5747-A049-75E6F242E9ED}"/>
              </a:ext>
            </a:extLst>
          </p:cNvPr>
          <p:cNvSpPr/>
          <p:nvPr/>
        </p:nvSpPr>
        <p:spPr>
          <a:xfrm rot="10800000">
            <a:off x="9982200" y="2159204"/>
            <a:ext cx="304090" cy="407505"/>
          </a:xfrm>
          <a:prstGeom prst="rightBrac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4797E57E-069A-564D-B520-2E77D4C34D0D}"/>
              </a:ext>
            </a:extLst>
          </p:cNvPr>
          <p:cNvSpPr/>
          <p:nvPr/>
        </p:nvSpPr>
        <p:spPr>
          <a:xfrm rot="10800000">
            <a:off x="9823266" y="2566708"/>
            <a:ext cx="304090" cy="407505"/>
          </a:xfrm>
          <a:prstGeom prst="rightBrac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343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D9FD3-DBAA-D547-8FE3-D90936851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revisit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B7065B-E105-384F-94AE-1A8E22D11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CC796B-9968-CD4E-BB50-993D0E7F4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Lec09 Code revisit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622F6-ECEE-4B4B-8BF5-D833176CF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C86D-57AF-5B4A-B1C5-9B280ABD06CA}" type="slidenum">
              <a:rPr lang="en-US" smtClean="0"/>
              <a:t>12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5568C19B-302E-AA44-9722-B8EB9DEBB12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8919" y="1825625"/>
                <a:ext cx="7369531" cy="4351338"/>
              </a:xfrm>
            </p:spPr>
            <p:txBody>
              <a:bodyPr/>
              <a:lstStyle/>
              <a:p>
                <a:r>
                  <a:rPr lang="en-US" dirty="0"/>
                  <a:t>Simpsons rule</a:t>
                </a:r>
              </a:p>
              <a:p>
                <a:pPr lvl="1"/>
                <a:r>
                  <a:rPr lang="en-US" dirty="0"/>
                  <a:t>If we have three points x</a:t>
                </a:r>
                <a:r>
                  <a:rPr lang="en-US" baseline="-25000" dirty="0"/>
                  <a:t>0 </a:t>
                </a:r>
                <a:r>
                  <a:rPr lang="en-US" dirty="0"/>
                  <a:t>x</a:t>
                </a:r>
                <a:r>
                  <a:rPr lang="en-US" baseline="-25000" dirty="0"/>
                  <a:t>1 </a:t>
                </a:r>
                <a:r>
                  <a:rPr lang="en-US" dirty="0"/>
                  <a:t>x</a:t>
                </a:r>
                <a:r>
                  <a:rPr lang="en-US" baseline="-25000" dirty="0"/>
                  <a:t>2 </a:t>
                </a:r>
                <a:r>
                  <a:rPr lang="en-US" dirty="0"/>
                  <a:t>(where x</a:t>
                </a:r>
                <a:r>
                  <a:rPr lang="en-US" baseline="-25000" dirty="0"/>
                  <a:t>1</a:t>
                </a:r>
                <a:r>
                  <a:rPr lang="en-US" dirty="0"/>
                  <a:t>=0.5(x</a:t>
                </a:r>
                <a:r>
                  <a:rPr lang="en-US" baseline="-25000" dirty="0"/>
                  <a:t>0 </a:t>
                </a:r>
                <a:r>
                  <a:rPr lang="en-US" dirty="0"/>
                  <a:t>+x</a:t>
                </a:r>
                <a:r>
                  <a:rPr lang="en-US" baseline="-25000" dirty="0"/>
                  <a:t>2 </a:t>
                </a:r>
                <a:r>
                  <a:rPr lang="en-US" dirty="0"/>
                  <a:t>) ) then we can fit a quadratic such that</a:t>
                </a:r>
              </a:p>
              <a:p>
                <a:pPr lvl="1"/>
                <a:endParaRPr lang="en-US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≈</m:t>
                          </m:r>
                          <m:nary>
                            <m:nary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sub>
                            <m:sup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sup>
                            <m:e>
                              <m:eqArr>
                                <m:eqArr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</m:t>
                                      </m:r>
                                      <m:sSup>
                                        <m:sSup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p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𝐵𝑥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</m:d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𝑑𝑥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eqArr>
                            </m:e>
                          </m:nary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5568C19B-302E-AA44-9722-B8EB9DEBB12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8919" y="1825625"/>
                <a:ext cx="7369531" cy="4351338"/>
              </a:xfrm>
              <a:blipFill>
                <a:blip r:embed="rId2"/>
                <a:stretch>
                  <a:fillRect l="-3621" t="-2332" r="-345" b="-43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6EC14858-6A84-E14C-B5CA-EACBD07CEF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5235" y="1401559"/>
            <a:ext cx="3004696" cy="4547286"/>
          </a:xfrm>
          <a:prstGeom prst="rect">
            <a:avLst/>
          </a:prstGeom>
        </p:spPr>
      </p:pic>
      <p:sp>
        <p:nvSpPr>
          <p:cNvPr id="8" name="Right Brace 7">
            <a:extLst>
              <a:ext uri="{FF2B5EF4-FFF2-40B4-BE49-F238E27FC236}">
                <a16:creationId xmlns:a16="http://schemas.microsoft.com/office/drawing/2014/main" id="{13AF6A6C-FB00-7E4F-8799-D3DAD12ECA84}"/>
              </a:ext>
            </a:extLst>
          </p:cNvPr>
          <p:cNvSpPr/>
          <p:nvPr/>
        </p:nvSpPr>
        <p:spPr>
          <a:xfrm rot="10800000">
            <a:off x="9975311" y="1621871"/>
            <a:ext cx="429078" cy="476321"/>
          </a:xfrm>
          <a:prstGeom prst="rightBrac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2876B1F6-1FAF-5747-A049-75E6F242E9ED}"/>
              </a:ext>
            </a:extLst>
          </p:cNvPr>
          <p:cNvSpPr/>
          <p:nvPr/>
        </p:nvSpPr>
        <p:spPr>
          <a:xfrm rot="10800000">
            <a:off x="9982200" y="2159204"/>
            <a:ext cx="304090" cy="407505"/>
          </a:xfrm>
          <a:prstGeom prst="rightBrac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4797E57E-069A-564D-B520-2E77D4C34D0D}"/>
              </a:ext>
            </a:extLst>
          </p:cNvPr>
          <p:cNvSpPr/>
          <p:nvPr/>
        </p:nvSpPr>
        <p:spPr>
          <a:xfrm rot="10800000">
            <a:off x="9823266" y="2566708"/>
            <a:ext cx="304090" cy="407505"/>
          </a:xfrm>
          <a:prstGeom prst="rightBrac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7551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D9FD3-DBAA-D547-8FE3-D90936851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revisit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B7065B-E105-384F-94AE-1A8E22D11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CC796B-9968-CD4E-BB50-993D0E7F4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Lec09 Code revisit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622F6-ECEE-4B4B-8BF5-D833176CF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C86D-57AF-5B4A-B1C5-9B280ABD06CA}" type="slidenum">
              <a:rPr lang="en-US" smtClean="0"/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5568C19B-302E-AA44-9722-B8EB9DEBB12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8920" y="1825625"/>
                <a:ext cx="7611762" cy="435133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Simpsons rule</a:t>
                </a:r>
              </a:p>
              <a:p>
                <a:pPr lvl="1"/>
                <a:r>
                  <a:rPr lang="en-US" dirty="0"/>
                  <a:t>Analytically we have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nary>
                      <m:nary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sub>
                      <m:sup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p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𝑑𝑥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e>
                        </m:eqArr>
                      </m:e>
                    </m:nary>
                  </m:oMath>
                </a14:m>
                <a:r>
                  <a:rPr lang="en-US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b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bSup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US" dirty="0"/>
                  <a:t>+</a:t>
                </a:r>
                <a:r>
                  <a:rPr lang="en-US" b="0" dirty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dirty="0"/>
                  <a:t> C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</m:oMath>
                </a14:m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pPr marL="457200" lvl="1" indent="0">
                  <a:buNone/>
                </a:pPr>
                <a:r>
                  <a:rPr lang="en-US" dirty="0"/>
                  <a:t>if x</a:t>
                </a:r>
                <a:r>
                  <a:rPr lang="en-US" baseline="-25000" dirty="0"/>
                  <a:t>1</a:t>
                </a:r>
                <a:r>
                  <a:rPr lang="en-US" dirty="0"/>
                  <a:t>=0.5(x</a:t>
                </a:r>
                <a:r>
                  <a:rPr lang="en-US" baseline="-25000" dirty="0"/>
                  <a:t>0 </a:t>
                </a:r>
                <a:r>
                  <a:rPr lang="en-US" dirty="0"/>
                  <a:t>+x</a:t>
                </a:r>
                <a:r>
                  <a:rPr lang="en-US" baseline="-25000" dirty="0"/>
                  <a:t>2 </a:t>
                </a:r>
                <a:r>
                  <a:rPr lang="en-US" dirty="0"/>
                  <a:t>)  </a:t>
                </a:r>
                <a:r>
                  <a:rPr lang="en-US" dirty="0" err="1"/>
                  <a:t>i.e</a:t>
                </a:r>
                <a:r>
                  <a:rPr lang="en-US" dirty="0"/>
                  <a:t> x</a:t>
                </a:r>
                <a:r>
                  <a:rPr lang="en-US" baseline="-25000" dirty="0"/>
                  <a:t>1 </a:t>
                </a:r>
                <a:r>
                  <a:rPr lang="en-US" dirty="0"/>
                  <a:t>is local mid-point between x</a:t>
                </a:r>
                <a:r>
                  <a:rPr lang="en-US" baseline="-25000" dirty="0"/>
                  <a:t>0  </a:t>
                </a:r>
                <a:r>
                  <a:rPr lang="en-US" dirty="0"/>
                  <a:t>x</a:t>
                </a:r>
                <a:r>
                  <a:rPr lang="en-US" baseline="-25000" dirty="0"/>
                  <a:t>2  </a:t>
                </a:r>
                <a:r>
                  <a:rPr lang="en-US" dirty="0"/>
                  <a:t>then can show this is same as</a:t>
                </a:r>
              </a:p>
              <a:p>
                <a:pPr marL="457200" lvl="1" indent="0">
                  <a:buNone/>
                </a:pPr>
                <a:endParaRPr lang="en-US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5568C19B-302E-AA44-9722-B8EB9DEBB12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8920" y="1825625"/>
                <a:ext cx="7611762" cy="4351338"/>
              </a:xfrm>
              <a:blipFill>
                <a:blip r:embed="rId2"/>
                <a:stretch>
                  <a:fillRect l="-1503" t="-3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6EC14858-6A84-E14C-B5CA-EACBD07CEF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4221" y="1401559"/>
            <a:ext cx="3004696" cy="4547286"/>
          </a:xfrm>
          <a:prstGeom prst="rect">
            <a:avLst/>
          </a:prstGeom>
        </p:spPr>
      </p:pic>
      <p:sp>
        <p:nvSpPr>
          <p:cNvPr id="8" name="Right Brace 7">
            <a:extLst>
              <a:ext uri="{FF2B5EF4-FFF2-40B4-BE49-F238E27FC236}">
                <a16:creationId xmlns:a16="http://schemas.microsoft.com/office/drawing/2014/main" id="{13AF6A6C-FB00-7E4F-8799-D3DAD12ECA84}"/>
              </a:ext>
            </a:extLst>
          </p:cNvPr>
          <p:cNvSpPr/>
          <p:nvPr/>
        </p:nvSpPr>
        <p:spPr>
          <a:xfrm rot="10800000">
            <a:off x="10494297" y="1621871"/>
            <a:ext cx="429078" cy="476321"/>
          </a:xfrm>
          <a:prstGeom prst="rightBrac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2876B1F6-1FAF-5747-A049-75E6F242E9ED}"/>
              </a:ext>
            </a:extLst>
          </p:cNvPr>
          <p:cNvSpPr/>
          <p:nvPr/>
        </p:nvSpPr>
        <p:spPr>
          <a:xfrm rot="10800000">
            <a:off x="10501186" y="2159204"/>
            <a:ext cx="304090" cy="407505"/>
          </a:xfrm>
          <a:prstGeom prst="rightBrac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4797E57E-069A-564D-B520-2E77D4C34D0D}"/>
              </a:ext>
            </a:extLst>
          </p:cNvPr>
          <p:cNvSpPr/>
          <p:nvPr/>
        </p:nvSpPr>
        <p:spPr>
          <a:xfrm rot="10800000">
            <a:off x="10342252" y="2566708"/>
            <a:ext cx="304090" cy="407505"/>
          </a:xfrm>
          <a:prstGeom prst="rightBrac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9A2CC2-AC50-DA4D-A15B-F3A10F0D08CB}"/>
              </a:ext>
            </a:extLst>
          </p:cNvPr>
          <p:cNvSpPr txBox="1"/>
          <p:nvPr/>
        </p:nvSpPr>
        <p:spPr>
          <a:xfrm>
            <a:off x="9798908" y="5948845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E099BC-227A-314A-B4C3-5E5F4CD7A652}"/>
              </a:ext>
            </a:extLst>
          </p:cNvPr>
          <p:cNvSpPr txBox="1"/>
          <p:nvPr/>
        </p:nvSpPr>
        <p:spPr>
          <a:xfrm>
            <a:off x="7798572" y="3411066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f(x)</a:t>
            </a:r>
          </a:p>
        </p:txBody>
      </p:sp>
    </p:spTree>
    <p:extLst>
      <p:ext uri="{BB962C8B-B14F-4D97-AF65-F5344CB8AC3E}">
        <p14:creationId xmlns:p14="http://schemas.microsoft.com/office/powerpoint/2010/main" val="898637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D9FD3-DBAA-D547-8FE3-D90936851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revisit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B7065B-E105-384F-94AE-1A8E22D11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10/10/24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CC796B-9968-CD4E-BB50-993D0E7F4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7401" y="718866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622F6-ECEE-4B4B-8BF5-D833176CF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061826" y="6535405"/>
            <a:ext cx="6389816" cy="365125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Portrait of Thomas Simpson © Source unknown. All rights reserved. This content is excluded from our Creative Commons license. For more information, see </a:t>
            </a:r>
            <a:r>
              <a:rPr lang="en-US" u="sng" dirty="0">
                <a:solidFill>
                  <a:srgbClr val="0070C0"/>
                </a:solidFill>
              </a:rPr>
              <a:t>https://</a:t>
            </a:r>
            <a:r>
              <a:rPr lang="en-US" u="sng" dirty="0" err="1">
                <a:solidFill>
                  <a:srgbClr val="0070C0"/>
                </a:solidFill>
              </a:rPr>
              <a:t>ocw.mit.edu</a:t>
            </a:r>
            <a:r>
              <a:rPr lang="en-US" u="sng" dirty="0">
                <a:solidFill>
                  <a:srgbClr val="0070C0"/>
                </a:solidFill>
              </a:rPr>
              <a:t>/help/</a:t>
            </a:r>
            <a:r>
              <a:rPr lang="en-US" u="sng" dirty="0" err="1">
                <a:solidFill>
                  <a:srgbClr val="0070C0"/>
                </a:solidFill>
              </a:rPr>
              <a:t>faq</a:t>
            </a:r>
            <a:r>
              <a:rPr lang="en-US" u="sng" dirty="0">
                <a:solidFill>
                  <a:srgbClr val="0070C0"/>
                </a:solidFill>
              </a:rPr>
              <a:t>-fair-use</a:t>
            </a:r>
            <a:r>
              <a:rPr lang="en-US" dirty="0">
                <a:solidFill>
                  <a:schemeClr val="tx1"/>
                </a:solidFill>
              </a:rPr>
              <a:t>. </a:t>
            </a:r>
          </a:p>
          <a:p>
            <a:pPr algn="l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5568C19B-302E-AA44-9722-B8EB9DEBB12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8920" y="1401559"/>
                <a:ext cx="7611762" cy="4775404"/>
              </a:xfrm>
            </p:spPr>
            <p:txBody>
              <a:bodyPr>
                <a:normAutofit/>
              </a:bodyPr>
              <a:lstStyle/>
              <a:p>
                <a:pPr marL="457200" lvl="1" indent="0">
                  <a:buNone/>
                </a:pPr>
                <a:r>
                  <a:rPr lang="en-US" dirty="0"/>
                  <a:t>Derivation (from </a:t>
                </a:r>
                <a:r>
                  <a:rPr lang="en-US" dirty="0">
                    <a:hlinkClick r:id="rId2"/>
                  </a:rPr>
                  <a:t>https://math.libretexts.org</a:t>
                </a:r>
                <a:r>
                  <a:rPr lang="en-US" dirty="0"/>
                  <a:t> ! 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5568C19B-302E-AA44-9722-B8EB9DEBB12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8920" y="1401559"/>
                <a:ext cx="7611762" cy="4775404"/>
              </a:xfrm>
              <a:blipFill>
                <a:blip r:embed="rId3"/>
                <a:stretch>
                  <a:fillRect t="-1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E0CF891F-145B-BD4C-9E47-E76B8CD937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845" y="2097186"/>
            <a:ext cx="6389816" cy="415008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7A8EF55-2AED-F641-BB52-968306B406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75756" y="47244"/>
            <a:ext cx="2616244" cy="328688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E880E9A-2CDD-044C-AC85-54C13070C1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43416" y="2097186"/>
            <a:ext cx="3626637" cy="415008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8B94C6B-87D0-C442-B7AC-F783CB632E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69122" y="3961290"/>
            <a:ext cx="1229511" cy="150323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63366B7-8BF9-C745-B509-856CBC37F368}"/>
              </a:ext>
            </a:extLst>
          </p:cNvPr>
          <p:cNvSpPr txBox="1"/>
          <p:nvPr/>
        </p:nvSpPr>
        <p:spPr>
          <a:xfrm>
            <a:off x="10441459" y="5464524"/>
            <a:ext cx="859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1710-1761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4559F0C-089A-FD41-9D54-0249F897E41D}"/>
              </a:ext>
            </a:extLst>
          </p:cNvPr>
          <p:cNvSpPr txBox="1"/>
          <p:nvPr/>
        </p:nvSpPr>
        <p:spPr>
          <a:xfrm>
            <a:off x="9860692" y="5741523"/>
            <a:ext cx="2331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/>
          </a:p>
          <a:p>
            <a:r>
              <a:rPr lang="en-US" sz="1200" dirty="0"/>
              <a:t>(also </a:t>
            </a:r>
            <a:r>
              <a:rPr lang="en-US" sz="1200" dirty="0" err="1"/>
              <a:t>Keplersche</a:t>
            </a:r>
            <a:r>
              <a:rPr lang="en-US" sz="1200" dirty="0"/>
              <a:t> </a:t>
            </a:r>
            <a:r>
              <a:rPr lang="en-US" sz="1200" dirty="0" err="1"/>
              <a:t>Fassregel</a:t>
            </a:r>
            <a:r>
              <a:rPr lang="en-US" sz="1200" dirty="0"/>
              <a:t>, 100 years before!)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EA6E22-06EC-CC9B-BF2B-4ACF969E618A}"/>
              </a:ext>
            </a:extLst>
          </p:cNvPr>
          <p:cNvSpPr txBox="1"/>
          <p:nvPr/>
        </p:nvSpPr>
        <p:spPr>
          <a:xfrm>
            <a:off x="6659046" y="570562"/>
            <a:ext cx="33231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© Edu Care Theme by </a:t>
            </a:r>
            <a:r>
              <a:rPr lang="en-US" sz="1200" dirty="0" err="1"/>
              <a:t>drupalthemes.io</a:t>
            </a:r>
            <a:r>
              <a:rPr lang="en-US" sz="1200" dirty="0"/>
              <a:t>. All </a:t>
            </a:r>
          </a:p>
          <a:p>
            <a:r>
              <a:rPr lang="en-US" sz="1200" dirty="0"/>
              <a:t>rights reserved. This content is excluded from our </a:t>
            </a:r>
          </a:p>
          <a:p>
            <a:r>
              <a:rPr lang="en-US" sz="1200" dirty="0"/>
              <a:t>Creative Commons license. For more information, </a:t>
            </a:r>
          </a:p>
          <a:p>
            <a:r>
              <a:rPr lang="en-US" sz="1200" dirty="0"/>
              <a:t>see </a:t>
            </a:r>
            <a:r>
              <a:rPr lang="en-US" sz="1200" u="sng" dirty="0">
                <a:solidFill>
                  <a:srgbClr val="0070C0"/>
                </a:solidFill>
                <a:uFill>
                  <a:solidFill>
                    <a:srgbClr val="0070C0"/>
                  </a:solidFill>
                </a:uFill>
                <a:hlinkClick r:id="rId8"/>
              </a:rPr>
              <a:t>https://ocw.mit.edu/help/faq-fair-use</a:t>
            </a:r>
            <a:r>
              <a:rPr lang="en-US" sz="1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72756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D9FD3-DBAA-D547-8FE3-D90936851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revisit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B7065B-E105-384F-94AE-1A8E22D11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CC796B-9968-CD4E-BB50-993D0E7F4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Lec09 Code revisit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622F6-ECEE-4B4B-8BF5-D833176CF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C86D-57AF-5B4A-B1C5-9B280ABD06CA}" type="slidenum">
              <a:rPr lang="en-US" smtClean="0"/>
              <a:t>15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568C19B-302E-AA44-9722-B8EB9DEBB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920" y="1401559"/>
            <a:ext cx="7611762" cy="4775404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4000" dirty="0"/>
              <a:t>Try Lec11-accurate-integral.ipynb</a:t>
            </a:r>
          </a:p>
        </p:txBody>
      </p:sp>
    </p:spTree>
    <p:extLst>
      <p:ext uri="{BB962C8B-B14F-4D97-AF65-F5344CB8AC3E}">
        <p14:creationId xmlns:p14="http://schemas.microsoft.com/office/powerpoint/2010/main" val="33604670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2433D0-E0C3-B96D-38EF-41431268D7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65107-7A77-C6BC-59EF-42103B389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168F8-ACE4-D976-3C5A-2607CD5B1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D86CE-929D-487A-9708-C1EDC4DBC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0B108-001E-550C-07B2-98DF6D2F4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16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0727A2A-A63B-9BC4-07F7-64C49D76E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MIT </a:t>
            </a:r>
            <a:r>
              <a:rPr lang="en-US" dirty="0" err="1"/>
              <a:t>OpenCourseWare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u="sng" dirty="0">
                <a:solidFill>
                  <a:srgbClr val="0070C0"/>
                </a:solidFill>
                <a:hlinkClick r:id="rId2"/>
              </a:rPr>
              <a:t>https://ocw.mit.edu</a:t>
            </a:r>
            <a:r>
              <a:rPr lang="en-US" u="sng" dirty="0"/>
              <a:t>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12.010 Computational Methods of Scientific Programming, Fall 2024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more information about citing these materials or our Terms of Use, visit </a:t>
            </a:r>
            <a:r>
              <a:rPr lang="en-US" u="sng" dirty="0">
                <a:solidFill>
                  <a:srgbClr val="0070C0"/>
                </a:solidFill>
                <a:hlinkClick r:id="rId3"/>
              </a:rPr>
              <a:t>https://ocw.mit.edu/terms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31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3958F-F658-7C4F-8D9B-360596233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AAC7D4-FBE4-0E48-935A-172A74F6FA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Issues from notebooks that students want to look at?</a:t>
            </a:r>
          </a:p>
          <a:p>
            <a:r>
              <a:rPr lang="en-US"/>
              <a:t>Re-examine codes; clean-up and add documentation</a:t>
            </a:r>
          </a:p>
          <a:p>
            <a:r>
              <a:rPr lang="en-US" err="1"/>
              <a:t>polyarea</a:t>
            </a:r>
            <a:endParaRPr lang="en-US"/>
          </a:p>
          <a:p>
            <a:pPr lvl="1"/>
            <a:r>
              <a:rPr lang="en-US"/>
              <a:t>Check the sign of area (code seemed to depend on int versus float)</a:t>
            </a:r>
          </a:p>
          <a:p>
            <a:pPr lvl="1"/>
            <a:r>
              <a:rPr lang="en-US"/>
              <a:t>Crossing line issue: Algorithm to test</a:t>
            </a:r>
          </a:p>
          <a:p>
            <a:pPr lvl="1"/>
            <a:r>
              <a:rPr lang="en-US"/>
              <a:t>Adding image and graphical selection of areas</a:t>
            </a:r>
          </a:p>
          <a:p>
            <a:r>
              <a:rPr lang="en-US"/>
              <a:t>OS check in </a:t>
            </a:r>
            <a:r>
              <a:rPr lang="en-US" err="1"/>
              <a:t>my.style</a:t>
            </a:r>
            <a:r>
              <a:rPr lang="en-US"/>
              <a:t> creation</a:t>
            </a:r>
          </a:p>
          <a:p>
            <a:r>
              <a:rPr lang="en-US"/>
              <a:t>Improvements to integrators and ODE solvers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01BBF8-7F55-3545-AB11-E0645722A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5A36E5-7AB7-CB4E-8F31-7FFB83B34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Lec09 Code revisit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E0ADE8-23CE-7149-9D09-B97E36799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C86D-57AF-5B4A-B1C5-9B280ABD06C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23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6AD8C-0CA7-FD48-AEC8-435E50A95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OS check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1EC159-A815-2D44-BD26-F7201F0DD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 notebook used </a:t>
            </a:r>
            <a:r>
              <a:rPr lang="en-US" dirty="0" err="1"/>
              <a:t>unix</a:t>
            </a:r>
            <a:r>
              <a:rPr lang="en-US" dirty="0"/>
              <a:t> ! echo construction to create </a:t>
            </a:r>
            <a:r>
              <a:rPr lang="en-US" dirty="0" err="1"/>
              <a:t>my.style</a:t>
            </a:r>
            <a:r>
              <a:rPr lang="en-US" dirty="0"/>
              <a:t>.  This works on </a:t>
            </a:r>
            <a:r>
              <a:rPr lang="en-US" dirty="0" err="1"/>
              <a:t>unix</a:t>
            </a:r>
            <a:r>
              <a:rPr lang="en-US" dirty="0"/>
              <a:t> and </a:t>
            </a:r>
            <a:r>
              <a:rPr lang="en-US" dirty="0" err="1"/>
              <a:t>macosx</a:t>
            </a:r>
            <a:r>
              <a:rPr lang="en-US" dirty="0"/>
              <a:t> but not windows</a:t>
            </a:r>
          </a:p>
          <a:p>
            <a:r>
              <a:rPr lang="en-US" dirty="0"/>
              <a:t>Check OS:</a:t>
            </a:r>
            <a:br>
              <a:rPr lang="en-US" dirty="0"/>
            </a:br>
            <a:r>
              <a:rPr lang="en-US" dirty="0"/>
              <a:t>import sys</a:t>
            </a:r>
            <a:br>
              <a:rPr lang="en-US" dirty="0"/>
            </a:br>
            <a:r>
              <a:rPr lang="en-US" dirty="0" err="1"/>
              <a:t>sys.platform</a:t>
            </a:r>
            <a:endParaRPr lang="en-US" dirty="0"/>
          </a:p>
          <a:p>
            <a:r>
              <a:rPr lang="en-US" dirty="0"/>
              <a:t>Returns </a:t>
            </a:r>
            <a:r>
              <a:rPr lang="en-US" dirty="0" err="1"/>
              <a:t>darwin</a:t>
            </a:r>
            <a:r>
              <a:rPr lang="en-US" dirty="0"/>
              <a:t> for mac, linux2 for my Ubuntu system?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FBD2D-AC3D-D542-BCC2-AA3565522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38F9C-E083-A44C-819A-70BD81638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Lec09 Code revisit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481A59-8FAA-E442-8D50-1C504F635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C86D-57AF-5B4A-B1C5-9B280ABD06C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832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41177-9888-C84D-9BF7-0DAEBEC73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Revisit tick marks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83A72F-7DDA-3142-9007-F53391DE2B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Update to last cell in Lec09_graphics.ipynb to change ticks with </a:t>
            </a:r>
            <a:r>
              <a:rPr lang="en-US" dirty="0" err="1"/>
              <a:t>ax.tick_params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527EE0-03D9-EE4D-BF7A-A4623948B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DAE585-E4A4-1648-934E-604982A5B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Lec09 Code revisit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F6B57-506D-0447-A1CA-FB6969A88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C86D-57AF-5B4A-B1C5-9B280ABD06C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726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42948-1AFA-5542-AF7B-825EEFE33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Revisit </a:t>
            </a:r>
            <a:r>
              <a:rPr lang="en-US" err="1"/>
              <a:t>polyarea.ipynb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D49B10-515E-C341-9F05-2FA398D481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Issue with test of concave/convex with integers and floats</a:t>
            </a:r>
          </a:p>
          <a:p>
            <a:r>
              <a:rPr lang="en-US" dirty="0"/>
              <a:t>Graphical interface to get values into program: Use image to background of figure.</a:t>
            </a:r>
          </a:p>
          <a:p>
            <a:r>
              <a:rPr lang="en-US" dirty="0"/>
              <a:t>Axis to </a:t>
            </a:r>
            <a:r>
              <a:rPr lang="en-US" dirty="0" err="1"/>
              <a:t>np.append</a:t>
            </a:r>
            <a:r>
              <a:rPr lang="en-US" dirty="0"/>
              <a:t> in </a:t>
            </a:r>
            <a:r>
              <a:rPr lang="en-US" dirty="0" err="1"/>
              <a:t>polyarea</a:t>
            </a:r>
            <a:r>
              <a:rPr lang="en-US" dirty="0"/>
              <a:t>: Current works but could be improved</a:t>
            </a:r>
          </a:p>
          <a:p>
            <a:r>
              <a:rPr lang="en-US" dirty="0"/>
              <a:t>Crossing line code?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164040-F1C5-D542-8E8F-6263333DE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0417F-BDDE-EC43-804B-DF9BF7F85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Lec09 Code revisit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C82E0-1940-EA4C-8392-8BE40A840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C86D-57AF-5B4A-B1C5-9B280ABD06C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550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D9FD3-DBAA-D547-8FE3-D90936851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Derivatives revisit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4872D6-730A-9C45-9D94-C961391DBB0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/>
                  <a:t>Looked at derivative for function evaluated at discrete set of point x</a:t>
                </a:r>
                <a:r>
                  <a:rPr lang="en-US" baseline="-25000"/>
                  <a:t>0</a:t>
                </a:r>
                <a:r>
                  <a:rPr lang="en-US"/>
                  <a:t>, x</a:t>
                </a:r>
                <a:r>
                  <a:rPr lang="en-US" baseline="-25000"/>
                  <a:t>1</a:t>
                </a:r>
                <a:r>
                  <a:rPr lang="en-US"/>
                  <a:t>,</a:t>
                </a:r>
                <a:r>
                  <a:rPr lang="en-US" baseline="-25000"/>
                  <a:t> </a:t>
                </a:r>
                <a:r>
                  <a:rPr lang="en-US"/>
                  <a:t>… separated by distance, h. </a:t>
                </a:r>
              </a:p>
              <a:p>
                <a:pPr lvl="1"/>
                <a:r>
                  <a:rPr lang="en-US"/>
                  <a:t>Forward/backward </a:t>
                </a:r>
                <a:r>
                  <a:rPr lang="en-US" err="1"/>
                  <a:t>deriv</a:t>
                </a:r>
                <a:r>
                  <a:rPr lang="en-US"/>
                  <a:t> (one sided)</a:t>
                </a:r>
              </a:p>
              <a:p>
                <a:pPr lvl="2"/>
                <a:r>
                  <a:rPr lang="en-US"/>
                  <a:t>f’(</a:t>
                </a:r>
                <a:r>
                  <a:rPr lang="en-US" err="1"/>
                  <a:t>x</a:t>
                </a:r>
                <a:r>
                  <a:rPr lang="en-US" baseline="-25000" err="1"/>
                  <a:t>j</a:t>
                </a:r>
                <a:r>
                  <a:rPr lang="en-US"/>
                  <a:t>)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/>
                  <a:t>1/h[ f(x</a:t>
                </a:r>
                <a:r>
                  <a:rPr lang="en-US" baseline="-25000"/>
                  <a:t>j+1</a:t>
                </a:r>
                <a:r>
                  <a:rPr lang="en-US"/>
                  <a:t>)-f(</a:t>
                </a:r>
                <a:r>
                  <a:rPr lang="en-US" err="1"/>
                  <a:t>x</a:t>
                </a:r>
                <a:r>
                  <a:rPr lang="en-US" baseline="-25000" err="1"/>
                  <a:t>j</a:t>
                </a:r>
                <a:r>
                  <a:rPr lang="en-US"/>
                  <a:t>) ]</a:t>
                </a:r>
              </a:p>
              <a:p>
                <a:pPr lvl="1"/>
                <a:r>
                  <a:rPr lang="en-US"/>
                  <a:t>Centered </a:t>
                </a:r>
                <a:r>
                  <a:rPr lang="en-US" err="1"/>
                  <a:t>deriv</a:t>
                </a:r>
                <a:endParaRPr lang="en-US"/>
              </a:p>
              <a:p>
                <a:pPr lvl="2"/>
                <a:r>
                  <a:rPr lang="en-US"/>
                  <a:t>f’(</a:t>
                </a:r>
                <a:r>
                  <a:rPr lang="en-US" err="1"/>
                  <a:t>x</a:t>
                </a:r>
                <a:r>
                  <a:rPr lang="en-US" baseline="-25000" err="1"/>
                  <a:t>j</a:t>
                </a:r>
                <a:r>
                  <a:rPr lang="en-US"/>
                  <a:t>)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/>
                  <a:t>1/2h[ f(x</a:t>
                </a:r>
                <a:r>
                  <a:rPr lang="en-US" baseline="-25000"/>
                  <a:t>j-1</a:t>
                </a:r>
                <a:r>
                  <a:rPr lang="en-US"/>
                  <a:t>)-f(x</a:t>
                </a:r>
                <a:r>
                  <a:rPr lang="en-US" baseline="-25000"/>
                  <a:t>j+1</a:t>
                </a:r>
                <a:r>
                  <a:rPr lang="en-US"/>
                  <a:t>) ]</a:t>
                </a:r>
              </a:p>
              <a:p>
                <a:pPr lvl="2"/>
                <a:endParaRPr lang="en-US"/>
              </a:p>
              <a:p>
                <a:pPr lvl="1"/>
                <a:r>
                  <a:rPr lang="en-US"/>
                  <a:t>Centered was more accurate than forward</a:t>
                </a:r>
              </a:p>
              <a:p>
                <a:r>
                  <a:rPr lang="en-US"/>
                  <a:t>There are other formula that increase accuracy, starting from Taylor series</a:t>
                </a:r>
              </a:p>
              <a:p>
                <a:pPr lvl="1"/>
                <a:endParaRPr lang="en-US"/>
              </a:p>
              <a:p>
                <a:pPr lvl="1"/>
                <a:endParaRPr lang="en-US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4872D6-730A-9C45-9D94-C961391DBB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2326" r="-4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B7065B-E105-384F-94AE-1A8E22D11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CC796B-9968-CD4E-BB50-993D0E7F4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Lec09 Code revisit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622F6-ECEE-4B4B-8BF5-D833176CF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C86D-57AF-5B4A-B1C5-9B280ABD06CA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193028C-84C9-C341-99B0-5720C8C0C1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8733" y="5568922"/>
            <a:ext cx="8000999" cy="867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007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D9FD3-DBAA-D547-8FE3-D90936851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Derivatives revisit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872D6-730A-9C45-9D94-C961391DBB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/>
          </a:p>
          <a:p>
            <a:pPr lvl="1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B7065B-E105-384F-94AE-1A8E22D11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CC796B-9968-CD4E-BB50-993D0E7F4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Lec09 Code revisit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622F6-ECEE-4B4B-8BF5-D833176CF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C86D-57AF-5B4A-B1C5-9B280ABD06CA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193028C-84C9-C341-99B0-5720C8C0C1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1" y="1436286"/>
            <a:ext cx="8000999" cy="8675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B98D40F-5458-BB4C-920E-DC8479E9FD56}"/>
              </a:ext>
            </a:extLst>
          </p:cNvPr>
          <p:cNvSpPr txBox="1"/>
          <p:nvPr/>
        </p:nvSpPr>
        <p:spPr>
          <a:xfrm>
            <a:off x="7933266" y="1474322"/>
            <a:ext cx="905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ym typeface="Wingdings" pitchFamily="2" charset="2"/>
              </a:rPr>
              <a:t></a:t>
            </a:r>
            <a:endParaRPr lang="en-US" sz="280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C9D398-B6A5-8843-8681-E9642870F4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374137"/>
            <a:ext cx="11134862" cy="24863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55ECABF-E2FC-3149-BA44-ED0CE26F67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5059764"/>
            <a:ext cx="3378200" cy="7239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2FB579C-9C29-ED41-BB25-97E107974FF8}"/>
              </a:ext>
            </a:extLst>
          </p:cNvPr>
          <p:cNvSpPr txBox="1"/>
          <p:nvPr/>
        </p:nvSpPr>
        <p:spPr>
          <a:xfrm>
            <a:off x="593559" y="2636630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(1)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BD1212-8777-584E-85B2-977FF3347303}"/>
              </a:ext>
            </a:extLst>
          </p:cNvPr>
          <p:cNvSpPr txBox="1"/>
          <p:nvPr/>
        </p:nvSpPr>
        <p:spPr>
          <a:xfrm>
            <a:off x="593559" y="317251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(2)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0D5C80-7BC2-6348-9765-448A0EFCD0E4}"/>
              </a:ext>
            </a:extLst>
          </p:cNvPr>
          <p:cNvSpPr txBox="1"/>
          <p:nvPr/>
        </p:nvSpPr>
        <p:spPr>
          <a:xfrm>
            <a:off x="616825" y="3733778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(3)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871E58-CFFF-4049-9A60-A47759326B16}"/>
              </a:ext>
            </a:extLst>
          </p:cNvPr>
          <p:cNvSpPr txBox="1"/>
          <p:nvPr/>
        </p:nvSpPr>
        <p:spPr>
          <a:xfrm>
            <a:off x="616825" y="4302709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(4)</a:t>
            </a:r>
          </a:p>
        </p:txBody>
      </p:sp>
    </p:spTree>
    <p:extLst>
      <p:ext uri="{BB962C8B-B14F-4D97-AF65-F5344CB8AC3E}">
        <p14:creationId xmlns:p14="http://schemas.microsoft.com/office/powerpoint/2010/main" val="1895814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D9FD3-DBAA-D547-8FE3-D90936851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Derivatives revisit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872D6-730A-9C45-9D94-C961391DBB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/>
          </a:p>
          <a:p>
            <a:pPr lvl="1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B7065B-E105-384F-94AE-1A8E22D11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CC796B-9968-CD4E-BB50-993D0E7F4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Lec09 Code revisit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622F6-ECEE-4B4B-8BF5-D833176CF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C86D-57AF-5B4A-B1C5-9B280ABD06CA}" type="slidenum">
              <a:rPr lang="en-US" smtClean="0"/>
              <a:t>8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90C350A-65D3-FB42-B984-0FCEB7992B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299" y="1422400"/>
            <a:ext cx="11248663" cy="25908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57DE59D-9B0B-FB41-841E-C1D977B80595}"/>
              </a:ext>
            </a:extLst>
          </p:cNvPr>
          <p:cNvSpPr txBox="1"/>
          <p:nvPr/>
        </p:nvSpPr>
        <p:spPr>
          <a:xfrm>
            <a:off x="1016000" y="4192587"/>
            <a:ext cx="3703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1/(12h) { 8 x [ (2) – (3) ] – [ (4) – (1) ] }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236C4FE-E119-9C43-B231-96CFDA5BBC6D}"/>
              </a:ext>
            </a:extLst>
          </p:cNvPr>
          <p:cNvSpPr txBox="1"/>
          <p:nvPr/>
        </p:nvSpPr>
        <p:spPr>
          <a:xfrm>
            <a:off x="4973394" y="4192586"/>
            <a:ext cx="7974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ym typeface="Wingdings" pitchFamily="2" charset="2"/>
              </a:rPr>
              <a:t></a:t>
            </a:r>
            <a:endParaRPr lang="en-US" sz="280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0981375-7E5E-3A45-A898-A02AB16D4E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36" y="4895191"/>
            <a:ext cx="6095964" cy="988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889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D9FD3-DBAA-D547-8FE3-D90936851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Derivatives revisit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B7065B-E105-384F-94AE-1A8E22D11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10/10/24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CC796B-9968-CD4E-BB50-993D0E7F4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Lec09 Code revisit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622F6-ECEE-4B4B-8BF5-D833176CF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AC86D-57AF-5B4A-B1C5-9B280ABD06CA}" type="slidenum">
              <a:rPr lang="en-US" smtClean="0"/>
              <a:t>9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568C19B-302E-AA44-9722-B8EB9DEBB1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 through </a:t>
            </a:r>
            <a:r>
              <a:rPr lang="en-US" dirty="0">
                <a:hlinkClick r:id="rId2" tooltip="Lec09-accurate-deriv.ipynb"/>
              </a:rPr>
              <a:t>–</a:t>
            </a:r>
            <a:r>
              <a:rPr lang="en-US" dirty="0"/>
              <a:t> Lec11-accurate-deriv</a:t>
            </a:r>
            <a:r>
              <a:rPr lang="en-US"/>
              <a:t>.ipynb</a:t>
            </a:r>
            <a:endParaRPr lang="en-US" dirty="0"/>
          </a:p>
          <a:p>
            <a:pPr lvl="1"/>
            <a:r>
              <a:rPr lang="en-US" dirty="0"/>
              <a:t>Add comments together to explain! </a:t>
            </a:r>
          </a:p>
        </p:txBody>
      </p:sp>
    </p:spTree>
    <p:extLst>
      <p:ext uri="{BB962C8B-B14F-4D97-AF65-F5344CB8AC3E}">
        <p14:creationId xmlns:p14="http://schemas.microsoft.com/office/powerpoint/2010/main" val="3560324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20" ma:contentTypeDescription="Create a new document." ma:contentTypeScope="" ma:versionID="7c43e3db2e85c28eb23ae05c18cf72c6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cdbcb2543657bb87dea09a91505f6f52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d3350ec4-10e3-4b5d-9666-7d76f34ba4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f8e604a0-3b80-4256-b30c-b3eb53d14f4e}" ma:internalName="TaxCatchAll" ma:showField="CatchAllData" ma:web="b2272a47-6a34-441e-975c-341e732a1f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272a47-6a34-441e-975c-341e732a1f8b" xsi:nil="true"/>
    <DateCreated xmlns="ce0de229-b968-460b-bfa6-c309bf067a33" xsi:nil="true"/>
    <lcf76f155ced4ddcb4097134ff3c332f xmlns="ce0de229-b968-460b-bfa6-c309bf067a3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90888BB-5B97-42A4-8B66-52DD3C4BBC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de229-b968-460b-bfa6-c309bf067a33"/>
    <ds:schemaRef ds:uri="b2272a47-6a34-441e-975c-341e732a1f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01E18AC-9DA6-4FB0-9342-8605923A036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461E251-4AF7-4CB2-93AA-32812337969A}">
  <ds:schemaRefs>
    <ds:schemaRef ds:uri="http://schemas.microsoft.com/office/2006/metadata/properties"/>
    <ds:schemaRef ds:uri="http://schemas.microsoft.com/office/infopath/2007/PartnerControls"/>
    <ds:schemaRef ds:uri="b2272a47-6a34-441e-975c-341e732a1f8b"/>
    <ds:schemaRef ds:uri="ce0de229-b968-460b-bfa6-c309bf067a3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20518</TotalTime>
  <Words>748</Words>
  <Application>Microsoft Macintosh PowerPoint</Application>
  <PresentationFormat>Widescreen</PresentationFormat>
  <Paragraphs>140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Wingdings</vt:lpstr>
      <vt:lpstr>Office Theme</vt:lpstr>
      <vt:lpstr>12.010 Computational Methods of Scientific Programming</vt:lpstr>
      <vt:lpstr>Summary</vt:lpstr>
      <vt:lpstr>OS check</vt:lpstr>
      <vt:lpstr>Revisit tick marks</vt:lpstr>
      <vt:lpstr>Revisit polyarea.ipynb</vt:lpstr>
      <vt:lpstr>Derivatives revisit</vt:lpstr>
      <vt:lpstr>Derivatives revisit</vt:lpstr>
      <vt:lpstr>Derivatives revisit</vt:lpstr>
      <vt:lpstr>Derivatives revisit</vt:lpstr>
      <vt:lpstr>Integration revisit</vt:lpstr>
      <vt:lpstr>Integration revisit</vt:lpstr>
      <vt:lpstr>Integration revisit</vt:lpstr>
      <vt:lpstr>Integration revisit</vt:lpstr>
      <vt:lpstr>Integration revisit</vt:lpstr>
      <vt:lpstr>Integration revisit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12.010 Computational Methods of Scientific Programming 2021</dc:title>
  <dc:creator>Thomas A Herring</dc:creator>
  <cp:lastModifiedBy>Yunpeng Wang</cp:lastModifiedBy>
  <cp:revision>10</cp:revision>
  <dcterms:created xsi:type="dcterms:W3CDTF">2021-10-01T11:24:46Z</dcterms:created>
  <dcterms:modified xsi:type="dcterms:W3CDTF">2025-09-04T15:26:57Z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