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24"/>
  </p:notesMasterIdLst>
  <p:sldIdLst>
    <p:sldId id="257" r:id="rId5"/>
    <p:sldId id="256" r:id="rId6"/>
    <p:sldId id="299" r:id="rId7"/>
    <p:sldId id="316" r:id="rId8"/>
    <p:sldId id="300" r:id="rId9"/>
    <p:sldId id="309" r:id="rId10"/>
    <p:sldId id="310" r:id="rId11"/>
    <p:sldId id="301" r:id="rId12"/>
    <p:sldId id="302" r:id="rId13"/>
    <p:sldId id="303" r:id="rId14"/>
    <p:sldId id="304" r:id="rId15"/>
    <p:sldId id="305" r:id="rId16"/>
    <p:sldId id="311" r:id="rId17"/>
    <p:sldId id="307" r:id="rId18"/>
    <p:sldId id="312" r:id="rId19"/>
    <p:sldId id="314" r:id="rId20"/>
    <p:sldId id="315" r:id="rId21"/>
    <p:sldId id="317" r:id="rId22"/>
    <p:sldId id="265"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5862"/>
    <p:restoredTop sz="96327"/>
  </p:normalViewPr>
  <p:slideViewPr>
    <p:cSldViewPr snapToGrid="0" snapToObjects="1">
      <p:cViewPr varScale="1">
        <p:scale>
          <a:sx n="88" d="100"/>
          <a:sy n="88" d="100"/>
        </p:scale>
        <p:origin x="216" y="480"/>
      </p:cViewPr>
      <p:guideLst/>
    </p:cSldViewPr>
  </p:slideViewPr>
  <p:notesTextViewPr>
    <p:cViewPr>
      <p:scale>
        <a:sx n="1" d="1"/>
        <a:sy n="1" d="1"/>
      </p:scale>
      <p:origin x="0" y="0"/>
    </p:cViewPr>
  </p:notesTextViewPr>
  <p:sorterViewPr>
    <p:cViewPr>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CED78CC-E244-FB46-8F7A-3EBA36A00E11}" type="datetimeFigureOut">
              <a:rPr lang="en-US" smtClean="0"/>
              <a:t>7/29/25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A9F7D97-963B-CD43-97B5-B28258A2A9F9}" type="slidenum">
              <a:rPr lang="en-US" smtClean="0"/>
              <a:t>‹#›</a:t>
            </a:fld>
            <a:endParaRPr lang="en-US"/>
          </a:p>
        </p:txBody>
      </p:sp>
    </p:spTree>
    <p:extLst>
      <p:ext uri="{BB962C8B-B14F-4D97-AF65-F5344CB8AC3E}">
        <p14:creationId xmlns:p14="http://schemas.microsoft.com/office/powerpoint/2010/main" val="5753564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MATLAB code covers additional topics given in later slides.  Code uses AR(1) (First-order Gauss Markov model).</a:t>
            </a:r>
          </a:p>
        </p:txBody>
      </p:sp>
      <p:sp>
        <p:nvSpPr>
          <p:cNvPr id="4" name="Slide Number Placeholder 3"/>
          <p:cNvSpPr>
            <a:spLocks noGrp="1"/>
          </p:cNvSpPr>
          <p:nvPr>
            <p:ph type="sldNum" sz="quarter" idx="5"/>
          </p:nvPr>
        </p:nvSpPr>
        <p:spPr/>
        <p:txBody>
          <a:bodyPr/>
          <a:lstStyle/>
          <a:p>
            <a:fld id="{80B0A5FC-C3E5-854E-BF54-51D887F1B484}" type="slidenum">
              <a:rPr lang="en-US" smtClean="0"/>
              <a:t>16</a:t>
            </a:fld>
            <a:endParaRPr lang="en-US"/>
          </a:p>
        </p:txBody>
      </p:sp>
    </p:spTree>
    <p:extLst>
      <p:ext uri="{BB962C8B-B14F-4D97-AF65-F5344CB8AC3E}">
        <p14:creationId xmlns:p14="http://schemas.microsoft.com/office/powerpoint/2010/main" val="9109534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109665-14DC-3D41-B117-08DBC70C7D8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1DD426F-02E2-FF49-BED1-0571FEC5230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562DBDFF-71C4-8142-97EC-91602522360A}"/>
              </a:ext>
            </a:extLst>
          </p:cNvPr>
          <p:cNvSpPr>
            <a:spLocks noGrp="1"/>
          </p:cNvSpPr>
          <p:nvPr>
            <p:ph type="dt" sz="half" idx="10"/>
          </p:nvPr>
        </p:nvSpPr>
        <p:spPr/>
        <p:txBody>
          <a:bodyPr/>
          <a:lstStyle/>
          <a:p>
            <a:r>
              <a:rPr lang="en-US"/>
              <a:t>10/17/2024</a:t>
            </a:r>
          </a:p>
        </p:txBody>
      </p:sp>
      <p:sp>
        <p:nvSpPr>
          <p:cNvPr id="5" name="Footer Placeholder 4">
            <a:extLst>
              <a:ext uri="{FF2B5EF4-FFF2-40B4-BE49-F238E27FC236}">
                <a16:creationId xmlns:a16="http://schemas.microsoft.com/office/drawing/2014/main" id="{2BC73D90-8239-0C43-A652-B6A0B61639EE}"/>
              </a:ext>
            </a:extLst>
          </p:cNvPr>
          <p:cNvSpPr>
            <a:spLocks noGrp="1"/>
          </p:cNvSpPr>
          <p:nvPr>
            <p:ph type="ftr" sz="quarter" idx="11"/>
          </p:nvPr>
        </p:nvSpPr>
        <p:spPr/>
        <p:txBody>
          <a:bodyPr/>
          <a:lstStyle/>
          <a:p>
            <a:r>
              <a:rPr lang="en-US"/>
              <a:t>12.010 Lec10: Data Analysis</a:t>
            </a:r>
          </a:p>
        </p:txBody>
      </p:sp>
      <p:sp>
        <p:nvSpPr>
          <p:cNvPr id="6" name="Slide Number Placeholder 5">
            <a:extLst>
              <a:ext uri="{FF2B5EF4-FFF2-40B4-BE49-F238E27FC236}">
                <a16:creationId xmlns:a16="http://schemas.microsoft.com/office/drawing/2014/main" id="{E2D6B48B-39BF-034D-8E89-CEFD5635F78D}"/>
              </a:ext>
            </a:extLst>
          </p:cNvPr>
          <p:cNvSpPr>
            <a:spLocks noGrp="1"/>
          </p:cNvSpPr>
          <p:nvPr>
            <p:ph type="sldNum" sz="quarter" idx="12"/>
          </p:nvPr>
        </p:nvSpPr>
        <p:spPr/>
        <p:txBody>
          <a:bodyPr/>
          <a:lstStyle/>
          <a:p>
            <a:fld id="{41618547-29F1-4E48-8DC2-E4DCFA93760E}" type="slidenum">
              <a:rPr lang="en-US" smtClean="0"/>
              <a:t>‹#›</a:t>
            </a:fld>
            <a:endParaRPr lang="en-US"/>
          </a:p>
        </p:txBody>
      </p:sp>
    </p:spTree>
    <p:extLst>
      <p:ext uri="{BB962C8B-B14F-4D97-AF65-F5344CB8AC3E}">
        <p14:creationId xmlns:p14="http://schemas.microsoft.com/office/powerpoint/2010/main" val="3820198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D2445F-EC18-2846-83D6-CB80BD84807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8587494-60B4-D345-8BB2-0C3C3F3ABBF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8E36B75-87B6-9645-8D1B-C4B964E6C3BA}"/>
              </a:ext>
            </a:extLst>
          </p:cNvPr>
          <p:cNvSpPr>
            <a:spLocks noGrp="1"/>
          </p:cNvSpPr>
          <p:nvPr>
            <p:ph type="dt" sz="half" idx="10"/>
          </p:nvPr>
        </p:nvSpPr>
        <p:spPr/>
        <p:txBody>
          <a:bodyPr/>
          <a:lstStyle/>
          <a:p>
            <a:r>
              <a:rPr lang="en-US"/>
              <a:t>10/17/2024</a:t>
            </a:r>
          </a:p>
        </p:txBody>
      </p:sp>
      <p:sp>
        <p:nvSpPr>
          <p:cNvPr id="5" name="Footer Placeholder 4">
            <a:extLst>
              <a:ext uri="{FF2B5EF4-FFF2-40B4-BE49-F238E27FC236}">
                <a16:creationId xmlns:a16="http://schemas.microsoft.com/office/drawing/2014/main" id="{830B2D57-76FB-B040-A51C-A03E228604E7}"/>
              </a:ext>
            </a:extLst>
          </p:cNvPr>
          <p:cNvSpPr>
            <a:spLocks noGrp="1"/>
          </p:cNvSpPr>
          <p:nvPr>
            <p:ph type="ftr" sz="quarter" idx="11"/>
          </p:nvPr>
        </p:nvSpPr>
        <p:spPr/>
        <p:txBody>
          <a:bodyPr/>
          <a:lstStyle/>
          <a:p>
            <a:r>
              <a:rPr lang="en-US"/>
              <a:t>12.010 Lec10: Data Analysis</a:t>
            </a:r>
          </a:p>
        </p:txBody>
      </p:sp>
      <p:sp>
        <p:nvSpPr>
          <p:cNvPr id="6" name="Slide Number Placeholder 5">
            <a:extLst>
              <a:ext uri="{FF2B5EF4-FFF2-40B4-BE49-F238E27FC236}">
                <a16:creationId xmlns:a16="http://schemas.microsoft.com/office/drawing/2014/main" id="{43047761-48B1-034C-842A-44D312B97640}"/>
              </a:ext>
            </a:extLst>
          </p:cNvPr>
          <p:cNvSpPr>
            <a:spLocks noGrp="1"/>
          </p:cNvSpPr>
          <p:nvPr>
            <p:ph type="sldNum" sz="quarter" idx="12"/>
          </p:nvPr>
        </p:nvSpPr>
        <p:spPr/>
        <p:txBody>
          <a:bodyPr/>
          <a:lstStyle/>
          <a:p>
            <a:fld id="{41618547-29F1-4E48-8DC2-E4DCFA93760E}" type="slidenum">
              <a:rPr lang="en-US" smtClean="0"/>
              <a:t>‹#›</a:t>
            </a:fld>
            <a:endParaRPr lang="en-US"/>
          </a:p>
        </p:txBody>
      </p:sp>
    </p:spTree>
    <p:extLst>
      <p:ext uri="{BB962C8B-B14F-4D97-AF65-F5344CB8AC3E}">
        <p14:creationId xmlns:p14="http://schemas.microsoft.com/office/powerpoint/2010/main" val="21212062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82A9E5F-1F57-A349-A18D-265D88D7121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822A6EC4-E41B-C747-BD2F-0431BB9AA3C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C74BDDB-777B-4842-BBEE-0719FAD1BA4A}"/>
              </a:ext>
            </a:extLst>
          </p:cNvPr>
          <p:cNvSpPr>
            <a:spLocks noGrp="1"/>
          </p:cNvSpPr>
          <p:nvPr>
            <p:ph type="dt" sz="half" idx="10"/>
          </p:nvPr>
        </p:nvSpPr>
        <p:spPr/>
        <p:txBody>
          <a:bodyPr/>
          <a:lstStyle/>
          <a:p>
            <a:r>
              <a:rPr lang="en-US"/>
              <a:t>10/17/2024</a:t>
            </a:r>
          </a:p>
        </p:txBody>
      </p:sp>
      <p:sp>
        <p:nvSpPr>
          <p:cNvPr id="5" name="Footer Placeholder 4">
            <a:extLst>
              <a:ext uri="{FF2B5EF4-FFF2-40B4-BE49-F238E27FC236}">
                <a16:creationId xmlns:a16="http://schemas.microsoft.com/office/drawing/2014/main" id="{48643566-CA5A-F24C-9772-2E301C525E34}"/>
              </a:ext>
            </a:extLst>
          </p:cNvPr>
          <p:cNvSpPr>
            <a:spLocks noGrp="1"/>
          </p:cNvSpPr>
          <p:nvPr>
            <p:ph type="ftr" sz="quarter" idx="11"/>
          </p:nvPr>
        </p:nvSpPr>
        <p:spPr/>
        <p:txBody>
          <a:bodyPr/>
          <a:lstStyle/>
          <a:p>
            <a:r>
              <a:rPr lang="en-US"/>
              <a:t>12.010 Lec10: Data Analysis</a:t>
            </a:r>
          </a:p>
        </p:txBody>
      </p:sp>
      <p:sp>
        <p:nvSpPr>
          <p:cNvPr id="6" name="Slide Number Placeholder 5">
            <a:extLst>
              <a:ext uri="{FF2B5EF4-FFF2-40B4-BE49-F238E27FC236}">
                <a16:creationId xmlns:a16="http://schemas.microsoft.com/office/drawing/2014/main" id="{6140EEE4-E073-EF41-949F-936C48818BF9}"/>
              </a:ext>
            </a:extLst>
          </p:cNvPr>
          <p:cNvSpPr>
            <a:spLocks noGrp="1"/>
          </p:cNvSpPr>
          <p:nvPr>
            <p:ph type="sldNum" sz="quarter" idx="12"/>
          </p:nvPr>
        </p:nvSpPr>
        <p:spPr/>
        <p:txBody>
          <a:bodyPr/>
          <a:lstStyle/>
          <a:p>
            <a:fld id="{41618547-29F1-4E48-8DC2-E4DCFA93760E}" type="slidenum">
              <a:rPr lang="en-US" smtClean="0"/>
              <a:t>‹#›</a:t>
            </a:fld>
            <a:endParaRPr lang="en-US"/>
          </a:p>
        </p:txBody>
      </p:sp>
    </p:spTree>
    <p:extLst>
      <p:ext uri="{BB962C8B-B14F-4D97-AF65-F5344CB8AC3E}">
        <p14:creationId xmlns:p14="http://schemas.microsoft.com/office/powerpoint/2010/main" val="1984317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617AAE-83DF-F24D-A7CF-56C747DB904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D7220B5-8664-2641-A8E1-CAA814BB0C8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F3F87AC-2341-7C4B-980D-F3E176345253}"/>
              </a:ext>
            </a:extLst>
          </p:cNvPr>
          <p:cNvSpPr>
            <a:spLocks noGrp="1"/>
          </p:cNvSpPr>
          <p:nvPr>
            <p:ph type="dt" sz="half" idx="10"/>
          </p:nvPr>
        </p:nvSpPr>
        <p:spPr/>
        <p:txBody>
          <a:bodyPr/>
          <a:lstStyle/>
          <a:p>
            <a:r>
              <a:rPr lang="en-US"/>
              <a:t>10/17/2024</a:t>
            </a:r>
          </a:p>
        </p:txBody>
      </p:sp>
      <p:sp>
        <p:nvSpPr>
          <p:cNvPr id="5" name="Footer Placeholder 4">
            <a:extLst>
              <a:ext uri="{FF2B5EF4-FFF2-40B4-BE49-F238E27FC236}">
                <a16:creationId xmlns:a16="http://schemas.microsoft.com/office/drawing/2014/main" id="{6A3CC527-C2B8-CE47-9065-C651E09F53BC}"/>
              </a:ext>
            </a:extLst>
          </p:cNvPr>
          <p:cNvSpPr>
            <a:spLocks noGrp="1"/>
          </p:cNvSpPr>
          <p:nvPr>
            <p:ph type="ftr" sz="quarter" idx="11"/>
          </p:nvPr>
        </p:nvSpPr>
        <p:spPr/>
        <p:txBody>
          <a:bodyPr/>
          <a:lstStyle/>
          <a:p>
            <a:r>
              <a:rPr lang="en-US"/>
              <a:t>12.010 Lec10: Data Analysis</a:t>
            </a:r>
          </a:p>
        </p:txBody>
      </p:sp>
      <p:sp>
        <p:nvSpPr>
          <p:cNvPr id="6" name="Slide Number Placeholder 5">
            <a:extLst>
              <a:ext uri="{FF2B5EF4-FFF2-40B4-BE49-F238E27FC236}">
                <a16:creationId xmlns:a16="http://schemas.microsoft.com/office/drawing/2014/main" id="{57607059-50B4-D744-9706-6B7F9824925E}"/>
              </a:ext>
            </a:extLst>
          </p:cNvPr>
          <p:cNvSpPr>
            <a:spLocks noGrp="1"/>
          </p:cNvSpPr>
          <p:nvPr>
            <p:ph type="sldNum" sz="quarter" idx="12"/>
          </p:nvPr>
        </p:nvSpPr>
        <p:spPr/>
        <p:txBody>
          <a:bodyPr/>
          <a:lstStyle/>
          <a:p>
            <a:fld id="{41618547-29F1-4E48-8DC2-E4DCFA93760E}" type="slidenum">
              <a:rPr lang="en-US" smtClean="0"/>
              <a:t>‹#›</a:t>
            </a:fld>
            <a:endParaRPr lang="en-US"/>
          </a:p>
        </p:txBody>
      </p:sp>
    </p:spTree>
    <p:extLst>
      <p:ext uri="{BB962C8B-B14F-4D97-AF65-F5344CB8AC3E}">
        <p14:creationId xmlns:p14="http://schemas.microsoft.com/office/powerpoint/2010/main" val="35865426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A21250-E785-CB48-919A-BFE2802BD51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8D67F51-8870-E346-BDF9-C810AE85D29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3E8B3AF-7AF1-4543-B1AA-CE20E135E2B0}"/>
              </a:ext>
            </a:extLst>
          </p:cNvPr>
          <p:cNvSpPr>
            <a:spLocks noGrp="1"/>
          </p:cNvSpPr>
          <p:nvPr>
            <p:ph type="dt" sz="half" idx="10"/>
          </p:nvPr>
        </p:nvSpPr>
        <p:spPr/>
        <p:txBody>
          <a:bodyPr/>
          <a:lstStyle/>
          <a:p>
            <a:r>
              <a:rPr lang="en-US"/>
              <a:t>10/17/2024</a:t>
            </a:r>
          </a:p>
        </p:txBody>
      </p:sp>
      <p:sp>
        <p:nvSpPr>
          <p:cNvPr id="5" name="Footer Placeholder 4">
            <a:extLst>
              <a:ext uri="{FF2B5EF4-FFF2-40B4-BE49-F238E27FC236}">
                <a16:creationId xmlns:a16="http://schemas.microsoft.com/office/drawing/2014/main" id="{B83BDE60-2A22-5948-AE26-262359672CC1}"/>
              </a:ext>
            </a:extLst>
          </p:cNvPr>
          <p:cNvSpPr>
            <a:spLocks noGrp="1"/>
          </p:cNvSpPr>
          <p:nvPr>
            <p:ph type="ftr" sz="quarter" idx="11"/>
          </p:nvPr>
        </p:nvSpPr>
        <p:spPr/>
        <p:txBody>
          <a:bodyPr/>
          <a:lstStyle/>
          <a:p>
            <a:r>
              <a:rPr lang="en-US"/>
              <a:t>12.010 Lec10: Data Analysis</a:t>
            </a:r>
          </a:p>
        </p:txBody>
      </p:sp>
      <p:sp>
        <p:nvSpPr>
          <p:cNvPr id="6" name="Slide Number Placeholder 5">
            <a:extLst>
              <a:ext uri="{FF2B5EF4-FFF2-40B4-BE49-F238E27FC236}">
                <a16:creationId xmlns:a16="http://schemas.microsoft.com/office/drawing/2014/main" id="{B97E87D3-A839-5A49-8783-71093EF7557B}"/>
              </a:ext>
            </a:extLst>
          </p:cNvPr>
          <p:cNvSpPr>
            <a:spLocks noGrp="1"/>
          </p:cNvSpPr>
          <p:nvPr>
            <p:ph type="sldNum" sz="quarter" idx="12"/>
          </p:nvPr>
        </p:nvSpPr>
        <p:spPr/>
        <p:txBody>
          <a:bodyPr/>
          <a:lstStyle/>
          <a:p>
            <a:fld id="{41618547-29F1-4E48-8DC2-E4DCFA93760E}" type="slidenum">
              <a:rPr lang="en-US" smtClean="0"/>
              <a:t>‹#›</a:t>
            </a:fld>
            <a:endParaRPr lang="en-US"/>
          </a:p>
        </p:txBody>
      </p:sp>
    </p:spTree>
    <p:extLst>
      <p:ext uri="{BB962C8B-B14F-4D97-AF65-F5344CB8AC3E}">
        <p14:creationId xmlns:p14="http://schemas.microsoft.com/office/powerpoint/2010/main" val="40028142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725A05-1BC9-6941-A39A-9E6359E5080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941A2EA-A1C6-3B43-840E-D6959423528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2FF55D5-159A-BE44-BD83-8D3DFFD5370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A928515-93C1-9248-9BA2-BC871A3C2DA5}"/>
              </a:ext>
            </a:extLst>
          </p:cNvPr>
          <p:cNvSpPr>
            <a:spLocks noGrp="1"/>
          </p:cNvSpPr>
          <p:nvPr>
            <p:ph type="dt" sz="half" idx="10"/>
          </p:nvPr>
        </p:nvSpPr>
        <p:spPr/>
        <p:txBody>
          <a:bodyPr/>
          <a:lstStyle/>
          <a:p>
            <a:r>
              <a:rPr lang="en-US"/>
              <a:t>10/17/2024</a:t>
            </a:r>
          </a:p>
        </p:txBody>
      </p:sp>
      <p:sp>
        <p:nvSpPr>
          <p:cNvPr id="6" name="Footer Placeholder 5">
            <a:extLst>
              <a:ext uri="{FF2B5EF4-FFF2-40B4-BE49-F238E27FC236}">
                <a16:creationId xmlns:a16="http://schemas.microsoft.com/office/drawing/2014/main" id="{60EFED35-5819-4B4E-9C8F-561E873A9903}"/>
              </a:ext>
            </a:extLst>
          </p:cNvPr>
          <p:cNvSpPr>
            <a:spLocks noGrp="1"/>
          </p:cNvSpPr>
          <p:nvPr>
            <p:ph type="ftr" sz="quarter" idx="11"/>
          </p:nvPr>
        </p:nvSpPr>
        <p:spPr/>
        <p:txBody>
          <a:bodyPr/>
          <a:lstStyle/>
          <a:p>
            <a:r>
              <a:rPr lang="en-US"/>
              <a:t>12.010 Lec10: Data Analysis</a:t>
            </a:r>
          </a:p>
        </p:txBody>
      </p:sp>
      <p:sp>
        <p:nvSpPr>
          <p:cNvPr id="7" name="Slide Number Placeholder 6">
            <a:extLst>
              <a:ext uri="{FF2B5EF4-FFF2-40B4-BE49-F238E27FC236}">
                <a16:creationId xmlns:a16="http://schemas.microsoft.com/office/drawing/2014/main" id="{FC7E603D-FC80-3943-9C13-2408CF81C8F0}"/>
              </a:ext>
            </a:extLst>
          </p:cNvPr>
          <p:cNvSpPr>
            <a:spLocks noGrp="1"/>
          </p:cNvSpPr>
          <p:nvPr>
            <p:ph type="sldNum" sz="quarter" idx="12"/>
          </p:nvPr>
        </p:nvSpPr>
        <p:spPr/>
        <p:txBody>
          <a:bodyPr/>
          <a:lstStyle/>
          <a:p>
            <a:fld id="{41618547-29F1-4E48-8DC2-E4DCFA93760E}" type="slidenum">
              <a:rPr lang="en-US" smtClean="0"/>
              <a:t>‹#›</a:t>
            </a:fld>
            <a:endParaRPr lang="en-US"/>
          </a:p>
        </p:txBody>
      </p:sp>
    </p:spTree>
    <p:extLst>
      <p:ext uri="{BB962C8B-B14F-4D97-AF65-F5344CB8AC3E}">
        <p14:creationId xmlns:p14="http://schemas.microsoft.com/office/powerpoint/2010/main" val="12550461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1699DE-C21D-BF45-B05D-4D66C250F23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5D1B441-E500-6545-9CC0-EA7780D20D0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7A49494-E7AA-A24C-879B-893C81830D9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658CDE5-FFF5-904F-894A-C6257CF2E79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B87DABF-0801-CD49-B292-E7F3790CC57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01A3298-052D-8744-BD37-08D5DADEAFCE}"/>
              </a:ext>
            </a:extLst>
          </p:cNvPr>
          <p:cNvSpPr>
            <a:spLocks noGrp="1"/>
          </p:cNvSpPr>
          <p:nvPr>
            <p:ph type="dt" sz="half" idx="10"/>
          </p:nvPr>
        </p:nvSpPr>
        <p:spPr/>
        <p:txBody>
          <a:bodyPr/>
          <a:lstStyle/>
          <a:p>
            <a:r>
              <a:rPr lang="en-US"/>
              <a:t>10/17/2024</a:t>
            </a:r>
          </a:p>
        </p:txBody>
      </p:sp>
      <p:sp>
        <p:nvSpPr>
          <p:cNvPr id="8" name="Footer Placeholder 7">
            <a:extLst>
              <a:ext uri="{FF2B5EF4-FFF2-40B4-BE49-F238E27FC236}">
                <a16:creationId xmlns:a16="http://schemas.microsoft.com/office/drawing/2014/main" id="{D540D629-18D8-1B4E-A5D1-1AA17C8301CE}"/>
              </a:ext>
            </a:extLst>
          </p:cNvPr>
          <p:cNvSpPr>
            <a:spLocks noGrp="1"/>
          </p:cNvSpPr>
          <p:nvPr>
            <p:ph type="ftr" sz="quarter" idx="11"/>
          </p:nvPr>
        </p:nvSpPr>
        <p:spPr/>
        <p:txBody>
          <a:bodyPr/>
          <a:lstStyle/>
          <a:p>
            <a:r>
              <a:rPr lang="en-US"/>
              <a:t>12.010 Lec10: Data Analysis</a:t>
            </a:r>
          </a:p>
        </p:txBody>
      </p:sp>
      <p:sp>
        <p:nvSpPr>
          <p:cNvPr id="9" name="Slide Number Placeholder 8">
            <a:extLst>
              <a:ext uri="{FF2B5EF4-FFF2-40B4-BE49-F238E27FC236}">
                <a16:creationId xmlns:a16="http://schemas.microsoft.com/office/drawing/2014/main" id="{F4C08919-55D1-064C-AEFF-5FB22BEDE133}"/>
              </a:ext>
            </a:extLst>
          </p:cNvPr>
          <p:cNvSpPr>
            <a:spLocks noGrp="1"/>
          </p:cNvSpPr>
          <p:nvPr>
            <p:ph type="sldNum" sz="quarter" idx="12"/>
          </p:nvPr>
        </p:nvSpPr>
        <p:spPr/>
        <p:txBody>
          <a:bodyPr/>
          <a:lstStyle/>
          <a:p>
            <a:fld id="{41618547-29F1-4E48-8DC2-E4DCFA93760E}" type="slidenum">
              <a:rPr lang="en-US" smtClean="0"/>
              <a:t>‹#›</a:t>
            </a:fld>
            <a:endParaRPr lang="en-US"/>
          </a:p>
        </p:txBody>
      </p:sp>
    </p:spTree>
    <p:extLst>
      <p:ext uri="{BB962C8B-B14F-4D97-AF65-F5344CB8AC3E}">
        <p14:creationId xmlns:p14="http://schemas.microsoft.com/office/powerpoint/2010/main" val="32453219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AF35BA-29F5-4B4B-BB51-373080C33B3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9647E6E-A25A-B747-B25B-E94556748837}"/>
              </a:ext>
            </a:extLst>
          </p:cNvPr>
          <p:cNvSpPr>
            <a:spLocks noGrp="1"/>
          </p:cNvSpPr>
          <p:nvPr>
            <p:ph type="dt" sz="half" idx="10"/>
          </p:nvPr>
        </p:nvSpPr>
        <p:spPr/>
        <p:txBody>
          <a:bodyPr/>
          <a:lstStyle/>
          <a:p>
            <a:r>
              <a:rPr lang="en-US"/>
              <a:t>10/17/2024</a:t>
            </a:r>
          </a:p>
        </p:txBody>
      </p:sp>
      <p:sp>
        <p:nvSpPr>
          <p:cNvPr id="4" name="Footer Placeholder 3">
            <a:extLst>
              <a:ext uri="{FF2B5EF4-FFF2-40B4-BE49-F238E27FC236}">
                <a16:creationId xmlns:a16="http://schemas.microsoft.com/office/drawing/2014/main" id="{933C26BC-C609-EB4B-925B-3444CA764412}"/>
              </a:ext>
            </a:extLst>
          </p:cNvPr>
          <p:cNvSpPr>
            <a:spLocks noGrp="1"/>
          </p:cNvSpPr>
          <p:nvPr>
            <p:ph type="ftr" sz="quarter" idx="11"/>
          </p:nvPr>
        </p:nvSpPr>
        <p:spPr/>
        <p:txBody>
          <a:bodyPr/>
          <a:lstStyle/>
          <a:p>
            <a:r>
              <a:rPr lang="en-US"/>
              <a:t>12.010 Lec10: Data Analysis</a:t>
            </a:r>
          </a:p>
        </p:txBody>
      </p:sp>
      <p:sp>
        <p:nvSpPr>
          <p:cNvPr id="5" name="Slide Number Placeholder 4">
            <a:extLst>
              <a:ext uri="{FF2B5EF4-FFF2-40B4-BE49-F238E27FC236}">
                <a16:creationId xmlns:a16="http://schemas.microsoft.com/office/drawing/2014/main" id="{AE951517-21D8-8D40-BCB6-FAC27D78599A}"/>
              </a:ext>
            </a:extLst>
          </p:cNvPr>
          <p:cNvSpPr>
            <a:spLocks noGrp="1"/>
          </p:cNvSpPr>
          <p:nvPr>
            <p:ph type="sldNum" sz="quarter" idx="12"/>
          </p:nvPr>
        </p:nvSpPr>
        <p:spPr/>
        <p:txBody>
          <a:bodyPr/>
          <a:lstStyle/>
          <a:p>
            <a:fld id="{41618547-29F1-4E48-8DC2-E4DCFA93760E}" type="slidenum">
              <a:rPr lang="en-US" smtClean="0"/>
              <a:t>‹#›</a:t>
            </a:fld>
            <a:endParaRPr lang="en-US"/>
          </a:p>
        </p:txBody>
      </p:sp>
    </p:spTree>
    <p:extLst>
      <p:ext uri="{BB962C8B-B14F-4D97-AF65-F5344CB8AC3E}">
        <p14:creationId xmlns:p14="http://schemas.microsoft.com/office/powerpoint/2010/main" val="10517392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3B8B05B-1A13-194C-9A10-70F2991F391B}"/>
              </a:ext>
            </a:extLst>
          </p:cNvPr>
          <p:cNvSpPr>
            <a:spLocks noGrp="1"/>
          </p:cNvSpPr>
          <p:nvPr>
            <p:ph type="dt" sz="half" idx="10"/>
          </p:nvPr>
        </p:nvSpPr>
        <p:spPr/>
        <p:txBody>
          <a:bodyPr/>
          <a:lstStyle/>
          <a:p>
            <a:r>
              <a:rPr lang="en-US"/>
              <a:t>10/17/2024</a:t>
            </a:r>
          </a:p>
        </p:txBody>
      </p:sp>
      <p:sp>
        <p:nvSpPr>
          <p:cNvPr id="3" name="Footer Placeholder 2">
            <a:extLst>
              <a:ext uri="{FF2B5EF4-FFF2-40B4-BE49-F238E27FC236}">
                <a16:creationId xmlns:a16="http://schemas.microsoft.com/office/drawing/2014/main" id="{341A3095-71A1-5946-BD2B-6B2557686E97}"/>
              </a:ext>
            </a:extLst>
          </p:cNvPr>
          <p:cNvSpPr>
            <a:spLocks noGrp="1"/>
          </p:cNvSpPr>
          <p:nvPr>
            <p:ph type="ftr" sz="quarter" idx="11"/>
          </p:nvPr>
        </p:nvSpPr>
        <p:spPr/>
        <p:txBody>
          <a:bodyPr/>
          <a:lstStyle/>
          <a:p>
            <a:r>
              <a:rPr lang="en-US"/>
              <a:t>12.010 Lec10: Data Analysis</a:t>
            </a:r>
          </a:p>
        </p:txBody>
      </p:sp>
      <p:sp>
        <p:nvSpPr>
          <p:cNvPr id="4" name="Slide Number Placeholder 3">
            <a:extLst>
              <a:ext uri="{FF2B5EF4-FFF2-40B4-BE49-F238E27FC236}">
                <a16:creationId xmlns:a16="http://schemas.microsoft.com/office/drawing/2014/main" id="{DB5BD245-161D-FB45-88ED-0864FC8939D1}"/>
              </a:ext>
            </a:extLst>
          </p:cNvPr>
          <p:cNvSpPr>
            <a:spLocks noGrp="1"/>
          </p:cNvSpPr>
          <p:nvPr>
            <p:ph type="sldNum" sz="quarter" idx="12"/>
          </p:nvPr>
        </p:nvSpPr>
        <p:spPr/>
        <p:txBody>
          <a:bodyPr/>
          <a:lstStyle/>
          <a:p>
            <a:fld id="{41618547-29F1-4E48-8DC2-E4DCFA93760E}" type="slidenum">
              <a:rPr lang="en-US" smtClean="0"/>
              <a:t>‹#›</a:t>
            </a:fld>
            <a:endParaRPr lang="en-US"/>
          </a:p>
        </p:txBody>
      </p:sp>
    </p:spTree>
    <p:extLst>
      <p:ext uri="{BB962C8B-B14F-4D97-AF65-F5344CB8AC3E}">
        <p14:creationId xmlns:p14="http://schemas.microsoft.com/office/powerpoint/2010/main" val="33658513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0AAE9B-29E4-6642-915E-E3225B540E3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C82037B-5BB7-8A42-981B-560BF2FDFAC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F402D38-6835-9E4E-A0D1-E1C12E345C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87F947E-065F-9745-9F45-FC1ACD024C3A}"/>
              </a:ext>
            </a:extLst>
          </p:cNvPr>
          <p:cNvSpPr>
            <a:spLocks noGrp="1"/>
          </p:cNvSpPr>
          <p:nvPr>
            <p:ph type="dt" sz="half" idx="10"/>
          </p:nvPr>
        </p:nvSpPr>
        <p:spPr/>
        <p:txBody>
          <a:bodyPr/>
          <a:lstStyle/>
          <a:p>
            <a:r>
              <a:rPr lang="en-US"/>
              <a:t>10/17/2024</a:t>
            </a:r>
          </a:p>
        </p:txBody>
      </p:sp>
      <p:sp>
        <p:nvSpPr>
          <p:cNvPr id="6" name="Footer Placeholder 5">
            <a:extLst>
              <a:ext uri="{FF2B5EF4-FFF2-40B4-BE49-F238E27FC236}">
                <a16:creationId xmlns:a16="http://schemas.microsoft.com/office/drawing/2014/main" id="{A0DFFD25-9BE1-C441-939E-36829BCBA43D}"/>
              </a:ext>
            </a:extLst>
          </p:cNvPr>
          <p:cNvSpPr>
            <a:spLocks noGrp="1"/>
          </p:cNvSpPr>
          <p:nvPr>
            <p:ph type="ftr" sz="quarter" idx="11"/>
          </p:nvPr>
        </p:nvSpPr>
        <p:spPr/>
        <p:txBody>
          <a:bodyPr/>
          <a:lstStyle/>
          <a:p>
            <a:r>
              <a:rPr lang="en-US"/>
              <a:t>12.010 Lec10: Data Analysis</a:t>
            </a:r>
          </a:p>
        </p:txBody>
      </p:sp>
      <p:sp>
        <p:nvSpPr>
          <p:cNvPr id="7" name="Slide Number Placeholder 6">
            <a:extLst>
              <a:ext uri="{FF2B5EF4-FFF2-40B4-BE49-F238E27FC236}">
                <a16:creationId xmlns:a16="http://schemas.microsoft.com/office/drawing/2014/main" id="{5487C0B8-C23E-D04F-9658-24551DD8FE8C}"/>
              </a:ext>
            </a:extLst>
          </p:cNvPr>
          <p:cNvSpPr>
            <a:spLocks noGrp="1"/>
          </p:cNvSpPr>
          <p:nvPr>
            <p:ph type="sldNum" sz="quarter" idx="12"/>
          </p:nvPr>
        </p:nvSpPr>
        <p:spPr/>
        <p:txBody>
          <a:bodyPr/>
          <a:lstStyle/>
          <a:p>
            <a:fld id="{41618547-29F1-4E48-8DC2-E4DCFA93760E}" type="slidenum">
              <a:rPr lang="en-US" smtClean="0"/>
              <a:t>‹#›</a:t>
            </a:fld>
            <a:endParaRPr lang="en-US"/>
          </a:p>
        </p:txBody>
      </p:sp>
    </p:spTree>
    <p:extLst>
      <p:ext uri="{BB962C8B-B14F-4D97-AF65-F5344CB8AC3E}">
        <p14:creationId xmlns:p14="http://schemas.microsoft.com/office/powerpoint/2010/main" val="32581513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946DF7-3017-4649-A113-D4B4ABAC87F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1E9E9CE-1ED5-D94A-B887-89FE185A2C8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F9CB8FE-C193-5E49-8591-13B2464CA31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E047AB2-A400-0341-9693-330D4806DE22}"/>
              </a:ext>
            </a:extLst>
          </p:cNvPr>
          <p:cNvSpPr>
            <a:spLocks noGrp="1"/>
          </p:cNvSpPr>
          <p:nvPr>
            <p:ph type="dt" sz="half" idx="10"/>
          </p:nvPr>
        </p:nvSpPr>
        <p:spPr/>
        <p:txBody>
          <a:bodyPr/>
          <a:lstStyle/>
          <a:p>
            <a:r>
              <a:rPr lang="en-US"/>
              <a:t>10/17/2024</a:t>
            </a:r>
          </a:p>
        </p:txBody>
      </p:sp>
      <p:sp>
        <p:nvSpPr>
          <p:cNvPr id="6" name="Footer Placeholder 5">
            <a:extLst>
              <a:ext uri="{FF2B5EF4-FFF2-40B4-BE49-F238E27FC236}">
                <a16:creationId xmlns:a16="http://schemas.microsoft.com/office/drawing/2014/main" id="{DA1D0E19-DC19-1C47-8951-4A674F579A04}"/>
              </a:ext>
            </a:extLst>
          </p:cNvPr>
          <p:cNvSpPr>
            <a:spLocks noGrp="1"/>
          </p:cNvSpPr>
          <p:nvPr>
            <p:ph type="ftr" sz="quarter" idx="11"/>
          </p:nvPr>
        </p:nvSpPr>
        <p:spPr/>
        <p:txBody>
          <a:bodyPr/>
          <a:lstStyle/>
          <a:p>
            <a:r>
              <a:rPr lang="en-US"/>
              <a:t>12.010 Lec10: Data Analysis</a:t>
            </a:r>
          </a:p>
        </p:txBody>
      </p:sp>
      <p:sp>
        <p:nvSpPr>
          <p:cNvPr id="7" name="Slide Number Placeholder 6">
            <a:extLst>
              <a:ext uri="{FF2B5EF4-FFF2-40B4-BE49-F238E27FC236}">
                <a16:creationId xmlns:a16="http://schemas.microsoft.com/office/drawing/2014/main" id="{C7150851-E020-ED44-BBD7-19F280A97E22}"/>
              </a:ext>
            </a:extLst>
          </p:cNvPr>
          <p:cNvSpPr>
            <a:spLocks noGrp="1"/>
          </p:cNvSpPr>
          <p:nvPr>
            <p:ph type="sldNum" sz="quarter" idx="12"/>
          </p:nvPr>
        </p:nvSpPr>
        <p:spPr/>
        <p:txBody>
          <a:bodyPr/>
          <a:lstStyle/>
          <a:p>
            <a:fld id="{41618547-29F1-4E48-8DC2-E4DCFA93760E}" type="slidenum">
              <a:rPr lang="en-US" smtClean="0"/>
              <a:t>‹#›</a:t>
            </a:fld>
            <a:endParaRPr lang="en-US"/>
          </a:p>
        </p:txBody>
      </p:sp>
    </p:spTree>
    <p:extLst>
      <p:ext uri="{BB962C8B-B14F-4D97-AF65-F5344CB8AC3E}">
        <p14:creationId xmlns:p14="http://schemas.microsoft.com/office/powerpoint/2010/main" val="41397552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40096CC-E163-2646-BBBF-FFDFD76AE0B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2212857-2B5E-2045-BC3E-A9C69186D08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79C29D6-449C-1D4F-BC40-330187BB5CE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10/17/2024</a:t>
            </a:r>
          </a:p>
        </p:txBody>
      </p:sp>
      <p:sp>
        <p:nvSpPr>
          <p:cNvPr id="5" name="Footer Placeholder 4">
            <a:extLst>
              <a:ext uri="{FF2B5EF4-FFF2-40B4-BE49-F238E27FC236}">
                <a16:creationId xmlns:a16="http://schemas.microsoft.com/office/drawing/2014/main" id="{E1741856-C7CF-B24B-BEFD-CDFA18EC359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12.010 Lec10: Data Analysis</a:t>
            </a:r>
          </a:p>
        </p:txBody>
      </p:sp>
      <p:sp>
        <p:nvSpPr>
          <p:cNvPr id="6" name="Slide Number Placeholder 5">
            <a:extLst>
              <a:ext uri="{FF2B5EF4-FFF2-40B4-BE49-F238E27FC236}">
                <a16:creationId xmlns:a16="http://schemas.microsoft.com/office/drawing/2014/main" id="{9C47062D-4C11-DC4E-8CE4-7DB94B27675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1618547-29F1-4E48-8DC2-E4DCFA93760E}" type="slidenum">
              <a:rPr lang="en-US" smtClean="0"/>
              <a:t>‹#›</a:t>
            </a:fld>
            <a:endParaRPr lang="en-US"/>
          </a:p>
        </p:txBody>
      </p:sp>
    </p:spTree>
    <p:extLst>
      <p:ext uri="{BB962C8B-B14F-4D97-AF65-F5344CB8AC3E}">
        <p14:creationId xmlns:p14="http://schemas.microsoft.com/office/powerpoint/2010/main" val="29962819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ocw.mit.edu/terms" TargetMode="External"/><Relationship Id="rId2" Type="http://schemas.openxmlformats.org/officeDocument/2006/relationships/hyperlink" Target="https://ocw.mit.edu/"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A9DE41-9595-B447-8D46-C2A2A0CF54B7}"/>
              </a:ext>
            </a:extLst>
          </p:cNvPr>
          <p:cNvSpPr>
            <a:spLocks noGrp="1"/>
          </p:cNvSpPr>
          <p:nvPr>
            <p:ph type="ctrTitle"/>
          </p:nvPr>
        </p:nvSpPr>
        <p:spPr/>
        <p:txBody>
          <a:bodyPr>
            <a:normAutofit fontScale="90000"/>
          </a:bodyPr>
          <a:lstStyle/>
          <a:p>
            <a:r>
              <a:rPr lang="en-US" dirty="0"/>
              <a:t>12.010 </a:t>
            </a:r>
            <a:r>
              <a:rPr lang="en-US" b="1" dirty="0"/>
              <a:t>Computational Methods of Scientific Programming</a:t>
            </a:r>
            <a:endParaRPr lang="en-US" dirty="0"/>
          </a:p>
        </p:txBody>
      </p:sp>
      <p:sp>
        <p:nvSpPr>
          <p:cNvPr id="3" name="Subtitle 2">
            <a:extLst>
              <a:ext uri="{FF2B5EF4-FFF2-40B4-BE49-F238E27FC236}">
                <a16:creationId xmlns:a16="http://schemas.microsoft.com/office/drawing/2014/main" id="{5FA298D2-2BDC-DF4C-88EB-FAF771178A6A}"/>
              </a:ext>
            </a:extLst>
          </p:cNvPr>
          <p:cNvSpPr>
            <a:spLocks noGrp="1"/>
          </p:cNvSpPr>
          <p:nvPr>
            <p:ph type="subTitle" idx="1"/>
          </p:nvPr>
        </p:nvSpPr>
        <p:spPr/>
        <p:txBody>
          <a:bodyPr vert="horz" lIns="91440" tIns="45720" rIns="91440" bIns="45720" rtlCol="0" anchor="t">
            <a:normAutofit/>
          </a:bodyPr>
          <a:lstStyle/>
          <a:p>
            <a:endParaRPr lang="en-US" dirty="0"/>
          </a:p>
          <a:p>
            <a:r>
              <a:rPr lang="en-US"/>
              <a:t>Lecture 11: </a:t>
            </a:r>
            <a:r>
              <a:rPr lang="en-US" dirty="0"/>
              <a:t>Data Analysis</a:t>
            </a:r>
            <a:endParaRPr lang="en-US" dirty="0">
              <a:cs typeface="Calibri"/>
            </a:endParaRPr>
          </a:p>
        </p:txBody>
      </p:sp>
    </p:spTree>
    <p:extLst>
      <p:ext uri="{BB962C8B-B14F-4D97-AF65-F5344CB8AC3E}">
        <p14:creationId xmlns:p14="http://schemas.microsoft.com/office/powerpoint/2010/main" val="24780664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388B80-E07F-2C42-B11E-4419D5FF61D6}"/>
              </a:ext>
            </a:extLst>
          </p:cNvPr>
          <p:cNvSpPr>
            <a:spLocks noGrp="1"/>
          </p:cNvSpPr>
          <p:nvPr>
            <p:ph type="title"/>
          </p:nvPr>
        </p:nvSpPr>
        <p:spPr/>
        <p:txBody>
          <a:bodyPr/>
          <a:lstStyle/>
          <a:p>
            <a:r>
              <a:rPr lang="en-US" dirty="0"/>
              <a:t>Elements of inversion</a:t>
            </a:r>
          </a:p>
        </p:txBody>
      </p:sp>
      <p:sp>
        <p:nvSpPr>
          <p:cNvPr id="3" name="Content Placeholder 2">
            <a:extLst>
              <a:ext uri="{FF2B5EF4-FFF2-40B4-BE49-F238E27FC236}">
                <a16:creationId xmlns:a16="http://schemas.microsoft.com/office/drawing/2014/main" id="{A4A36743-367F-2F47-9131-A1CEB678F012}"/>
              </a:ext>
            </a:extLst>
          </p:cNvPr>
          <p:cNvSpPr>
            <a:spLocks noGrp="1"/>
          </p:cNvSpPr>
          <p:nvPr>
            <p:ph idx="1"/>
          </p:nvPr>
        </p:nvSpPr>
        <p:spPr/>
        <p:txBody>
          <a:bodyPr/>
          <a:lstStyle/>
          <a:p>
            <a:r>
              <a:rPr lang="en-US" b="1" dirty="0"/>
              <a:t>Inversion scheme </a:t>
            </a:r>
            <a:r>
              <a:rPr lang="en-US" dirty="0"/>
              <a:t>(min/max problem)</a:t>
            </a:r>
          </a:p>
          <a:p>
            <a:r>
              <a:rPr lang="en-US" dirty="0"/>
              <a:t>This is a scheme for determining the model parameter values that minimize the cost function.  (For information content or likelihood functions it is a maximization problem).</a:t>
            </a:r>
          </a:p>
          <a:p>
            <a:r>
              <a:rPr lang="en-US" dirty="0"/>
              <a:t>For a large group of problems with L2 norm minimizations (sum of squares), closed-form linear algebra matrix formulas can often be used.</a:t>
            </a:r>
          </a:p>
          <a:p>
            <a:r>
              <a:rPr lang="en-US" dirty="0"/>
              <a:t>For some classes of problems, an iterative search type technique is needed. </a:t>
            </a:r>
          </a:p>
        </p:txBody>
      </p:sp>
      <p:sp>
        <p:nvSpPr>
          <p:cNvPr id="4" name="Date Placeholder 3">
            <a:extLst>
              <a:ext uri="{FF2B5EF4-FFF2-40B4-BE49-F238E27FC236}">
                <a16:creationId xmlns:a16="http://schemas.microsoft.com/office/drawing/2014/main" id="{3DF7403C-57CE-8940-9EA2-D60CD1B0D9FA}"/>
              </a:ext>
            </a:extLst>
          </p:cNvPr>
          <p:cNvSpPr>
            <a:spLocks noGrp="1"/>
          </p:cNvSpPr>
          <p:nvPr>
            <p:ph type="dt" sz="half" idx="10"/>
          </p:nvPr>
        </p:nvSpPr>
        <p:spPr/>
        <p:txBody>
          <a:bodyPr/>
          <a:lstStyle/>
          <a:p>
            <a:r>
              <a:rPr lang="en-US"/>
              <a:t>10/17/2024</a:t>
            </a:r>
          </a:p>
        </p:txBody>
      </p:sp>
      <p:sp>
        <p:nvSpPr>
          <p:cNvPr id="5" name="Footer Placeholder 4">
            <a:extLst>
              <a:ext uri="{FF2B5EF4-FFF2-40B4-BE49-F238E27FC236}">
                <a16:creationId xmlns:a16="http://schemas.microsoft.com/office/drawing/2014/main" id="{EE69BDDE-B403-CF45-BB82-0364F4B7E74B}"/>
              </a:ext>
            </a:extLst>
          </p:cNvPr>
          <p:cNvSpPr>
            <a:spLocks noGrp="1"/>
          </p:cNvSpPr>
          <p:nvPr>
            <p:ph type="ftr" sz="quarter" idx="11"/>
          </p:nvPr>
        </p:nvSpPr>
        <p:spPr/>
        <p:txBody>
          <a:bodyPr/>
          <a:lstStyle/>
          <a:p>
            <a:r>
              <a:rPr lang="en-US"/>
              <a:t>12.010 Lec10: Data Analysis</a:t>
            </a:r>
          </a:p>
        </p:txBody>
      </p:sp>
      <p:sp>
        <p:nvSpPr>
          <p:cNvPr id="6" name="Slide Number Placeholder 5">
            <a:extLst>
              <a:ext uri="{FF2B5EF4-FFF2-40B4-BE49-F238E27FC236}">
                <a16:creationId xmlns:a16="http://schemas.microsoft.com/office/drawing/2014/main" id="{B12AA5C4-4127-244A-B33A-DFC2D7DA565C}"/>
              </a:ext>
            </a:extLst>
          </p:cNvPr>
          <p:cNvSpPr>
            <a:spLocks noGrp="1"/>
          </p:cNvSpPr>
          <p:nvPr>
            <p:ph type="sldNum" sz="quarter" idx="12"/>
          </p:nvPr>
        </p:nvSpPr>
        <p:spPr/>
        <p:txBody>
          <a:bodyPr/>
          <a:lstStyle/>
          <a:p>
            <a:fld id="{B541F0FC-7BAE-DF46-AF42-D20492654B7C}" type="slidenum">
              <a:rPr lang="en-US" smtClean="0"/>
              <a:t>10</a:t>
            </a:fld>
            <a:endParaRPr lang="en-US"/>
          </a:p>
        </p:txBody>
      </p:sp>
    </p:spTree>
    <p:extLst>
      <p:ext uri="{BB962C8B-B14F-4D97-AF65-F5344CB8AC3E}">
        <p14:creationId xmlns:p14="http://schemas.microsoft.com/office/powerpoint/2010/main" val="26610202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C0D700B2-619A-CE45-AF60-F5A3D64E9D15}"/>
                  </a:ext>
                </a:extLst>
              </p:cNvPr>
              <p:cNvSpPr>
                <a:spLocks noGrp="1"/>
              </p:cNvSpPr>
              <p:nvPr>
                <p:ph type="title"/>
              </p:nvPr>
            </p:nvSpPr>
            <p:spPr/>
            <p:txBody>
              <a:bodyPr/>
              <a:lstStyle/>
              <a:p>
                <a:r>
                  <a:rPr lang="en-US" dirty="0"/>
                  <a:t>Data and models : </a:t>
                </a:r>
                <a:r>
                  <a:rPr lang="en-US" b="1" dirty="0"/>
                  <a:t>Data</a:t>
                </a:r>
                <a14:m>
                  <m:oMath xmlns:m="http://schemas.openxmlformats.org/officeDocument/2006/math">
                    <m:r>
                      <a:rPr lang="en-US" b="1" i="1" smtClean="0">
                        <a:latin typeface="Cambria Math" panose="02040503050406030204" pitchFamily="18" charset="0"/>
                        <a:ea typeface="Cambria Math" panose="02040503050406030204" pitchFamily="18" charset="0"/>
                      </a:rPr>
                      <m:t>≡</m:t>
                    </m:r>
                  </m:oMath>
                </a14:m>
                <a:r>
                  <a:rPr lang="en-US" b="1" dirty="0"/>
                  <a:t>Model</a:t>
                </a:r>
                <a14:m>
                  <m:oMath xmlns:m="http://schemas.openxmlformats.org/officeDocument/2006/math">
                    <m:r>
                      <a:rPr lang="en-US" b="1" i="1" smtClean="0">
                        <a:latin typeface="Cambria Math" panose="02040503050406030204" pitchFamily="18" charset="0"/>
                        <a:ea typeface="Cambria Math" panose="02040503050406030204" pitchFamily="18" charset="0"/>
                      </a:rPr>
                      <m:t>≡</m:t>
                    </m:r>
                  </m:oMath>
                </a14:m>
                <a:r>
                  <a:rPr lang="en-US" b="1" dirty="0"/>
                  <a:t>Data</a:t>
                </a:r>
              </a:p>
            </p:txBody>
          </p:sp>
        </mc:Choice>
        <mc:Fallback xmlns="">
          <p:sp>
            <p:nvSpPr>
              <p:cNvPr id="2" name="Title 1">
                <a:extLst>
                  <a:ext uri="{FF2B5EF4-FFF2-40B4-BE49-F238E27FC236}">
                    <a16:creationId xmlns:a16="http://schemas.microsoft.com/office/drawing/2014/main" id="{C0D700B2-619A-CE45-AF60-F5A3D64E9D15}"/>
                  </a:ext>
                </a:extLst>
              </p:cNvPr>
              <p:cNvSpPr>
                <a:spLocks noGrp="1" noRot="1" noChangeAspect="1" noMove="1" noResize="1" noEditPoints="1" noAdjustHandles="1" noChangeArrowheads="1" noChangeShapeType="1" noTextEdit="1"/>
              </p:cNvSpPr>
              <p:nvPr>
                <p:ph type="title"/>
              </p:nvPr>
            </p:nvSpPr>
            <p:spPr>
              <a:blipFill>
                <a:blip r:embed="rId2"/>
                <a:stretch>
                  <a:fillRect l="-241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0067CABB-D519-574B-86BC-6276ED87F83B}"/>
                  </a:ext>
                </a:extLst>
              </p:cNvPr>
              <p:cNvSpPr>
                <a:spLocks noGrp="1"/>
              </p:cNvSpPr>
              <p:nvPr>
                <p:ph idx="1"/>
              </p:nvPr>
            </p:nvSpPr>
            <p:spPr/>
            <p:txBody>
              <a:bodyPr>
                <a:normAutofit/>
              </a:bodyPr>
              <a:lstStyle/>
              <a:p>
                <a:r>
                  <a:rPr lang="en-US" dirty="0"/>
                  <a:t>In the proceeding slides, I used terms of data and models, but in practice, they are the same thing, or more appropriately, what we call data these days are really the model parameters from an earlier inversion, e.g., GPS phase and range measurements are outputs (model parameters) from a Kalman filter running in the GPS receiver. </a:t>
                </a:r>
              </a:p>
              <a:p>
                <a:r>
                  <a:rPr lang="en-US" dirty="0"/>
                  <a:t>In this light, a cost function of the form:</a:t>
                </a:r>
                <a:br>
                  <a:rPr lang="en-US" dirty="0"/>
                </a:br>
                <a14:m>
                  <m:oMath xmlns:m="http://schemas.openxmlformats.org/officeDocument/2006/math">
                    <m:r>
                      <a:rPr lang="en-US" b="0" i="1" smtClean="0">
                        <a:latin typeface="Cambria Math" panose="02040503050406030204" pitchFamily="18" charset="0"/>
                      </a:rPr>
                      <m:t>𝐶</m:t>
                    </m:r>
                    <m:d>
                      <m:dPr>
                        <m:ctrlPr>
                          <a:rPr lang="en-US" b="0" i="1" smtClean="0">
                            <a:latin typeface="Cambria Math" panose="02040503050406030204" pitchFamily="18" charset="0"/>
                          </a:rPr>
                        </m:ctrlPr>
                      </m:dPr>
                      <m:e>
                        <m:r>
                          <a:rPr lang="en-US" b="0" i="1" smtClean="0">
                            <a:latin typeface="Cambria Math" panose="02040503050406030204" pitchFamily="18" charset="0"/>
                          </a:rPr>
                          <m:t>𝑥</m:t>
                        </m:r>
                      </m:e>
                    </m:d>
                    <m:r>
                      <a:rPr lang="en-US" b="0" i="1" smtClean="0">
                        <a:latin typeface="Cambria Math" panose="02040503050406030204" pitchFamily="18" charset="0"/>
                      </a:rPr>
                      <m:t>= </m:t>
                    </m:r>
                    <m:nary>
                      <m:naryPr>
                        <m:chr m:val="∑"/>
                        <m:subHide m:val="on"/>
                        <m:supHide m:val="on"/>
                        <m:ctrlPr>
                          <a:rPr lang="en-US" b="0" i="1" smtClean="0">
                            <a:latin typeface="Cambria Math" panose="02040503050406030204" pitchFamily="18" charset="0"/>
                          </a:rPr>
                        </m:ctrlPr>
                      </m:naryPr>
                      <m:sub/>
                      <m:sup/>
                      <m:e>
                        <m:sSup>
                          <m:sSupPr>
                            <m:ctrlPr>
                              <a:rPr lang="en-US" b="0" i="1" smtClean="0">
                                <a:latin typeface="Cambria Math" panose="02040503050406030204" pitchFamily="18" charset="0"/>
                              </a:rPr>
                            </m:ctrlPr>
                          </m:sSupPr>
                          <m:e>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𝑑</m:t>
                                    </m:r>
                                  </m:e>
                                  <m:sub>
                                    <m:r>
                                      <a:rPr lang="en-US" b="0" i="1" smtClean="0">
                                        <a:latin typeface="Cambria Math" panose="02040503050406030204" pitchFamily="18" charset="0"/>
                                      </a:rPr>
                                      <m:t>𝑖</m:t>
                                    </m:r>
                                  </m:sub>
                                </m:sSub>
                                <m:r>
                                  <a:rPr lang="en-US" b="0" i="1" smtClean="0">
                                    <a:latin typeface="Cambria Math" panose="02040503050406030204" pitchFamily="18" charset="0"/>
                                  </a:rPr>
                                  <m:t>−</m:t>
                                </m:r>
                                <m:r>
                                  <a:rPr lang="en-US" b="0" i="1" smtClean="0">
                                    <a:latin typeface="Cambria Math" panose="02040503050406030204" pitchFamily="18" charset="0"/>
                                  </a:rPr>
                                  <m:t>𝑚</m:t>
                                </m:r>
                                <m:d>
                                  <m:dPr>
                                    <m:ctrlPr>
                                      <a:rPr lang="en-US" b="0" i="1" smtClean="0">
                                        <a:latin typeface="Cambria Math" panose="02040503050406030204" pitchFamily="18" charset="0"/>
                                      </a:rPr>
                                    </m:ctrlPr>
                                  </m:dPr>
                                  <m:e>
                                    <m:r>
                                      <a:rPr lang="en-US" b="0" i="1" smtClean="0">
                                        <a:latin typeface="Cambria Math" panose="02040503050406030204" pitchFamily="18" charset="0"/>
                                      </a:rPr>
                                      <m:t>𝑥</m:t>
                                    </m:r>
                                  </m:e>
                                </m:d>
                              </m:e>
                            </m:d>
                          </m:e>
                          <m:sup>
                            <m:r>
                              <a:rPr lang="en-US" b="0" i="1" smtClean="0">
                                <a:latin typeface="Cambria Math" panose="02040503050406030204" pitchFamily="18" charset="0"/>
                              </a:rPr>
                              <m:t>𝑇</m:t>
                            </m:r>
                          </m:sup>
                        </m:sSup>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𝑉</m:t>
                            </m:r>
                          </m:e>
                          <m:sub>
                            <m:r>
                              <a:rPr lang="en-US" b="0" i="1" smtClean="0">
                                <a:latin typeface="Cambria Math" panose="02040503050406030204" pitchFamily="18" charset="0"/>
                              </a:rPr>
                              <m:t>𝑑</m:t>
                            </m:r>
                          </m:sub>
                          <m:sup>
                            <m:r>
                              <a:rPr lang="en-US" b="0" i="1" smtClean="0">
                                <a:latin typeface="Cambria Math" panose="02040503050406030204" pitchFamily="18" charset="0"/>
                              </a:rPr>
                              <m:t>−1</m:t>
                            </m:r>
                          </m:sup>
                        </m:sSubSup>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𝑑</m:t>
                            </m:r>
                          </m:e>
                          <m:sub>
                            <m:r>
                              <a:rPr lang="en-US" b="0" i="1" smtClean="0">
                                <a:latin typeface="Cambria Math" panose="02040503050406030204" pitchFamily="18" charset="0"/>
                              </a:rPr>
                              <m:t>𝑖</m:t>
                            </m:r>
                          </m:sub>
                        </m:sSub>
                        <m:r>
                          <a:rPr lang="en-US" b="0" i="1" smtClean="0">
                            <a:latin typeface="Cambria Math" panose="02040503050406030204" pitchFamily="18" charset="0"/>
                          </a:rPr>
                          <m:t>−</m:t>
                        </m:r>
                        <m:r>
                          <a:rPr lang="en-US" b="0" i="1" smtClean="0">
                            <a:latin typeface="Cambria Math" panose="02040503050406030204" pitchFamily="18" charset="0"/>
                          </a:rPr>
                          <m:t>𝑚</m:t>
                        </m:r>
                        <m:d>
                          <m:dPr>
                            <m:ctrlPr>
                              <a:rPr lang="en-US" b="0" i="1" smtClean="0">
                                <a:latin typeface="Cambria Math" panose="02040503050406030204" pitchFamily="18" charset="0"/>
                              </a:rPr>
                            </m:ctrlPr>
                          </m:dPr>
                          <m:e>
                            <m:r>
                              <a:rPr lang="en-US" b="0" i="1" smtClean="0">
                                <a:latin typeface="Cambria Math" panose="02040503050406030204" pitchFamily="18" charset="0"/>
                              </a:rPr>
                              <m:t>𝑥</m:t>
                            </m:r>
                            <m:r>
                              <a:rPr lang="en-US" b="0" i="1" smtClean="0">
                                <a:latin typeface="Cambria Math" panose="02040503050406030204" pitchFamily="18" charset="0"/>
                              </a:rPr>
                              <m:t>)</m:t>
                            </m:r>
                          </m:e>
                        </m:d>
                        <m:r>
                          <a:rPr lang="en-US" b="0" i="1" smtClean="0">
                            <a:latin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𝜆</m:t>
                        </m:r>
                        <m:sSup>
                          <m:sSupPr>
                            <m:ctrlPr>
                              <a:rPr lang="en-US" b="0" i="1" smtClean="0">
                                <a:latin typeface="Cambria Math" panose="02040503050406030204" pitchFamily="18" charset="0"/>
                                <a:ea typeface="Cambria Math" panose="02040503050406030204" pitchFamily="18" charset="0"/>
                              </a:rPr>
                            </m:ctrlPr>
                          </m:sSupPr>
                          <m:e>
                            <m:r>
                              <m:rPr>
                                <m:sty m:val="p"/>
                              </m:rP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𝑚</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𝑥</m:t>
                            </m:r>
                            <m:r>
                              <a:rPr lang="en-US" b="0" i="1" smtClean="0">
                                <a:latin typeface="Cambria Math" panose="02040503050406030204" pitchFamily="18" charset="0"/>
                                <a:ea typeface="Cambria Math" panose="02040503050406030204" pitchFamily="18" charset="0"/>
                              </a:rPr>
                              <m:t>)</m:t>
                            </m:r>
                          </m:e>
                          <m:sup>
                            <m:r>
                              <a:rPr lang="en-US" b="0" i="1" smtClean="0">
                                <a:latin typeface="Cambria Math" panose="02040503050406030204" pitchFamily="18" charset="0"/>
                                <a:ea typeface="Cambria Math" panose="02040503050406030204" pitchFamily="18" charset="0"/>
                              </a:rPr>
                              <m:t>2</m:t>
                            </m:r>
                          </m:sup>
                        </m:sSup>
                      </m:e>
                    </m:nary>
                  </m:oMath>
                </a14:m>
                <a:br>
                  <a:rPr lang="en-US" dirty="0"/>
                </a:br>
                <a:r>
                  <a:rPr lang="en-US" dirty="0"/>
                  <a:t>can be considered as just two types of data being used in the cost function.  </a:t>
                </a:r>
              </a:p>
            </p:txBody>
          </p:sp>
        </mc:Choice>
        <mc:Fallback xmlns="">
          <p:sp>
            <p:nvSpPr>
              <p:cNvPr id="3" name="Content Placeholder 2">
                <a:extLst>
                  <a:ext uri="{FF2B5EF4-FFF2-40B4-BE49-F238E27FC236}">
                    <a16:creationId xmlns:a16="http://schemas.microsoft.com/office/drawing/2014/main" id="{0067CABB-D519-574B-86BC-6276ED87F83B}"/>
                  </a:ext>
                </a:extLst>
              </p:cNvPr>
              <p:cNvSpPr>
                <a:spLocks noGrp="1" noRot="1" noChangeAspect="1" noMove="1" noResize="1" noEditPoints="1" noAdjustHandles="1" noChangeArrowheads="1" noChangeShapeType="1" noTextEdit="1"/>
              </p:cNvSpPr>
              <p:nvPr>
                <p:ph idx="1"/>
              </p:nvPr>
            </p:nvSpPr>
            <p:spPr>
              <a:blipFill>
                <a:blip r:embed="rId3"/>
                <a:stretch>
                  <a:fillRect l="-1087" t="-2332" r="-1329" b="-27988"/>
                </a:stretch>
              </a:blipFill>
            </p:spPr>
            <p:txBody>
              <a:bodyPr/>
              <a:lstStyle/>
              <a:p>
                <a:r>
                  <a:rPr lang="en-US">
                    <a:noFill/>
                  </a:rPr>
                  <a:t> </a:t>
                </a:r>
              </a:p>
            </p:txBody>
          </p:sp>
        </mc:Fallback>
      </mc:AlternateContent>
      <p:sp>
        <p:nvSpPr>
          <p:cNvPr id="4" name="Date Placeholder 3">
            <a:extLst>
              <a:ext uri="{FF2B5EF4-FFF2-40B4-BE49-F238E27FC236}">
                <a16:creationId xmlns:a16="http://schemas.microsoft.com/office/drawing/2014/main" id="{3AFD22AC-7F06-0140-AA61-DA5367A05FB0}"/>
              </a:ext>
            </a:extLst>
          </p:cNvPr>
          <p:cNvSpPr>
            <a:spLocks noGrp="1"/>
          </p:cNvSpPr>
          <p:nvPr>
            <p:ph type="dt" sz="half" idx="10"/>
          </p:nvPr>
        </p:nvSpPr>
        <p:spPr/>
        <p:txBody>
          <a:bodyPr/>
          <a:lstStyle/>
          <a:p>
            <a:r>
              <a:rPr lang="en-US"/>
              <a:t>10/17/2024</a:t>
            </a:r>
          </a:p>
        </p:txBody>
      </p:sp>
      <p:sp>
        <p:nvSpPr>
          <p:cNvPr id="5" name="Footer Placeholder 4">
            <a:extLst>
              <a:ext uri="{FF2B5EF4-FFF2-40B4-BE49-F238E27FC236}">
                <a16:creationId xmlns:a16="http://schemas.microsoft.com/office/drawing/2014/main" id="{C9DDD595-D7B6-004F-932A-B8367FFC963F}"/>
              </a:ext>
            </a:extLst>
          </p:cNvPr>
          <p:cNvSpPr>
            <a:spLocks noGrp="1"/>
          </p:cNvSpPr>
          <p:nvPr>
            <p:ph type="ftr" sz="quarter" idx="11"/>
          </p:nvPr>
        </p:nvSpPr>
        <p:spPr/>
        <p:txBody>
          <a:bodyPr/>
          <a:lstStyle/>
          <a:p>
            <a:r>
              <a:rPr lang="en-US"/>
              <a:t>12.010 Lec10: Data Analysis</a:t>
            </a:r>
          </a:p>
        </p:txBody>
      </p:sp>
      <p:sp>
        <p:nvSpPr>
          <p:cNvPr id="6" name="Slide Number Placeholder 5">
            <a:extLst>
              <a:ext uri="{FF2B5EF4-FFF2-40B4-BE49-F238E27FC236}">
                <a16:creationId xmlns:a16="http://schemas.microsoft.com/office/drawing/2014/main" id="{8B410FDA-A849-E747-9581-0967A4820BA5}"/>
              </a:ext>
            </a:extLst>
          </p:cNvPr>
          <p:cNvSpPr>
            <a:spLocks noGrp="1"/>
          </p:cNvSpPr>
          <p:nvPr>
            <p:ph type="sldNum" sz="quarter" idx="12"/>
          </p:nvPr>
        </p:nvSpPr>
        <p:spPr/>
        <p:txBody>
          <a:bodyPr/>
          <a:lstStyle/>
          <a:p>
            <a:fld id="{B541F0FC-7BAE-DF46-AF42-D20492654B7C}" type="slidenum">
              <a:rPr lang="en-US" smtClean="0"/>
              <a:t>11</a:t>
            </a:fld>
            <a:endParaRPr lang="en-US"/>
          </a:p>
        </p:txBody>
      </p:sp>
    </p:spTree>
    <p:extLst>
      <p:ext uri="{BB962C8B-B14F-4D97-AF65-F5344CB8AC3E}">
        <p14:creationId xmlns:p14="http://schemas.microsoft.com/office/powerpoint/2010/main" val="24306909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74BA9E-7B9C-F946-B4E6-9841ABB9E080}"/>
              </a:ext>
            </a:extLst>
          </p:cNvPr>
          <p:cNvSpPr>
            <a:spLocks noGrp="1"/>
          </p:cNvSpPr>
          <p:nvPr>
            <p:ph type="title"/>
          </p:nvPr>
        </p:nvSpPr>
        <p:spPr/>
        <p:txBody>
          <a:bodyPr/>
          <a:lstStyle/>
          <a:p>
            <a:r>
              <a:rPr lang="en-US" dirty="0"/>
              <a:t>Estimator types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22042E6E-3596-5044-9BD7-BAD110CA0B4D}"/>
                  </a:ext>
                </a:extLst>
              </p:cNvPr>
              <p:cNvSpPr>
                <a:spLocks noGrp="1"/>
              </p:cNvSpPr>
              <p:nvPr>
                <p:ph idx="1"/>
              </p:nvPr>
            </p:nvSpPr>
            <p:spPr/>
            <p:txBody>
              <a:bodyPr>
                <a:normAutofit lnSpcReduction="10000"/>
              </a:bodyPr>
              <a:lstStyle/>
              <a:p>
                <a:r>
                  <a:rPr lang="en-US" dirty="0"/>
                  <a:t>Maximum likelihood estimator is a method that determines values for the parameters of a model. The parameter values are found such that they maximize the likelihood that the process described by the model produced the data that were observed.</a:t>
                </a:r>
              </a:p>
              <a:p>
                <a:r>
                  <a:rPr lang="en-US" dirty="0"/>
                  <a:t>The likelihood function is usually the probability density function(PDF) evaluated at the data points.  Parameters in the PDF (e.g., mean) are varied to maximize the PDF.</a:t>
                </a:r>
              </a:p>
              <a:p>
                <a:r>
                  <a:rPr lang="en-US" dirty="0"/>
                  <a:t>For Gaussian PDFs this can be easily done.  By taking the log</a:t>
                </a:r>
                <a:r>
                  <a:rPr lang="en-US" baseline="-25000" dirty="0"/>
                  <a:t>e</a:t>
                </a:r>
                <a:r>
                  <a:rPr lang="en-US" dirty="0"/>
                  <a:t> of the PDF, the </a:t>
                </a:r>
                <a14:m>
                  <m:oMath xmlns:m="http://schemas.openxmlformats.org/officeDocument/2006/math">
                    <m:r>
                      <a:rPr lang="en-US" b="0" i="1" smtClean="0">
                        <a:latin typeface="Cambria Math" panose="02040503050406030204" pitchFamily="18" charset="0"/>
                      </a:rPr>
                      <m:t>𝑓</m:t>
                    </m:r>
                    <m:d>
                      <m:dPr>
                        <m:ctrlPr>
                          <a:rPr lang="en-US" b="0" i="1" smtClean="0">
                            <a:latin typeface="Cambria Math" panose="02040503050406030204" pitchFamily="18" charset="0"/>
                          </a:rPr>
                        </m:ctrlPr>
                      </m:dPr>
                      <m:e>
                        <m:r>
                          <a:rPr lang="en-US" b="0" i="1" smtClean="0">
                            <a:latin typeface="Cambria Math" panose="02040503050406030204" pitchFamily="18" charset="0"/>
                          </a:rPr>
                          <m:t>𝑥</m:t>
                        </m:r>
                        <m:r>
                          <a:rPr lang="en-US" b="0" i="1" smtClean="0">
                            <a:latin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𝜇</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𝜎</m:t>
                        </m:r>
                      </m:e>
                    </m:d>
                    <m:r>
                      <a:rPr lang="en-US" i="1">
                        <a:latin typeface="Cambria Math" panose="02040503050406030204" pitchFamily="18" charset="0"/>
                        <a:ea typeface="Cambria Math" panose="02040503050406030204" pitchFamily="18" charset="0"/>
                      </a:rPr>
                      <m:t>∝</m:t>
                    </m:r>
                    <m:r>
                      <a:rPr lang="en-US" b="0" i="1" smtClean="0">
                        <a:latin typeface="Cambria Math" panose="02040503050406030204" pitchFamily="18" charset="0"/>
                      </a:rPr>
                      <m:t> </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ea typeface="Cambria Math" panose="02040503050406030204" pitchFamily="18" charset="0"/>
                          </a:rPr>
                          <m:t>𝜎</m:t>
                        </m:r>
                        <m:rad>
                          <m:radPr>
                            <m:degHide m:val="on"/>
                            <m:ctrlPr>
                              <a:rPr lang="en-US" b="0" i="1" smtClean="0">
                                <a:latin typeface="Cambria Math" panose="02040503050406030204" pitchFamily="18" charset="0"/>
                                <a:ea typeface="Cambria Math" panose="02040503050406030204" pitchFamily="18" charset="0"/>
                              </a:rPr>
                            </m:ctrlPr>
                          </m:radPr>
                          <m:deg/>
                          <m:e>
                            <m:r>
                              <a:rPr lang="en-US" b="0" i="1" smtClean="0">
                                <a:latin typeface="Cambria Math" panose="02040503050406030204" pitchFamily="18" charset="0"/>
                                <a:ea typeface="Cambria Math" panose="02040503050406030204" pitchFamily="18" charset="0"/>
                              </a:rPr>
                              <m:t>2</m:t>
                            </m:r>
                            <m:r>
                              <a:rPr lang="en-US" b="0" i="1" smtClean="0">
                                <a:latin typeface="Cambria Math" panose="02040503050406030204" pitchFamily="18" charset="0"/>
                                <a:ea typeface="Cambria Math" panose="02040503050406030204" pitchFamily="18" charset="0"/>
                              </a:rPr>
                              <m:t>𝜋</m:t>
                            </m:r>
                          </m:e>
                        </m:rad>
                      </m:den>
                    </m:f>
                    <m:sSup>
                      <m:sSupPr>
                        <m:ctrlPr>
                          <a:rPr lang="en-US" b="0" i="1" smtClean="0">
                            <a:latin typeface="Cambria Math" panose="02040503050406030204" pitchFamily="18" charset="0"/>
                          </a:rPr>
                        </m:ctrlPr>
                      </m:sSupPr>
                      <m:e>
                        <m:nary>
                          <m:naryPr>
                            <m:chr m:val="∏"/>
                            <m:subHide m:val="on"/>
                            <m:supHide m:val="on"/>
                            <m:ctrlPr>
                              <a:rPr lang="en-US" b="0" i="1" smtClean="0">
                                <a:latin typeface="Cambria Math" panose="02040503050406030204" pitchFamily="18" charset="0"/>
                              </a:rPr>
                            </m:ctrlPr>
                          </m:naryPr>
                          <m:sub/>
                          <m:sup/>
                          <m:e>
                            <m:sSup>
                              <m:sSupPr>
                                <m:ctrlPr>
                                  <a:rPr lang="en-US" b="0" i="1" smtClean="0">
                                    <a:latin typeface="Cambria Math" panose="02040503050406030204" pitchFamily="18" charset="0"/>
                                  </a:rPr>
                                </m:ctrlPr>
                              </m:sSupPr>
                              <m:e>
                                <m:r>
                                  <a:rPr lang="en-US" b="0" i="1" smtClean="0">
                                    <a:latin typeface="Cambria Math" panose="02040503050406030204" pitchFamily="18" charset="0"/>
                                  </a:rPr>
                                  <m:t>𝑒</m:t>
                                </m:r>
                              </m:e>
                              <m:sup>
                                <m:sSup>
                                  <m:sSupPr>
                                    <m:ctrlPr>
                                      <a:rPr lang="en-US" b="0" i="1" smtClean="0">
                                        <a:latin typeface="Cambria Math" panose="02040503050406030204" pitchFamily="18" charset="0"/>
                                      </a:rPr>
                                    </m:ctrlPr>
                                  </m:sSupPr>
                                  <m:e>
                                    <m:r>
                                      <a:rPr lang="en-US" b="0" i="1" smtClean="0">
                                        <a:latin typeface="Cambria Math" panose="02040503050406030204" pitchFamily="18" charset="0"/>
                                      </a:rPr>
                                      <m:t>−</m:t>
                                    </m:r>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𝑖</m:t>
                                            </m:r>
                                          </m:sub>
                                        </m:sSub>
                                        <m:r>
                                          <a:rPr lang="en-US" b="0" i="1" smtClean="0">
                                            <a:latin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𝜇</m:t>
                                        </m:r>
                                      </m:e>
                                    </m:d>
                                  </m:e>
                                  <m:sup>
                                    <m:r>
                                      <a:rPr lang="en-US" b="0" i="1" smtClean="0">
                                        <a:latin typeface="Cambria Math" panose="02040503050406030204" pitchFamily="18" charset="0"/>
                                      </a:rPr>
                                      <m:t>2</m:t>
                                    </m:r>
                                  </m:sup>
                                </m:sSup>
                                <m:r>
                                  <a:rPr lang="en-US" b="0" i="1" smtClean="0">
                                    <a:latin typeface="Cambria Math" panose="02040503050406030204" pitchFamily="18" charset="0"/>
                                  </a:rPr>
                                  <m:t>/(2</m:t>
                                </m:r>
                                <m:sSup>
                                  <m:sSupPr>
                                    <m:ctrlPr>
                                      <a:rPr lang="en-US" b="0" i="1" smtClean="0">
                                        <a:latin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𝜎</m:t>
                                    </m:r>
                                  </m:e>
                                  <m:sup>
                                    <m:r>
                                      <a:rPr lang="en-US" b="0" i="1" smtClean="0">
                                        <a:latin typeface="Cambria Math" panose="02040503050406030204" pitchFamily="18" charset="0"/>
                                      </a:rPr>
                                      <m:t>2</m:t>
                                    </m:r>
                                  </m:sup>
                                </m:sSup>
                                <m:r>
                                  <a:rPr lang="en-US" b="0" i="1" smtClean="0">
                                    <a:latin typeface="Cambria Math" panose="02040503050406030204" pitchFamily="18" charset="0"/>
                                  </a:rPr>
                                  <m:t>)</m:t>
                                </m:r>
                              </m:sup>
                            </m:sSup>
                          </m:e>
                        </m:nary>
                      </m:e>
                      <m:sup>
                        <m:r>
                          <a:rPr lang="en-US" b="0" i="1" smtClean="0">
                            <a:latin typeface="Cambria Math" panose="02040503050406030204" pitchFamily="18" charset="0"/>
                          </a:rPr>
                          <m:t> </m:t>
                        </m:r>
                      </m:sup>
                    </m:sSup>
                  </m:oMath>
                </a14:m>
                <a:r>
                  <a:rPr lang="en-US" dirty="0"/>
                  <a:t>the product becomes a sum which can differentiated with respect to say </a:t>
                </a:r>
                <a14:m>
                  <m:oMath xmlns:m="http://schemas.openxmlformats.org/officeDocument/2006/math">
                    <m:r>
                      <a:rPr lang="en-US" b="0" i="1" smtClean="0">
                        <a:latin typeface="Cambria Math" panose="02040503050406030204" pitchFamily="18" charset="0"/>
                        <a:ea typeface="Cambria Math" panose="02040503050406030204" pitchFamily="18" charset="0"/>
                      </a:rPr>
                      <m:t>𝜇</m:t>
                    </m:r>
                  </m:oMath>
                </a14:m>
                <a:r>
                  <a:rPr lang="en-US" dirty="0"/>
                  <a:t> (results in mean being maximum likelihood estimator.  </a:t>
                </a:r>
              </a:p>
              <a:p>
                <a:endParaRPr lang="en-US" dirty="0"/>
              </a:p>
              <a:p>
                <a:endParaRPr lang="en-US" dirty="0"/>
              </a:p>
            </p:txBody>
          </p:sp>
        </mc:Choice>
        <mc:Fallback xmlns="">
          <p:sp>
            <p:nvSpPr>
              <p:cNvPr id="3" name="Content Placeholder 2">
                <a:extLst>
                  <a:ext uri="{FF2B5EF4-FFF2-40B4-BE49-F238E27FC236}">
                    <a16:creationId xmlns:a16="http://schemas.microsoft.com/office/drawing/2014/main" id="{22042E6E-3596-5044-9BD7-BAD110CA0B4D}"/>
                  </a:ext>
                </a:extLst>
              </p:cNvPr>
              <p:cNvSpPr>
                <a:spLocks noGrp="1" noRot="1" noChangeAspect="1" noMove="1" noResize="1" noEditPoints="1" noAdjustHandles="1" noChangeArrowheads="1" noChangeShapeType="1" noTextEdit="1"/>
              </p:cNvSpPr>
              <p:nvPr>
                <p:ph idx="1"/>
              </p:nvPr>
            </p:nvSpPr>
            <p:spPr>
              <a:blipFill>
                <a:blip r:embed="rId2"/>
                <a:stretch>
                  <a:fillRect l="-1087" t="-3207" r="-1570" b="-4082"/>
                </a:stretch>
              </a:blipFill>
            </p:spPr>
            <p:txBody>
              <a:bodyPr/>
              <a:lstStyle/>
              <a:p>
                <a:r>
                  <a:rPr lang="en-US">
                    <a:noFill/>
                  </a:rPr>
                  <a:t> </a:t>
                </a:r>
              </a:p>
            </p:txBody>
          </p:sp>
        </mc:Fallback>
      </mc:AlternateContent>
      <p:sp>
        <p:nvSpPr>
          <p:cNvPr id="4" name="Date Placeholder 3">
            <a:extLst>
              <a:ext uri="{FF2B5EF4-FFF2-40B4-BE49-F238E27FC236}">
                <a16:creationId xmlns:a16="http://schemas.microsoft.com/office/drawing/2014/main" id="{B7505B6D-DF13-1E41-8775-276B45CE704E}"/>
              </a:ext>
            </a:extLst>
          </p:cNvPr>
          <p:cNvSpPr>
            <a:spLocks noGrp="1"/>
          </p:cNvSpPr>
          <p:nvPr>
            <p:ph type="dt" sz="half" idx="10"/>
          </p:nvPr>
        </p:nvSpPr>
        <p:spPr/>
        <p:txBody>
          <a:bodyPr/>
          <a:lstStyle/>
          <a:p>
            <a:r>
              <a:rPr lang="en-US"/>
              <a:t>10/17/2024</a:t>
            </a:r>
          </a:p>
        </p:txBody>
      </p:sp>
      <p:sp>
        <p:nvSpPr>
          <p:cNvPr id="5" name="Footer Placeholder 4">
            <a:extLst>
              <a:ext uri="{FF2B5EF4-FFF2-40B4-BE49-F238E27FC236}">
                <a16:creationId xmlns:a16="http://schemas.microsoft.com/office/drawing/2014/main" id="{CB384677-5903-9240-A00F-83CE0C4C98D7}"/>
              </a:ext>
            </a:extLst>
          </p:cNvPr>
          <p:cNvSpPr>
            <a:spLocks noGrp="1"/>
          </p:cNvSpPr>
          <p:nvPr>
            <p:ph type="ftr" sz="quarter" idx="11"/>
          </p:nvPr>
        </p:nvSpPr>
        <p:spPr/>
        <p:txBody>
          <a:bodyPr/>
          <a:lstStyle/>
          <a:p>
            <a:r>
              <a:rPr lang="en-US"/>
              <a:t>12.010 Lec10: Data Analysis</a:t>
            </a:r>
          </a:p>
        </p:txBody>
      </p:sp>
      <p:sp>
        <p:nvSpPr>
          <p:cNvPr id="6" name="Slide Number Placeholder 5">
            <a:extLst>
              <a:ext uri="{FF2B5EF4-FFF2-40B4-BE49-F238E27FC236}">
                <a16:creationId xmlns:a16="http://schemas.microsoft.com/office/drawing/2014/main" id="{10142153-5D92-A145-BC96-559E7295E498}"/>
              </a:ext>
            </a:extLst>
          </p:cNvPr>
          <p:cNvSpPr>
            <a:spLocks noGrp="1"/>
          </p:cNvSpPr>
          <p:nvPr>
            <p:ph type="sldNum" sz="quarter" idx="12"/>
          </p:nvPr>
        </p:nvSpPr>
        <p:spPr/>
        <p:txBody>
          <a:bodyPr/>
          <a:lstStyle/>
          <a:p>
            <a:fld id="{B541F0FC-7BAE-DF46-AF42-D20492654B7C}" type="slidenum">
              <a:rPr lang="en-US" smtClean="0"/>
              <a:t>12</a:t>
            </a:fld>
            <a:endParaRPr lang="en-US"/>
          </a:p>
        </p:txBody>
      </p:sp>
    </p:spTree>
    <p:extLst>
      <p:ext uri="{BB962C8B-B14F-4D97-AF65-F5344CB8AC3E}">
        <p14:creationId xmlns:p14="http://schemas.microsoft.com/office/powerpoint/2010/main" val="2650061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A935B7-B833-E546-A357-ADD73565A368}"/>
              </a:ext>
            </a:extLst>
          </p:cNvPr>
          <p:cNvSpPr>
            <a:spLocks noGrp="1"/>
          </p:cNvSpPr>
          <p:nvPr>
            <p:ph type="title"/>
          </p:nvPr>
        </p:nvSpPr>
        <p:spPr/>
        <p:txBody>
          <a:bodyPr/>
          <a:lstStyle/>
          <a:p>
            <a:r>
              <a:rPr lang="en-US" dirty="0"/>
              <a:t>Gaussian MLE</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B6E85ED2-E922-514A-9EC7-9FCA4600E211}"/>
                  </a:ext>
                </a:extLst>
              </p:cNvPr>
              <p:cNvSpPr>
                <a:spLocks noGrp="1"/>
              </p:cNvSpPr>
              <p:nvPr>
                <p:ph idx="1"/>
              </p:nvPr>
            </p:nvSpPr>
            <p:spPr/>
            <p:txBody>
              <a:bodyPr/>
              <a:lstStyle/>
              <a:p>
                <a:r>
                  <a:rPr lang="en-US" dirty="0"/>
                  <a:t>For multi-variant Gaussian is</a:t>
                </a:r>
                <a:br>
                  <a:rPr lang="en-US" dirty="0"/>
                </a:br>
                <a14:m>
                  <m:oMath xmlns:m="http://schemas.openxmlformats.org/officeDocument/2006/math">
                    <m:r>
                      <a:rPr lang="en-US" b="0" i="1" smtClean="0">
                        <a:latin typeface="Cambria Math" panose="02040503050406030204" pitchFamily="18" charset="0"/>
                      </a:rPr>
                      <m:t>𝑓</m:t>
                    </m:r>
                    <m:d>
                      <m:dPr>
                        <m:ctrlPr>
                          <a:rPr lang="en-US" b="0" i="1" smtClean="0">
                            <a:latin typeface="Cambria Math" panose="02040503050406030204" pitchFamily="18" charset="0"/>
                          </a:rPr>
                        </m:ctrlPr>
                      </m:dPr>
                      <m:e>
                        <m:r>
                          <a:rPr lang="en-US" b="1" i="1" smtClean="0">
                            <a:latin typeface="Cambria Math" panose="02040503050406030204" pitchFamily="18" charset="0"/>
                          </a:rPr>
                          <m:t>𝒙</m:t>
                        </m:r>
                        <m:r>
                          <a:rPr lang="en-US" b="0" i="1" smtClean="0">
                            <a:latin typeface="Cambria Math" panose="02040503050406030204" pitchFamily="18" charset="0"/>
                          </a:rPr>
                          <m:t>;</m:t>
                        </m:r>
                        <m:r>
                          <a:rPr lang="en-US" b="1" i="1" smtClean="0">
                            <a:latin typeface="Cambria Math" panose="02040503050406030204" pitchFamily="18" charset="0"/>
                            <a:ea typeface="Cambria Math" panose="02040503050406030204" pitchFamily="18" charset="0"/>
                          </a:rPr>
                          <m:t>𝝁</m:t>
                        </m:r>
                      </m:e>
                    </m:d>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ad>
                          <m:radPr>
                            <m:degHide m:val="on"/>
                            <m:ctrlPr>
                              <a:rPr lang="en-US" b="0" i="1" smtClean="0">
                                <a:latin typeface="Cambria Math" panose="02040503050406030204" pitchFamily="18" charset="0"/>
                              </a:rPr>
                            </m:ctrlPr>
                          </m:radPr>
                          <m:deg/>
                          <m:e>
                            <m:sSup>
                              <m:sSupPr>
                                <m:ctrlPr>
                                  <a:rPr lang="en-US" b="0" i="1" smtClean="0">
                                    <a:latin typeface="Cambria Math" panose="02040503050406030204" pitchFamily="18" charset="0"/>
                                  </a:rPr>
                                </m:ctrlPr>
                              </m:sSupPr>
                              <m:e>
                                <m:r>
                                  <a:rPr lang="en-US" b="0" i="1" smtClean="0">
                                    <a:latin typeface="Cambria Math" panose="02040503050406030204" pitchFamily="18" charset="0"/>
                                  </a:rPr>
                                  <m:t>(2</m:t>
                                </m:r>
                                <m:r>
                                  <a:rPr lang="en-US" b="0" i="1" smtClean="0">
                                    <a:latin typeface="Cambria Math" panose="02040503050406030204" pitchFamily="18" charset="0"/>
                                    <a:ea typeface="Cambria Math" panose="02040503050406030204" pitchFamily="18" charset="0"/>
                                  </a:rPr>
                                  <m:t>𝜋</m:t>
                                </m:r>
                                <m:r>
                                  <a:rPr lang="en-US" b="0" i="1" smtClean="0">
                                    <a:latin typeface="Cambria Math" panose="02040503050406030204" pitchFamily="18" charset="0"/>
                                    <a:ea typeface="Cambria Math" panose="02040503050406030204" pitchFamily="18" charset="0"/>
                                  </a:rPr>
                                  <m:t>)</m:t>
                                </m:r>
                              </m:e>
                              <m:sup>
                                <m:r>
                                  <a:rPr lang="en-US" b="0" i="1" smtClean="0">
                                    <a:latin typeface="Cambria Math" panose="02040503050406030204" pitchFamily="18" charset="0"/>
                                  </a:rPr>
                                  <m:t>𝑛</m:t>
                                </m:r>
                              </m:sup>
                            </m:sSup>
                            <m:d>
                              <m:dPr>
                                <m:begChr m:val="|"/>
                                <m:endChr m:val="|"/>
                                <m:ctrlPr>
                                  <a:rPr lang="en-US" b="0" i="1" smtClean="0">
                                    <a:latin typeface="Cambria Math" panose="02040503050406030204" pitchFamily="18" charset="0"/>
                                  </a:rPr>
                                </m:ctrlPr>
                              </m:dPr>
                              <m:e>
                                <m:r>
                                  <a:rPr lang="en-US" b="1" i="1" smtClean="0">
                                    <a:latin typeface="Cambria Math" panose="02040503050406030204" pitchFamily="18" charset="0"/>
                                  </a:rPr>
                                  <m:t>𝑽</m:t>
                                </m:r>
                              </m:e>
                            </m:d>
                          </m:e>
                        </m:rad>
                      </m:den>
                    </m:f>
                    <m:sSup>
                      <m:sSupPr>
                        <m:ctrlPr>
                          <a:rPr lang="en-US" b="0" i="1" smtClean="0">
                            <a:latin typeface="Cambria Math" panose="02040503050406030204" pitchFamily="18" charset="0"/>
                          </a:rPr>
                        </m:ctrlPr>
                      </m:sSupPr>
                      <m:e>
                        <m:r>
                          <a:rPr lang="en-US" b="0" i="1" smtClean="0">
                            <a:latin typeface="Cambria Math" panose="02040503050406030204" pitchFamily="18" charset="0"/>
                          </a:rPr>
                          <m:t>𝑒</m:t>
                        </m:r>
                      </m:e>
                      <m:sup>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2</m:t>
                            </m:r>
                          </m:den>
                        </m:f>
                        <m:sSup>
                          <m:sSupPr>
                            <m:ctrlPr>
                              <a:rPr lang="en-US" b="0" i="1" smtClean="0">
                                <a:latin typeface="Cambria Math" panose="02040503050406030204" pitchFamily="18" charset="0"/>
                              </a:rPr>
                            </m:ctrlPr>
                          </m:sSupPr>
                          <m:e>
                            <m:r>
                              <a:rPr lang="en-US" b="0" i="1" smtClean="0">
                                <a:latin typeface="Cambria Math" panose="02040503050406030204" pitchFamily="18" charset="0"/>
                              </a:rPr>
                              <m:t>(</m:t>
                            </m:r>
                            <m:r>
                              <a:rPr lang="en-US" b="1" i="1" smtClean="0">
                                <a:latin typeface="Cambria Math" panose="02040503050406030204" pitchFamily="18" charset="0"/>
                              </a:rPr>
                              <m:t>𝒙</m:t>
                            </m:r>
                            <m:r>
                              <a:rPr lang="en-US" b="0" i="1" smtClean="0">
                                <a:latin typeface="Cambria Math" panose="02040503050406030204" pitchFamily="18" charset="0"/>
                              </a:rPr>
                              <m:t>−</m:t>
                            </m:r>
                            <m:r>
                              <a:rPr lang="en-US" b="1" i="1" smtClean="0">
                                <a:latin typeface="Cambria Math" panose="02040503050406030204" pitchFamily="18" charset="0"/>
                                <a:ea typeface="Cambria Math" panose="02040503050406030204" pitchFamily="18" charset="0"/>
                              </a:rPr>
                              <m:t>𝝁</m:t>
                            </m:r>
                            <m:r>
                              <a:rPr lang="en-US" b="0" i="1" smtClean="0">
                                <a:latin typeface="Cambria Math" panose="02040503050406030204" pitchFamily="18" charset="0"/>
                                <a:ea typeface="Cambria Math" panose="02040503050406030204" pitchFamily="18" charset="0"/>
                              </a:rPr>
                              <m:t>)</m:t>
                            </m:r>
                          </m:e>
                          <m:sup>
                            <m:r>
                              <a:rPr lang="en-US" b="0" i="1" smtClean="0">
                                <a:latin typeface="Cambria Math" panose="02040503050406030204" pitchFamily="18" charset="0"/>
                              </a:rPr>
                              <m:t>𝑇</m:t>
                            </m:r>
                          </m:sup>
                        </m:sSup>
                        <m:sSup>
                          <m:sSupPr>
                            <m:ctrlPr>
                              <a:rPr lang="en-US" b="1" i="1" smtClean="0">
                                <a:latin typeface="Cambria Math" panose="02040503050406030204" pitchFamily="18" charset="0"/>
                              </a:rPr>
                            </m:ctrlPr>
                          </m:sSupPr>
                          <m:e>
                            <m:r>
                              <a:rPr lang="en-US" b="1" i="1" smtClean="0">
                                <a:latin typeface="Cambria Math" panose="02040503050406030204" pitchFamily="18" charset="0"/>
                              </a:rPr>
                              <m:t>𝑽</m:t>
                            </m:r>
                          </m:e>
                          <m:sup>
                            <m:r>
                              <a:rPr lang="en-US" b="1" i="1" smtClean="0">
                                <a:latin typeface="Cambria Math" panose="02040503050406030204" pitchFamily="18" charset="0"/>
                              </a:rPr>
                              <m:t>−</m:t>
                            </m:r>
                            <m:r>
                              <a:rPr lang="en-US" b="1" i="1" smtClean="0">
                                <a:latin typeface="Cambria Math" panose="02040503050406030204" pitchFamily="18" charset="0"/>
                              </a:rPr>
                              <m:t>𝟏</m:t>
                            </m:r>
                          </m:sup>
                        </m:sSup>
                        <m:r>
                          <a:rPr lang="en-US" i="1">
                            <a:latin typeface="Cambria Math" panose="02040503050406030204" pitchFamily="18" charset="0"/>
                          </a:rPr>
                          <m:t>(</m:t>
                        </m:r>
                        <m:r>
                          <a:rPr lang="en-US" b="1" i="1">
                            <a:latin typeface="Cambria Math" panose="02040503050406030204" pitchFamily="18" charset="0"/>
                          </a:rPr>
                          <m:t>𝒙</m:t>
                        </m:r>
                        <m:r>
                          <a:rPr lang="en-US" i="1">
                            <a:latin typeface="Cambria Math" panose="02040503050406030204" pitchFamily="18" charset="0"/>
                          </a:rPr>
                          <m:t>−</m:t>
                        </m:r>
                        <m:r>
                          <a:rPr lang="en-US" b="1" i="1">
                            <a:latin typeface="Cambria Math" panose="02040503050406030204" pitchFamily="18" charset="0"/>
                            <a:ea typeface="Cambria Math" panose="02040503050406030204" pitchFamily="18" charset="0"/>
                          </a:rPr>
                          <m:t>𝝁</m:t>
                        </m:r>
                        <m:r>
                          <a:rPr lang="en-US" i="1">
                            <a:latin typeface="Cambria Math" panose="02040503050406030204" pitchFamily="18" charset="0"/>
                            <a:ea typeface="Cambria Math" panose="02040503050406030204" pitchFamily="18" charset="0"/>
                          </a:rPr>
                          <m:t>)</m:t>
                        </m:r>
                      </m:sup>
                    </m:sSup>
                  </m:oMath>
                </a14:m>
                <a:br>
                  <a:rPr lang="en-US" dirty="0"/>
                </a:br>
                <a:r>
                  <a:rPr lang="en-US" dirty="0"/>
                  <a:t>maximizing </a:t>
                </a:r>
                <a14:m>
                  <m:oMath xmlns:m="http://schemas.openxmlformats.org/officeDocument/2006/math">
                    <m:r>
                      <a:rPr lang="en-US" b="0" i="1" smtClean="0">
                        <a:latin typeface="Cambria Math" panose="02040503050406030204" pitchFamily="18" charset="0"/>
                      </a:rPr>
                      <m:t>𝑓</m:t>
                    </m:r>
                    <m:d>
                      <m:dPr>
                        <m:ctrlPr>
                          <a:rPr lang="en-US" b="0" i="1" smtClean="0">
                            <a:latin typeface="Cambria Math" panose="02040503050406030204" pitchFamily="18" charset="0"/>
                          </a:rPr>
                        </m:ctrlPr>
                      </m:dPr>
                      <m:e>
                        <m:r>
                          <a:rPr lang="en-US" b="1" i="1" smtClean="0">
                            <a:latin typeface="Cambria Math" panose="02040503050406030204" pitchFamily="18" charset="0"/>
                          </a:rPr>
                          <m:t>𝒙</m:t>
                        </m:r>
                        <m:r>
                          <a:rPr lang="en-US" b="0" i="1" smtClean="0">
                            <a:latin typeface="Cambria Math" panose="02040503050406030204" pitchFamily="18" charset="0"/>
                          </a:rPr>
                          <m:t>;</m:t>
                        </m:r>
                        <m:r>
                          <a:rPr lang="en-US" b="1" i="1" smtClean="0">
                            <a:latin typeface="Cambria Math" panose="02040503050406030204" pitchFamily="18" charset="0"/>
                            <a:ea typeface="Cambria Math" panose="02040503050406030204" pitchFamily="18" charset="0"/>
                          </a:rPr>
                          <m:t>𝝁</m:t>
                        </m:r>
                      </m:e>
                    </m:d>
                  </m:oMath>
                </a14:m>
                <a:r>
                  <a:rPr lang="en-US" dirty="0"/>
                  <a:t> with respect to</a:t>
                </a:r>
                <a14:m>
                  <m:oMath xmlns:m="http://schemas.openxmlformats.org/officeDocument/2006/math">
                    <m:r>
                      <a:rPr lang="en-US" b="1" i="1" smtClean="0">
                        <a:latin typeface="Cambria Math" panose="02040503050406030204" pitchFamily="18" charset="0"/>
                        <a:ea typeface="Cambria Math" panose="02040503050406030204" pitchFamily="18" charset="0"/>
                      </a:rPr>
                      <m:t>𝝁</m:t>
                    </m:r>
                  </m:oMath>
                </a14:m>
                <a:r>
                  <a:rPr lang="en-US" dirty="0"/>
                  <a:t> (</a:t>
                </a:r>
                <a14:m>
                  <m:oMath xmlns:m="http://schemas.openxmlformats.org/officeDocument/2006/math">
                    <m:r>
                      <a:rPr lang="en-US" b="1" i="1" smtClean="0">
                        <a:latin typeface="Cambria Math" panose="02040503050406030204" pitchFamily="18" charset="0"/>
                        <a:ea typeface="Cambria Math" panose="02040503050406030204" pitchFamily="18" charset="0"/>
                      </a:rPr>
                      <m:t>𝝁</m:t>
                    </m:r>
                  </m:oMath>
                </a14:m>
                <a:r>
                  <a:rPr lang="en-US" dirty="0"/>
                  <a:t> is the model values computed to specific parameter values happen when </a:t>
                </a:r>
                <a:br>
                  <a:rPr lang="en-US" dirty="0"/>
                </a:br>
                <a14:m>
                  <m:oMath xmlns:m="http://schemas.openxmlformats.org/officeDocument/2006/math">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2</m:t>
                        </m:r>
                      </m:den>
                    </m:f>
                    <m:sSup>
                      <m:sSupPr>
                        <m:ctrlPr>
                          <a:rPr lang="en-US" b="0" i="1" smtClean="0">
                            <a:latin typeface="Cambria Math" panose="02040503050406030204" pitchFamily="18" charset="0"/>
                          </a:rPr>
                        </m:ctrlPr>
                      </m:sSupPr>
                      <m:e>
                        <m:d>
                          <m:dPr>
                            <m:ctrlPr>
                              <a:rPr lang="en-US" b="0" i="1" smtClean="0">
                                <a:latin typeface="Cambria Math" panose="02040503050406030204" pitchFamily="18" charset="0"/>
                              </a:rPr>
                            </m:ctrlPr>
                          </m:dPr>
                          <m:e>
                            <m:r>
                              <a:rPr lang="en-US" b="1" i="1" smtClean="0">
                                <a:latin typeface="Cambria Math" panose="02040503050406030204" pitchFamily="18" charset="0"/>
                              </a:rPr>
                              <m:t>𝒙</m:t>
                            </m:r>
                            <m:r>
                              <a:rPr lang="en-US" b="0" i="1" smtClean="0">
                                <a:latin typeface="Cambria Math" panose="02040503050406030204" pitchFamily="18" charset="0"/>
                              </a:rPr>
                              <m:t>−</m:t>
                            </m:r>
                            <m:r>
                              <a:rPr lang="en-US" b="1" i="1" smtClean="0">
                                <a:latin typeface="Cambria Math" panose="02040503050406030204" pitchFamily="18" charset="0"/>
                                <a:ea typeface="Cambria Math" panose="02040503050406030204" pitchFamily="18" charset="0"/>
                              </a:rPr>
                              <m:t>𝝁</m:t>
                            </m:r>
                          </m:e>
                        </m:d>
                      </m:e>
                      <m:sup>
                        <m:r>
                          <a:rPr lang="en-US" b="0" i="1" smtClean="0">
                            <a:latin typeface="Cambria Math" panose="02040503050406030204" pitchFamily="18" charset="0"/>
                          </a:rPr>
                          <m:t>𝑇</m:t>
                        </m:r>
                      </m:sup>
                    </m:sSup>
                    <m:sSup>
                      <m:sSupPr>
                        <m:ctrlPr>
                          <a:rPr lang="en-US" b="1" i="1" smtClean="0">
                            <a:latin typeface="Cambria Math" panose="02040503050406030204" pitchFamily="18" charset="0"/>
                          </a:rPr>
                        </m:ctrlPr>
                      </m:sSupPr>
                      <m:e>
                        <m:r>
                          <a:rPr lang="en-US" b="1" i="1" smtClean="0">
                            <a:latin typeface="Cambria Math" panose="02040503050406030204" pitchFamily="18" charset="0"/>
                          </a:rPr>
                          <m:t>𝑽</m:t>
                        </m:r>
                      </m:e>
                      <m:sup>
                        <m:r>
                          <a:rPr lang="en-US" b="1" i="1" smtClean="0">
                            <a:latin typeface="Cambria Math" panose="02040503050406030204" pitchFamily="18" charset="0"/>
                          </a:rPr>
                          <m:t>−</m:t>
                        </m:r>
                        <m:r>
                          <a:rPr lang="en-US" b="1" i="1" smtClean="0">
                            <a:latin typeface="Cambria Math" panose="02040503050406030204" pitchFamily="18" charset="0"/>
                          </a:rPr>
                          <m:t>𝟏</m:t>
                        </m:r>
                      </m:sup>
                    </m:sSup>
                    <m:d>
                      <m:dPr>
                        <m:ctrlPr>
                          <a:rPr lang="en-US" b="1" i="1">
                            <a:latin typeface="Cambria Math" panose="02040503050406030204" pitchFamily="18" charset="0"/>
                          </a:rPr>
                        </m:ctrlPr>
                      </m:dPr>
                      <m:e>
                        <m:r>
                          <a:rPr lang="en-US" b="1" i="1">
                            <a:latin typeface="Cambria Math" panose="02040503050406030204" pitchFamily="18" charset="0"/>
                          </a:rPr>
                          <m:t>𝒙</m:t>
                        </m:r>
                        <m:r>
                          <a:rPr lang="en-US" i="1">
                            <a:latin typeface="Cambria Math" panose="02040503050406030204" pitchFamily="18" charset="0"/>
                          </a:rPr>
                          <m:t>−</m:t>
                        </m:r>
                        <m:r>
                          <a:rPr lang="en-US" b="1" i="1">
                            <a:latin typeface="Cambria Math" panose="02040503050406030204" pitchFamily="18" charset="0"/>
                            <a:ea typeface="Cambria Math" panose="02040503050406030204" pitchFamily="18" charset="0"/>
                          </a:rPr>
                          <m:t>𝝁</m:t>
                        </m:r>
                      </m:e>
                    </m:d>
                  </m:oMath>
                </a14:m>
                <a:br>
                  <a:rPr lang="en-US" dirty="0">
                    <a:ea typeface="Cambria Math" panose="02040503050406030204" pitchFamily="18" charset="0"/>
                  </a:rPr>
                </a:br>
                <a:r>
                  <a:rPr lang="en-US" dirty="0">
                    <a:ea typeface="Cambria Math" panose="02040503050406030204" pitchFamily="18" charset="0"/>
                  </a:rPr>
                  <a:t>is minimized.  We will call this weighted least squares (WLS).</a:t>
                </a:r>
              </a:p>
              <a:p>
                <a:r>
                  <a:rPr lang="en-US" dirty="0">
                    <a:ea typeface="Cambria Math" panose="02040503050406030204" pitchFamily="18" charset="0"/>
                  </a:rPr>
                  <a:t>MLE estimators find the mode of the distribution.  For some distributions this values differs from the median and mean.</a:t>
                </a:r>
                <a:endParaRPr lang="en-US" dirty="0"/>
              </a:p>
            </p:txBody>
          </p:sp>
        </mc:Choice>
        <mc:Fallback xmlns="">
          <p:sp>
            <p:nvSpPr>
              <p:cNvPr id="3" name="Content Placeholder 2">
                <a:extLst>
                  <a:ext uri="{FF2B5EF4-FFF2-40B4-BE49-F238E27FC236}">
                    <a16:creationId xmlns:a16="http://schemas.microsoft.com/office/drawing/2014/main" id="{B6E85ED2-E922-514A-9EC7-9FCA4600E211}"/>
                  </a:ext>
                </a:extLst>
              </p:cNvPr>
              <p:cNvSpPr>
                <a:spLocks noGrp="1" noRot="1" noChangeAspect="1" noMove="1" noResize="1" noEditPoints="1" noAdjustHandles="1" noChangeArrowheads="1" noChangeShapeType="1" noTextEdit="1"/>
              </p:cNvSpPr>
              <p:nvPr>
                <p:ph idx="1"/>
              </p:nvPr>
            </p:nvSpPr>
            <p:spPr>
              <a:blipFill>
                <a:blip r:embed="rId2"/>
                <a:stretch>
                  <a:fillRect l="-1087" t="-2332" r="-845"/>
                </a:stretch>
              </a:blipFill>
            </p:spPr>
            <p:txBody>
              <a:bodyPr/>
              <a:lstStyle/>
              <a:p>
                <a:r>
                  <a:rPr lang="en-US">
                    <a:noFill/>
                  </a:rPr>
                  <a:t> </a:t>
                </a:r>
              </a:p>
            </p:txBody>
          </p:sp>
        </mc:Fallback>
      </mc:AlternateContent>
      <p:sp>
        <p:nvSpPr>
          <p:cNvPr id="4" name="Date Placeholder 3">
            <a:extLst>
              <a:ext uri="{FF2B5EF4-FFF2-40B4-BE49-F238E27FC236}">
                <a16:creationId xmlns:a16="http://schemas.microsoft.com/office/drawing/2014/main" id="{877557E2-B846-084D-8CCD-27D80E676707}"/>
              </a:ext>
            </a:extLst>
          </p:cNvPr>
          <p:cNvSpPr>
            <a:spLocks noGrp="1"/>
          </p:cNvSpPr>
          <p:nvPr>
            <p:ph type="dt" sz="half" idx="10"/>
          </p:nvPr>
        </p:nvSpPr>
        <p:spPr/>
        <p:txBody>
          <a:bodyPr/>
          <a:lstStyle/>
          <a:p>
            <a:r>
              <a:rPr lang="en-US"/>
              <a:t>10/17/2024</a:t>
            </a:r>
          </a:p>
        </p:txBody>
      </p:sp>
      <p:sp>
        <p:nvSpPr>
          <p:cNvPr id="5" name="Footer Placeholder 4">
            <a:extLst>
              <a:ext uri="{FF2B5EF4-FFF2-40B4-BE49-F238E27FC236}">
                <a16:creationId xmlns:a16="http://schemas.microsoft.com/office/drawing/2014/main" id="{F0CF88F0-13FA-C84C-ABF1-1FEF36C15FDA}"/>
              </a:ext>
            </a:extLst>
          </p:cNvPr>
          <p:cNvSpPr>
            <a:spLocks noGrp="1"/>
          </p:cNvSpPr>
          <p:nvPr>
            <p:ph type="ftr" sz="quarter" idx="11"/>
          </p:nvPr>
        </p:nvSpPr>
        <p:spPr/>
        <p:txBody>
          <a:bodyPr/>
          <a:lstStyle/>
          <a:p>
            <a:r>
              <a:rPr lang="en-US"/>
              <a:t>12.010 Lec10: Data Analysis</a:t>
            </a:r>
          </a:p>
        </p:txBody>
      </p:sp>
      <p:sp>
        <p:nvSpPr>
          <p:cNvPr id="6" name="Slide Number Placeholder 5">
            <a:extLst>
              <a:ext uri="{FF2B5EF4-FFF2-40B4-BE49-F238E27FC236}">
                <a16:creationId xmlns:a16="http://schemas.microsoft.com/office/drawing/2014/main" id="{EB920AF0-2CF4-954B-9ECA-0D3E579B8651}"/>
              </a:ext>
            </a:extLst>
          </p:cNvPr>
          <p:cNvSpPr>
            <a:spLocks noGrp="1"/>
          </p:cNvSpPr>
          <p:nvPr>
            <p:ph type="sldNum" sz="quarter" idx="12"/>
          </p:nvPr>
        </p:nvSpPr>
        <p:spPr/>
        <p:txBody>
          <a:bodyPr/>
          <a:lstStyle/>
          <a:p>
            <a:fld id="{B541F0FC-7BAE-DF46-AF42-D20492654B7C}" type="slidenum">
              <a:rPr lang="en-US" smtClean="0"/>
              <a:t>13</a:t>
            </a:fld>
            <a:endParaRPr lang="en-US"/>
          </a:p>
        </p:txBody>
      </p:sp>
    </p:spTree>
    <p:extLst>
      <p:ext uri="{BB962C8B-B14F-4D97-AF65-F5344CB8AC3E}">
        <p14:creationId xmlns:p14="http://schemas.microsoft.com/office/powerpoint/2010/main" val="15437932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C3A3A0-4535-7D41-8701-9A7DCDE1AFF9}"/>
              </a:ext>
            </a:extLst>
          </p:cNvPr>
          <p:cNvSpPr>
            <a:spLocks noGrp="1"/>
          </p:cNvSpPr>
          <p:nvPr>
            <p:ph type="title"/>
          </p:nvPr>
        </p:nvSpPr>
        <p:spPr/>
        <p:txBody>
          <a:bodyPr/>
          <a:lstStyle/>
          <a:p>
            <a:r>
              <a:rPr lang="en-US" dirty="0"/>
              <a:t>Estimator types</a:t>
            </a:r>
          </a:p>
        </p:txBody>
      </p:sp>
      <p:sp>
        <p:nvSpPr>
          <p:cNvPr id="3" name="Content Placeholder 2">
            <a:extLst>
              <a:ext uri="{FF2B5EF4-FFF2-40B4-BE49-F238E27FC236}">
                <a16:creationId xmlns:a16="http://schemas.microsoft.com/office/drawing/2014/main" id="{8EBAF778-CE6A-5C42-92BD-875E4CD57780}"/>
              </a:ext>
            </a:extLst>
          </p:cNvPr>
          <p:cNvSpPr>
            <a:spLocks noGrp="1"/>
          </p:cNvSpPr>
          <p:nvPr>
            <p:ph idx="1"/>
          </p:nvPr>
        </p:nvSpPr>
        <p:spPr/>
        <p:txBody>
          <a:bodyPr/>
          <a:lstStyle/>
          <a:p>
            <a:r>
              <a:rPr lang="en-US" dirty="0"/>
              <a:t>All the problems we explore will use an L2 norm, i.e., the sum of squares of residuals or model deviations.</a:t>
            </a:r>
          </a:p>
          <a:p>
            <a:r>
              <a:rPr lang="en-US" dirty="0"/>
              <a:t>In terms of model effects, the L2 norm makes the parameter estimates sensitive to data outliers (the model changes trying to make them small because of the squared effect).</a:t>
            </a:r>
          </a:p>
          <a:p>
            <a:r>
              <a:rPr lang="en-US" dirty="0"/>
              <a:t>To overcome L2 norm outlier problems, some approaches use an L1 norm, but there are no direct matrix solutions to these problems.  These are often referred to as robust estimators.  The non-continuous derivative of the L1 norm makes normal differentiation to find the minimum difficult.</a:t>
            </a:r>
          </a:p>
        </p:txBody>
      </p:sp>
      <p:sp>
        <p:nvSpPr>
          <p:cNvPr id="4" name="Date Placeholder 3">
            <a:extLst>
              <a:ext uri="{FF2B5EF4-FFF2-40B4-BE49-F238E27FC236}">
                <a16:creationId xmlns:a16="http://schemas.microsoft.com/office/drawing/2014/main" id="{675AEA78-98FE-B649-A66C-606D8EE4D842}"/>
              </a:ext>
            </a:extLst>
          </p:cNvPr>
          <p:cNvSpPr>
            <a:spLocks noGrp="1"/>
          </p:cNvSpPr>
          <p:nvPr>
            <p:ph type="dt" sz="half" idx="10"/>
          </p:nvPr>
        </p:nvSpPr>
        <p:spPr/>
        <p:txBody>
          <a:bodyPr/>
          <a:lstStyle/>
          <a:p>
            <a:r>
              <a:rPr lang="en-US"/>
              <a:t>10/17/2024</a:t>
            </a:r>
          </a:p>
        </p:txBody>
      </p:sp>
      <p:sp>
        <p:nvSpPr>
          <p:cNvPr id="5" name="Footer Placeholder 4">
            <a:extLst>
              <a:ext uri="{FF2B5EF4-FFF2-40B4-BE49-F238E27FC236}">
                <a16:creationId xmlns:a16="http://schemas.microsoft.com/office/drawing/2014/main" id="{8F67069B-28DB-234F-BD60-D5A76C96C785}"/>
              </a:ext>
            </a:extLst>
          </p:cNvPr>
          <p:cNvSpPr>
            <a:spLocks noGrp="1"/>
          </p:cNvSpPr>
          <p:nvPr>
            <p:ph type="ftr" sz="quarter" idx="11"/>
          </p:nvPr>
        </p:nvSpPr>
        <p:spPr/>
        <p:txBody>
          <a:bodyPr/>
          <a:lstStyle/>
          <a:p>
            <a:r>
              <a:rPr lang="en-US"/>
              <a:t>12.010 Lec10: Data Analysis</a:t>
            </a:r>
          </a:p>
        </p:txBody>
      </p:sp>
      <p:sp>
        <p:nvSpPr>
          <p:cNvPr id="6" name="Slide Number Placeholder 5">
            <a:extLst>
              <a:ext uri="{FF2B5EF4-FFF2-40B4-BE49-F238E27FC236}">
                <a16:creationId xmlns:a16="http://schemas.microsoft.com/office/drawing/2014/main" id="{278281AD-DB85-154C-966A-E2E08D78B71D}"/>
              </a:ext>
            </a:extLst>
          </p:cNvPr>
          <p:cNvSpPr>
            <a:spLocks noGrp="1"/>
          </p:cNvSpPr>
          <p:nvPr>
            <p:ph type="sldNum" sz="quarter" idx="12"/>
          </p:nvPr>
        </p:nvSpPr>
        <p:spPr/>
        <p:txBody>
          <a:bodyPr/>
          <a:lstStyle/>
          <a:p>
            <a:fld id="{B541F0FC-7BAE-DF46-AF42-D20492654B7C}" type="slidenum">
              <a:rPr lang="en-US" smtClean="0"/>
              <a:t>14</a:t>
            </a:fld>
            <a:endParaRPr lang="en-US"/>
          </a:p>
        </p:txBody>
      </p:sp>
    </p:spTree>
    <p:extLst>
      <p:ext uri="{BB962C8B-B14F-4D97-AF65-F5344CB8AC3E}">
        <p14:creationId xmlns:p14="http://schemas.microsoft.com/office/powerpoint/2010/main" val="6652482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E3CEAF-20CC-1E44-A737-70695C5C315D}"/>
              </a:ext>
            </a:extLst>
          </p:cNvPr>
          <p:cNvSpPr>
            <a:spLocks noGrp="1"/>
          </p:cNvSpPr>
          <p:nvPr>
            <p:ph type="title"/>
          </p:nvPr>
        </p:nvSpPr>
        <p:spPr/>
        <p:txBody>
          <a:bodyPr/>
          <a:lstStyle/>
          <a:p>
            <a:r>
              <a:rPr lang="en-US" dirty="0"/>
              <a:t>Minimize residuals squared*</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8513EBA3-59CB-D946-8851-490E58197F4D}"/>
                  </a:ext>
                </a:extLst>
              </p:cNvPr>
              <p:cNvSpPr>
                <a:spLocks noGrp="1"/>
              </p:cNvSpPr>
              <p:nvPr>
                <p:ph idx="1"/>
              </p:nvPr>
            </p:nvSpPr>
            <p:spPr/>
            <p:txBody>
              <a:bodyPr>
                <a:normAutofit fontScale="70000" lnSpcReduction="20000"/>
              </a:bodyPr>
              <a:lstStyle/>
              <a:p>
                <a:r>
                  <a:rPr lang="en-US" dirty="0"/>
                  <a:t>Algebraic approach (dates to Gauss).</a:t>
                </a:r>
              </a:p>
              <a:p>
                <a:r>
                  <a:rPr lang="en-US" dirty="0"/>
                  <a:t>Mathematical model: We have n observables, y, that are modeled as a linear combination of m parameters, x, through a matrix A</a:t>
                </a:r>
                <a:br>
                  <a:rPr lang="en-US" dirty="0"/>
                </a:br>
                <a14:m>
                  <m:oMath xmlns:m="http://schemas.openxmlformats.org/officeDocument/2006/math">
                    <m:r>
                      <a:rPr lang="en-US" b="0" i="1" smtClean="0">
                        <a:latin typeface="Cambria Math" panose="02040503050406030204" pitchFamily="18" charset="0"/>
                      </a:rPr>
                      <m:t>𝑦</m:t>
                    </m:r>
                    <m:r>
                      <a:rPr lang="en-US" b="0" i="1" smtClean="0">
                        <a:latin typeface="Cambria Math" panose="02040503050406030204" pitchFamily="18" charset="0"/>
                      </a:rPr>
                      <m:t> </m:t>
                    </m:r>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𝑛</m:t>
                        </m:r>
                        <m:r>
                          <a:rPr lang="en-US" b="0" i="1" smtClean="0">
                            <a:latin typeface="Cambria Math" panose="02040503050406030204" pitchFamily="18" charset="0"/>
                            <a:ea typeface="Cambria Math" panose="02040503050406030204" pitchFamily="18" charset="0"/>
                          </a:rPr>
                          <m:t>×1</m:t>
                        </m:r>
                      </m:e>
                    </m:d>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𝐴</m:t>
                    </m:r>
                    <m:r>
                      <a:rPr lang="en-US" b="0" i="1" smtClean="0">
                        <a:latin typeface="Cambria Math" panose="02040503050406030204" pitchFamily="18" charset="0"/>
                        <a:ea typeface="Cambria Math" panose="02040503050406030204" pitchFamily="18" charset="0"/>
                      </a:rPr>
                      <m:t> </m:t>
                    </m:r>
                    <m:d>
                      <m:dPr>
                        <m:begChr m:val="["/>
                        <m:endChr m:val="]"/>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𝑛</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𝑚</m:t>
                        </m:r>
                      </m:e>
                    </m:d>
                    <m:r>
                      <a:rPr lang="en-US" b="0" i="1" smtClean="0">
                        <a:latin typeface="Cambria Math" panose="02040503050406030204" pitchFamily="18" charset="0"/>
                        <a:ea typeface="Cambria Math" panose="02040503050406030204" pitchFamily="18" charset="0"/>
                      </a:rPr>
                      <m:t> </m:t>
                    </m:r>
                    <m:r>
                      <a:rPr lang="en-US" b="0" i="1" smtClean="0">
                        <a:latin typeface="Cambria Math" panose="02040503050406030204" pitchFamily="18" charset="0"/>
                        <a:ea typeface="Cambria Math" panose="02040503050406030204" pitchFamily="18" charset="0"/>
                      </a:rPr>
                      <m:t>𝑥</m:t>
                    </m:r>
                    <m:r>
                      <a:rPr lang="en-US" b="0" i="1" smtClean="0">
                        <a:latin typeface="Cambria Math" panose="02040503050406030204" pitchFamily="18" charset="0"/>
                        <a:ea typeface="Cambria Math" panose="02040503050406030204" pitchFamily="18" charset="0"/>
                      </a:rPr>
                      <m:t> </m:t>
                    </m:r>
                    <m:d>
                      <m:dPr>
                        <m:begChr m:val="["/>
                        <m:endChr m:val="]"/>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𝑚</m:t>
                        </m:r>
                        <m:r>
                          <a:rPr lang="en-US" b="0" i="1" smtClean="0">
                            <a:latin typeface="Cambria Math" panose="02040503050406030204" pitchFamily="18" charset="0"/>
                            <a:ea typeface="Cambria Math" panose="02040503050406030204" pitchFamily="18" charset="0"/>
                          </a:rPr>
                          <m:t>×1</m:t>
                        </m:r>
                      </m:e>
                    </m:d>
                  </m:oMath>
                </a14:m>
                <a:br>
                  <a:rPr lang="en-US" dirty="0"/>
                </a:br>
                <a:r>
                  <a:rPr lang="en-US" dirty="0"/>
                  <a:t>where the values in [] are dimensions</a:t>
                </a:r>
              </a:p>
              <a:p>
                <a:r>
                  <a:rPr lang="en-US" dirty="0"/>
                  <a:t>Cost function is </a:t>
                </a:r>
                <a:br>
                  <a:rPr lang="en-US" dirty="0"/>
                </a:br>
                <a14:m>
                  <m:oMath xmlns:m="http://schemas.openxmlformats.org/officeDocument/2006/math">
                    <m:r>
                      <a:rPr lang="en-US" i="1">
                        <a:latin typeface="Cambria Math" panose="02040503050406030204" pitchFamily="18" charset="0"/>
                      </a:rPr>
                      <m:t>𝐶</m:t>
                    </m:r>
                    <m:d>
                      <m:dPr>
                        <m:ctrlPr>
                          <a:rPr lang="en-US" i="1">
                            <a:latin typeface="Cambria Math" panose="02040503050406030204" pitchFamily="18" charset="0"/>
                          </a:rPr>
                        </m:ctrlPr>
                      </m:dPr>
                      <m:e>
                        <m:r>
                          <a:rPr lang="en-US" i="1">
                            <a:latin typeface="Cambria Math" panose="02040503050406030204" pitchFamily="18" charset="0"/>
                          </a:rPr>
                          <m:t>𝑥</m:t>
                        </m:r>
                      </m:e>
                    </m:d>
                    <m:r>
                      <a:rPr lang="en-US" i="1">
                        <a:latin typeface="Cambria Math" panose="02040503050406030204" pitchFamily="18" charset="0"/>
                      </a:rPr>
                      <m:t>= </m:t>
                    </m:r>
                    <m:nary>
                      <m:naryPr>
                        <m:chr m:val="∑"/>
                        <m:subHide m:val="on"/>
                        <m:supHide m:val="on"/>
                        <m:ctrlPr>
                          <a:rPr lang="en-US" i="1">
                            <a:latin typeface="Cambria Math" panose="02040503050406030204" pitchFamily="18" charset="0"/>
                          </a:rPr>
                        </m:ctrlPr>
                      </m:naryPr>
                      <m:sub/>
                      <m:sup/>
                      <m:e>
                        <m:sSup>
                          <m:sSupPr>
                            <m:ctrlPr>
                              <a:rPr lang="en-US" i="1">
                                <a:latin typeface="Cambria Math" panose="02040503050406030204" pitchFamily="18" charset="0"/>
                              </a:rPr>
                            </m:ctrlPr>
                          </m:sSupPr>
                          <m:e>
                            <m:r>
                              <a:rPr lang="en-US" i="1">
                                <a:latin typeface="Cambria Math" panose="02040503050406030204" pitchFamily="18" charset="0"/>
                              </a:rPr>
                              <m:t>(</m:t>
                            </m:r>
                            <m:r>
                              <a:rPr lang="en-US" b="0" i="1" smtClean="0">
                                <a:latin typeface="Cambria Math" panose="02040503050406030204" pitchFamily="18" charset="0"/>
                              </a:rPr>
                              <m:t>𝑦</m:t>
                            </m:r>
                            <m:r>
                              <a:rPr lang="en-US" i="1">
                                <a:latin typeface="Cambria Math" panose="02040503050406030204" pitchFamily="18" charset="0"/>
                              </a:rPr>
                              <m:t>−</m:t>
                            </m:r>
                            <m:r>
                              <a:rPr lang="en-US" b="0" i="1" smtClean="0">
                                <a:latin typeface="Cambria Math" panose="02040503050406030204" pitchFamily="18" charset="0"/>
                              </a:rPr>
                              <m:t>𝐴𝑥</m:t>
                            </m:r>
                            <m:r>
                              <a:rPr lang="en-US" i="1">
                                <a:latin typeface="Cambria Math" panose="02040503050406030204" pitchFamily="18" charset="0"/>
                              </a:rPr>
                              <m:t>)</m:t>
                            </m:r>
                          </m:e>
                          <m:sup>
                            <m:r>
                              <a:rPr lang="en-US" i="1">
                                <a:latin typeface="Cambria Math" panose="02040503050406030204" pitchFamily="18" charset="0"/>
                              </a:rPr>
                              <m:t>2</m:t>
                            </m:r>
                          </m:sup>
                        </m:sSup>
                      </m:e>
                    </m:nary>
                  </m:oMath>
                </a14:m>
                <a:endParaRPr lang="en-US" dirty="0"/>
              </a:p>
              <a:p>
                <a:r>
                  <a:rPr lang="en-US" dirty="0"/>
                  <a:t>Expanding the sum square and differentiating to find minimum yields</a:t>
                </a:r>
              </a:p>
              <a:p>
                <a:pPr marL="0" indent="0">
                  <a:buNone/>
                </a:pPr>
                <a:br>
                  <a:rPr lang="en-US" dirty="0"/>
                </a:br>
                <a14:m>
                  <m:oMathPara xmlns:m="http://schemas.openxmlformats.org/officeDocument/2006/math">
                    <m:oMathParaPr>
                      <m:jc m:val="centerGroup"/>
                    </m:oMathParaPr>
                    <m:oMath xmlns:m="http://schemas.openxmlformats.org/officeDocument/2006/math">
                      <m:sSup>
                        <m:sSupPr>
                          <m:ctrlPr>
                            <a:rPr lang="en-US" i="1" smtClean="0">
                              <a:latin typeface="Cambria Math" panose="02040503050406030204" pitchFamily="18" charset="0"/>
                            </a:rPr>
                          </m:ctrlPr>
                        </m:sSupPr>
                        <m:e>
                          <m:r>
                            <a:rPr lang="en-US" b="0" i="1" smtClean="0">
                              <a:latin typeface="Cambria Math" panose="02040503050406030204" pitchFamily="18" charset="0"/>
                            </a:rPr>
                            <m:t>𝐴</m:t>
                          </m:r>
                        </m:e>
                        <m:sup>
                          <m:r>
                            <a:rPr lang="en-US" b="0" i="1" smtClean="0">
                              <a:latin typeface="Cambria Math" panose="02040503050406030204" pitchFamily="18" charset="0"/>
                            </a:rPr>
                            <m:t>𝑇</m:t>
                          </m:r>
                        </m:sup>
                      </m:sSup>
                      <m:r>
                        <a:rPr lang="en-US" b="0" i="1" smtClean="0">
                          <a:latin typeface="Cambria Math" panose="02040503050406030204" pitchFamily="18" charset="0"/>
                        </a:rPr>
                        <m:t>𝐴𝑥</m:t>
                      </m:r>
                      <m:r>
                        <a:rPr lang="en-US" b="0" i="1" smtClean="0">
                          <a:latin typeface="Cambria Math" panose="02040503050406030204" pitchFamily="18" charset="0"/>
                        </a:rPr>
                        <m:t> −</m:t>
                      </m:r>
                      <m:sSup>
                        <m:sSupPr>
                          <m:ctrlPr>
                            <a:rPr lang="en-US" i="1">
                              <a:latin typeface="Cambria Math" panose="02040503050406030204" pitchFamily="18" charset="0"/>
                            </a:rPr>
                          </m:ctrlPr>
                        </m:sSupPr>
                        <m:e>
                          <m:r>
                            <a:rPr lang="en-US" i="1">
                              <a:latin typeface="Cambria Math" panose="02040503050406030204" pitchFamily="18" charset="0"/>
                            </a:rPr>
                            <m:t>𝐴</m:t>
                          </m:r>
                        </m:e>
                        <m:sup>
                          <m:r>
                            <a:rPr lang="en-US" i="1">
                              <a:latin typeface="Cambria Math" panose="02040503050406030204" pitchFamily="18" charset="0"/>
                            </a:rPr>
                            <m:t>𝑇</m:t>
                          </m:r>
                        </m:sup>
                      </m:sSup>
                      <m:r>
                        <a:rPr lang="en-US" b="0" i="1" smtClean="0">
                          <a:latin typeface="Cambria Math" panose="02040503050406030204" pitchFamily="18" charset="0"/>
                        </a:rPr>
                        <m:t>𝑦</m:t>
                      </m:r>
                      <m:r>
                        <a:rPr lang="en-US" b="0" i="1" smtClean="0">
                          <a:latin typeface="Cambria Math" panose="02040503050406030204" pitchFamily="18" charset="0"/>
                        </a:rPr>
                        <m:t>=0</m:t>
                      </m:r>
                    </m:oMath>
                  </m:oMathPara>
                </a14:m>
                <a:endParaRPr lang="en-US" b="0" i="1" dirty="0">
                  <a:latin typeface="Cambria Math" panose="02040503050406030204" pitchFamily="18" charset="0"/>
                </a:endParaRPr>
              </a:p>
              <a:p>
                <a:pPr marL="0" indent="0">
                  <a:buNone/>
                </a:pPr>
                <a:br>
                  <a:rPr lang="en-US" b="0" i="1" dirty="0">
                    <a:latin typeface="Cambria Math" panose="02040503050406030204" pitchFamily="18" charset="0"/>
                  </a:rPr>
                </a:br>
                <a14:m>
                  <m:oMathPara xmlns:m="http://schemas.openxmlformats.org/officeDocument/2006/math">
                    <m:oMathParaPr>
                      <m:jc m:val="centerGroup"/>
                    </m:oMathParaPr>
                    <m:oMath xmlns:m="http://schemas.openxmlformats.org/officeDocument/2006/math">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𝑥</m:t>
                          </m:r>
                        </m:e>
                      </m:acc>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sSup>
                            <m:sSupPr>
                              <m:ctrlPr>
                                <a:rPr lang="en-US" i="1">
                                  <a:latin typeface="Cambria Math" panose="02040503050406030204" pitchFamily="18" charset="0"/>
                                </a:rPr>
                              </m:ctrlPr>
                            </m:sSupPr>
                            <m:e>
                              <m:r>
                                <a:rPr lang="en-US" b="0" i="1" smtClean="0">
                                  <a:latin typeface="Cambria Math" panose="02040503050406030204" pitchFamily="18" charset="0"/>
                                </a:rPr>
                                <m:t>(</m:t>
                              </m:r>
                              <m:r>
                                <a:rPr lang="en-US" i="1">
                                  <a:latin typeface="Cambria Math" panose="02040503050406030204" pitchFamily="18" charset="0"/>
                                </a:rPr>
                                <m:t>𝐴</m:t>
                              </m:r>
                            </m:e>
                            <m:sup>
                              <m:r>
                                <a:rPr lang="en-US" i="1">
                                  <a:latin typeface="Cambria Math" panose="02040503050406030204" pitchFamily="18" charset="0"/>
                                </a:rPr>
                                <m:t>𝑇</m:t>
                              </m:r>
                            </m:sup>
                          </m:sSup>
                          <m:r>
                            <a:rPr lang="en-US" i="1">
                              <a:latin typeface="Cambria Math" panose="02040503050406030204" pitchFamily="18" charset="0"/>
                            </a:rPr>
                            <m:t>𝐴</m:t>
                          </m:r>
                          <m:r>
                            <a:rPr lang="en-US" b="0" i="1" smtClean="0">
                              <a:latin typeface="Cambria Math" panose="02040503050406030204" pitchFamily="18" charset="0"/>
                            </a:rPr>
                            <m:t>)</m:t>
                          </m:r>
                        </m:e>
                        <m:sup>
                          <m:r>
                            <a:rPr lang="en-US" b="0" i="1" smtClean="0">
                              <a:latin typeface="Cambria Math" panose="02040503050406030204" pitchFamily="18" charset="0"/>
                            </a:rPr>
                            <m:t>−1</m:t>
                          </m:r>
                        </m:sup>
                      </m:sSup>
                      <m:sSup>
                        <m:sSupPr>
                          <m:ctrlPr>
                            <a:rPr lang="en-US" i="1">
                              <a:latin typeface="Cambria Math" panose="02040503050406030204" pitchFamily="18" charset="0"/>
                            </a:rPr>
                          </m:ctrlPr>
                        </m:sSupPr>
                        <m:e>
                          <m:r>
                            <a:rPr lang="en-US" i="1">
                              <a:latin typeface="Cambria Math" panose="02040503050406030204" pitchFamily="18" charset="0"/>
                            </a:rPr>
                            <m:t>𝐴</m:t>
                          </m:r>
                        </m:e>
                        <m:sup>
                          <m:r>
                            <a:rPr lang="en-US" i="1">
                              <a:latin typeface="Cambria Math" panose="02040503050406030204" pitchFamily="18" charset="0"/>
                            </a:rPr>
                            <m:t>𝑇</m:t>
                          </m:r>
                        </m:sup>
                      </m:sSup>
                      <m:r>
                        <a:rPr lang="en-US" i="1">
                          <a:latin typeface="Cambria Math" panose="02040503050406030204" pitchFamily="18" charset="0"/>
                        </a:rPr>
                        <m:t>𝑦</m:t>
                      </m:r>
                    </m:oMath>
                  </m:oMathPara>
                </a14:m>
                <a:endParaRPr lang="en-US" dirty="0"/>
              </a:p>
              <a:p>
                <a:r>
                  <a:rPr lang="en-US" dirty="0"/>
                  <a:t>This is standard least-squares.</a:t>
                </a:r>
              </a:p>
              <a:p>
                <a:r>
                  <a:rPr lang="en-US" dirty="0"/>
                  <a:t>Jupyter notebook:  Lec12_Regression.ipynb</a:t>
                </a:r>
              </a:p>
            </p:txBody>
          </p:sp>
        </mc:Choice>
        <mc:Fallback xmlns="">
          <p:sp>
            <p:nvSpPr>
              <p:cNvPr id="3" name="Content Placeholder 2">
                <a:extLst>
                  <a:ext uri="{FF2B5EF4-FFF2-40B4-BE49-F238E27FC236}">
                    <a16:creationId xmlns:a16="http://schemas.microsoft.com/office/drawing/2014/main" id="{8513EBA3-59CB-D946-8851-490E58197F4D}"/>
                  </a:ext>
                </a:extLst>
              </p:cNvPr>
              <p:cNvSpPr>
                <a:spLocks noGrp="1" noRot="1" noChangeAspect="1" noMove="1" noResize="1" noEditPoints="1" noAdjustHandles="1" noChangeArrowheads="1" noChangeShapeType="1" noTextEdit="1"/>
              </p:cNvSpPr>
              <p:nvPr>
                <p:ph idx="1"/>
              </p:nvPr>
            </p:nvSpPr>
            <p:spPr>
              <a:blipFill>
                <a:blip r:embed="rId2"/>
                <a:stretch>
                  <a:fillRect l="-604" t="-2624" b="-875"/>
                </a:stretch>
              </a:blipFill>
            </p:spPr>
            <p:txBody>
              <a:bodyPr/>
              <a:lstStyle/>
              <a:p>
                <a:r>
                  <a:rPr lang="en-US">
                    <a:noFill/>
                  </a:rPr>
                  <a:t> </a:t>
                </a:r>
              </a:p>
            </p:txBody>
          </p:sp>
        </mc:Fallback>
      </mc:AlternateContent>
      <p:sp>
        <p:nvSpPr>
          <p:cNvPr id="4" name="Date Placeholder 3">
            <a:extLst>
              <a:ext uri="{FF2B5EF4-FFF2-40B4-BE49-F238E27FC236}">
                <a16:creationId xmlns:a16="http://schemas.microsoft.com/office/drawing/2014/main" id="{8726B6EC-6CF8-8640-963E-DE9F180C36BE}"/>
              </a:ext>
            </a:extLst>
          </p:cNvPr>
          <p:cNvSpPr>
            <a:spLocks noGrp="1"/>
          </p:cNvSpPr>
          <p:nvPr>
            <p:ph type="dt" sz="half" idx="10"/>
          </p:nvPr>
        </p:nvSpPr>
        <p:spPr/>
        <p:txBody>
          <a:bodyPr/>
          <a:lstStyle/>
          <a:p>
            <a:r>
              <a:rPr lang="en-US"/>
              <a:t>10/17/2024</a:t>
            </a:r>
          </a:p>
        </p:txBody>
      </p:sp>
      <p:sp>
        <p:nvSpPr>
          <p:cNvPr id="5" name="Footer Placeholder 4">
            <a:extLst>
              <a:ext uri="{FF2B5EF4-FFF2-40B4-BE49-F238E27FC236}">
                <a16:creationId xmlns:a16="http://schemas.microsoft.com/office/drawing/2014/main" id="{D8ED593B-E3A8-A641-89DE-55F3FC6BC107}"/>
              </a:ext>
            </a:extLst>
          </p:cNvPr>
          <p:cNvSpPr>
            <a:spLocks noGrp="1"/>
          </p:cNvSpPr>
          <p:nvPr>
            <p:ph type="ftr" sz="quarter" idx="11"/>
          </p:nvPr>
        </p:nvSpPr>
        <p:spPr/>
        <p:txBody>
          <a:bodyPr/>
          <a:lstStyle/>
          <a:p>
            <a:r>
              <a:rPr lang="en-US"/>
              <a:t>12.010 Lec10: Data Analysis</a:t>
            </a:r>
          </a:p>
        </p:txBody>
      </p:sp>
      <p:sp>
        <p:nvSpPr>
          <p:cNvPr id="6" name="Slide Number Placeholder 5">
            <a:extLst>
              <a:ext uri="{FF2B5EF4-FFF2-40B4-BE49-F238E27FC236}">
                <a16:creationId xmlns:a16="http://schemas.microsoft.com/office/drawing/2014/main" id="{E1A73E7E-326D-E84B-828C-C126100DFAA9}"/>
              </a:ext>
            </a:extLst>
          </p:cNvPr>
          <p:cNvSpPr>
            <a:spLocks noGrp="1"/>
          </p:cNvSpPr>
          <p:nvPr>
            <p:ph type="sldNum" sz="quarter" idx="12"/>
          </p:nvPr>
        </p:nvSpPr>
        <p:spPr/>
        <p:txBody>
          <a:bodyPr/>
          <a:lstStyle/>
          <a:p>
            <a:fld id="{13745AA3-0759-4440-A6D8-DB3C169BAD02}" type="slidenum">
              <a:rPr lang="en-US" smtClean="0"/>
              <a:t>15</a:t>
            </a:fld>
            <a:endParaRPr lang="en-US"/>
          </a:p>
        </p:txBody>
      </p:sp>
    </p:spTree>
    <p:extLst>
      <p:ext uri="{BB962C8B-B14F-4D97-AF65-F5344CB8AC3E}">
        <p14:creationId xmlns:p14="http://schemas.microsoft.com/office/powerpoint/2010/main" val="39859882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4B62EE-B3F1-0147-8CEA-0BE6ABDA2933}"/>
              </a:ext>
            </a:extLst>
          </p:cNvPr>
          <p:cNvSpPr>
            <a:spLocks noGrp="1"/>
          </p:cNvSpPr>
          <p:nvPr>
            <p:ph type="title"/>
          </p:nvPr>
        </p:nvSpPr>
        <p:spPr/>
        <p:txBody>
          <a:bodyPr/>
          <a:lstStyle/>
          <a:p>
            <a:r>
              <a:rPr lang="en-US" dirty="0"/>
              <a:t>Weighted minimization: Gaussian* </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58F0BD0D-0A9B-B44F-B351-149388D3960A}"/>
                  </a:ext>
                </a:extLst>
              </p:cNvPr>
              <p:cNvSpPr>
                <a:spLocks noGrp="1"/>
              </p:cNvSpPr>
              <p:nvPr>
                <p:ph idx="1"/>
              </p:nvPr>
            </p:nvSpPr>
            <p:spPr/>
            <p:txBody>
              <a:bodyPr/>
              <a:lstStyle/>
              <a:p>
                <a:r>
                  <a:rPr lang="en-US" dirty="0"/>
                  <a:t>The concept here is to “weight” the data according to quality.  With the assumption of a data covariance function </a:t>
                </a:r>
                <a:br>
                  <a:rPr lang="en-US" dirty="0"/>
                </a:br>
                <a14:m>
                  <m:oMath xmlns:m="http://schemas.openxmlformats.org/officeDocument/2006/math">
                    <m:r>
                      <a:rPr lang="en-US" i="1">
                        <a:latin typeface="Cambria Math" panose="02040503050406030204" pitchFamily="18" charset="0"/>
                      </a:rPr>
                      <m:t>𝑓</m:t>
                    </m:r>
                    <m:d>
                      <m:dPr>
                        <m:ctrlPr>
                          <a:rPr lang="en-US" i="1">
                            <a:latin typeface="Cambria Math" panose="02040503050406030204" pitchFamily="18" charset="0"/>
                          </a:rPr>
                        </m:ctrlPr>
                      </m:dPr>
                      <m:e>
                        <m:r>
                          <a:rPr lang="en-US" b="0" i="1" smtClean="0">
                            <a:latin typeface="Cambria Math" panose="02040503050406030204" pitchFamily="18" charset="0"/>
                          </a:rPr>
                          <m:t>𝑦</m:t>
                        </m:r>
                        <m:r>
                          <a:rPr lang="en-US" i="1">
                            <a:latin typeface="Cambria Math" panose="02040503050406030204" pitchFamily="18" charset="0"/>
                          </a:rPr>
                          <m:t>;</m:t>
                        </m:r>
                        <m:r>
                          <a:rPr lang="en-US" b="1" i="1">
                            <a:latin typeface="Cambria Math" panose="02040503050406030204" pitchFamily="18" charset="0"/>
                            <a:ea typeface="Cambria Math" panose="02040503050406030204" pitchFamily="18" charset="0"/>
                          </a:rPr>
                          <m:t>𝝁</m:t>
                        </m:r>
                        <m:r>
                          <a:rPr lang="en-US" b="1" i="1" smtClean="0">
                            <a:latin typeface="Cambria Math" panose="02040503050406030204" pitchFamily="18" charset="0"/>
                            <a:ea typeface="Cambria Math" panose="02040503050406030204" pitchFamily="18" charset="0"/>
                          </a:rPr>
                          <m:t>(</m:t>
                        </m:r>
                        <m:r>
                          <a:rPr lang="en-US" b="1" i="1" smtClean="0">
                            <a:latin typeface="Cambria Math" panose="02040503050406030204" pitchFamily="18" charset="0"/>
                            <a:ea typeface="Cambria Math" panose="02040503050406030204" pitchFamily="18" charset="0"/>
                          </a:rPr>
                          <m:t>𝒙</m:t>
                        </m:r>
                        <m:r>
                          <a:rPr lang="en-US" b="1" i="1" smtClean="0">
                            <a:latin typeface="Cambria Math" panose="02040503050406030204" pitchFamily="18" charset="0"/>
                            <a:ea typeface="Cambria Math" panose="02040503050406030204" pitchFamily="18" charset="0"/>
                          </a:rPr>
                          <m:t>)</m:t>
                        </m:r>
                      </m:e>
                    </m:d>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1</m:t>
                        </m:r>
                      </m:num>
                      <m:den>
                        <m:rad>
                          <m:radPr>
                            <m:degHide m:val="on"/>
                            <m:ctrlPr>
                              <a:rPr lang="en-US" i="1">
                                <a:latin typeface="Cambria Math" panose="02040503050406030204" pitchFamily="18" charset="0"/>
                              </a:rPr>
                            </m:ctrlPr>
                          </m:radPr>
                          <m:deg/>
                          <m:e>
                            <m:sSup>
                              <m:sSupPr>
                                <m:ctrlPr>
                                  <a:rPr lang="en-US" i="1">
                                    <a:latin typeface="Cambria Math" panose="02040503050406030204" pitchFamily="18" charset="0"/>
                                  </a:rPr>
                                </m:ctrlPr>
                              </m:sSupPr>
                              <m:e>
                                <m:r>
                                  <a:rPr lang="en-US" i="1">
                                    <a:latin typeface="Cambria Math" panose="02040503050406030204" pitchFamily="18" charset="0"/>
                                  </a:rPr>
                                  <m:t>(2</m:t>
                                </m:r>
                                <m:r>
                                  <a:rPr lang="en-US" i="1">
                                    <a:latin typeface="Cambria Math" panose="02040503050406030204" pitchFamily="18" charset="0"/>
                                    <a:ea typeface="Cambria Math" panose="02040503050406030204" pitchFamily="18" charset="0"/>
                                  </a:rPr>
                                  <m:t>𝜋</m:t>
                                </m:r>
                                <m:r>
                                  <a:rPr lang="en-US" i="1">
                                    <a:latin typeface="Cambria Math" panose="02040503050406030204" pitchFamily="18" charset="0"/>
                                    <a:ea typeface="Cambria Math" panose="02040503050406030204" pitchFamily="18" charset="0"/>
                                  </a:rPr>
                                  <m:t>)</m:t>
                                </m:r>
                              </m:e>
                              <m:sup>
                                <m:r>
                                  <a:rPr lang="en-US" i="1">
                                    <a:latin typeface="Cambria Math" panose="02040503050406030204" pitchFamily="18" charset="0"/>
                                  </a:rPr>
                                  <m:t>𝑛</m:t>
                                </m:r>
                              </m:sup>
                            </m:sSup>
                            <m:d>
                              <m:dPr>
                                <m:begChr m:val="|"/>
                                <m:endChr m:val="|"/>
                                <m:ctrlPr>
                                  <a:rPr lang="en-US" i="1">
                                    <a:latin typeface="Cambria Math" panose="02040503050406030204" pitchFamily="18" charset="0"/>
                                  </a:rPr>
                                </m:ctrlPr>
                              </m:dPr>
                              <m:e>
                                <m:r>
                                  <a:rPr lang="en-US" b="1" i="1">
                                    <a:latin typeface="Cambria Math" panose="02040503050406030204" pitchFamily="18" charset="0"/>
                                  </a:rPr>
                                  <m:t>𝑽</m:t>
                                </m:r>
                              </m:e>
                            </m:d>
                          </m:e>
                        </m:rad>
                      </m:den>
                    </m:f>
                    <m:sSup>
                      <m:sSupPr>
                        <m:ctrlPr>
                          <a:rPr lang="en-US" i="1">
                            <a:latin typeface="Cambria Math" panose="02040503050406030204" pitchFamily="18" charset="0"/>
                          </a:rPr>
                        </m:ctrlPr>
                      </m:sSupPr>
                      <m:e>
                        <m:r>
                          <a:rPr lang="en-US" i="1">
                            <a:latin typeface="Cambria Math" panose="02040503050406030204" pitchFamily="18" charset="0"/>
                          </a:rPr>
                          <m:t>𝑒</m:t>
                        </m:r>
                      </m:e>
                      <m:sup>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1</m:t>
                            </m:r>
                          </m:num>
                          <m:den>
                            <m:r>
                              <a:rPr lang="en-US" i="1">
                                <a:latin typeface="Cambria Math" panose="02040503050406030204" pitchFamily="18" charset="0"/>
                              </a:rPr>
                              <m:t>2</m:t>
                            </m:r>
                          </m:den>
                        </m:f>
                        <m:sSup>
                          <m:sSupPr>
                            <m:ctrlPr>
                              <a:rPr lang="en-US" i="1">
                                <a:latin typeface="Cambria Math" panose="02040503050406030204" pitchFamily="18" charset="0"/>
                              </a:rPr>
                            </m:ctrlPr>
                          </m:sSupPr>
                          <m:e>
                            <m:d>
                              <m:dPr>
                                <m:ctrlPr>
                                  <a:rPr lang="en-US" b="0" i="1" smtClean="0">
                                    <a:latin typeface="Cambria Math" panose="02040503050406030204" pitchFamily="18" charset="0"/>
                                  </a:rPr>
                                </m:ctrlPr>
                              </m:dPr>
                              <m:e>
                                <m:r>
                                  <a:rPr lang="en-US" b="0" i="1" smtClean="0">
                                    <a:latin typeface="Cambria Math" panose="02040503050406030204" pitchFamily="18" charset="0"/>
                                  </a:rPr>
                                  <m:t>𝑦</m:t>
                                </m:r>
                                <m:r>
                                  <a:rPr lang="en-US" i="1">
                                    <a:latin typeface="Cambria Math" panose="02040503050406030204" pitchFamily="18" charset="0"/>
                                  </a:rPr>
                                  <m:t>−</m:t>
                                </m:r>
                                <m:r>
                                  <a:rPr lang="en-US" b="1" i="1">
                                    <a:latin typeface="Cambria Math" panose="02040503050406030204" pitchFamily="18" charset="0"/>
                                    <a:ea typeface="Cambria Math" panose="02040503050406030204" pitchFamily="18" charset="0"/>
                                  </a:rPr>
                                  <m:t>𝝁</m:t>
                                </m:r>
                                <m:d>
                                  <m:dPr>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𝑥</m:t>
                                    </m:r>
                                  </m:e>
                                </m:d>
                              </m:e>
                            </m:d>
                          </m:e>
                          <m:sup>
                            <m:r>
                              <a:rPr lang="en-US" i="1">
                                <a:latin typeface="Cambria Math" panose="02040503050406030204" pitchFamily="18" charset="0"/>
                              </a:rPr>
                              <m:t>𝑇</m:t>
                            </m:r>
                          </m:sup>
                        </m:sSup>
                        <m:sSup>
                          <m:sSupPr>
                            <m:ctrlPr>
                              <a:rPr lang="en-US" b="1" i="1">
                                <a:latin typeface="Cambria Math" panose="02040503050406030204" pitchFamily="18" charset="0"/>
                              </a:rPr>
                            </m:ctrlPr>
                          </m:sSupPr>
                          <m:e>
                            <m:r>
                              <a:rPr lang="en-US" b="1" i="1">
                                <a:latin typeface="Cambria Math" panose="02040503050406030204" pitchFamily="18" charset="0"/>
                              </a:rPr>
                              <m:t>𝑽</m:t>
                            </m:r>
                          </m:e>
                          <m:sup>
                            <m:r>
                              <a:rPr lang="en-US" b="1" i="1">
                                <a:latin typeface="Cambria Math" panose="02040503050406030204" pitchFamily="18" charset="0"/>
                              </a:rPr>
                              <m:t>−</m:t>
                            </m:r>
                            <m:r>
                              <a:rPr lang="en-US" b="1" i="1">
                                <a:latin typeface="Cambria Math" panose="02040503050406030204" pitchFamily="18" charset="0"/>
                              </a:rPr>
                              <m:t>𝟏</m:t>
                            </m:r>
                          </m:sup>
                        </m:sSup>
                        <m:r>
                          <a:rPr lang="en-US" i="1">
                            <a:latin typeface="Cambria Math" panose="02040503050406030204" pitchFamily="18" charset="0"/>
                          </a:rPr>
                          <m:t>(</m:t>
                        </m:r>
                        <m:r>
                          <a:rPr lang="en-US" b="0" i="1" smtClean="0">
                            <a:latin typeface="Cambria Math" panose="02040503050406030204" pitchFamily="18" charset="0"/>
                          </a:rPr>
                          <m:t>𝑦</m:t>
                        </m:r>
                        <m:r>
                          <a:rPr lang="en-US" i="1">
                            <a:latin typeface="Cambria Math" panose="02040503050406030204" pitchFamily="18" charset="0"/>
                          </a:rPr>
                          <m:t>−</m:t>
                        </m:r>
                        <m:r>
                          <a:rPr lang="en-US" b="1" i="1">
                            <a:latin typeface="Cambria Math" panose="02040503050406030204" pitchFamily="18" charset="0"/>
                            <a:ea typeface="Cambria Math" panose="02040503050406030204" pitchFamily="18" charset="0"/>
                          </a:rPr>
                          <m:t>𝝁</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𝑥</m:t>
                        </m:r>
                        <m:r>
                          <a:rPr lang="en-US" b="0" i="1" smtClean="0">
                            <a:latin typeface="Cambria Math" panose="02040503050406030204" pitchFamily="18" charset="0"/>
                            <a:ea typeface="Cambria Math" panose="02040503050406030204" pitchFamily="18" charset="0"/>
                          </a:rPr>
                          <m:t>))</m:t>
                        </m:r>
                      </m:sup>
                    </m:sSup>
                  </m:oMath>
                </a14:m>
                <a:endParaRPr lang="en-US" dirty="0"/>
              </a:p>
              <a:p>
                <a:r>
                  <a:rPr lang="en-US" dirty="0"/>
                  <a:t>The minimization here is for </a:t>
                </a:r>
                <a14:m>
                  <m:oMath xmlns:m="http://schemas.openxmlformats.org/officeDocument/2006/math">
                    <m:sSup>
                      <m:sSupPr>
                        <m:ctrlPr>
                          <a:rPr lang="en-US" i="1">
                            <a:latin typeface="Cambria Math" panose="02040503050406030204" pitchFamily="18" charset="0"/>
                          </a:rPr>
                        </m:ctrlPr>
                      </m:sSupPr>
                      <m:e>
                        <m:d>
                          <m:dPr>
                            <m:ctrlPr>
                              <a:rPr lang="en-US" i="1">
                                <a:latin typeface="Cambria Math" panose="02040503050406030204" pitchFamily="18" charset="0"/>
                              </a:rPr>
                            </m:ctrlPr>
                          </m:dPr>
                          <m:e>
                            <m:r>
                              <a:rPr lang="en-US" i="1">
                                <a:latin typeface="Cambria Math" panose="02040503050406030204" pitchFamily="18" charset="0"/>
                              </a:rPr>
                              <m:t>𝑦</m:t>
                            </m:r>
                            <m:r>
                              <a:rPr lang="en-US" i="1">
                                <a:latin typeface="Cambria Math" panose="02040503050406030204" pitchFamily="18" charset="0"/>
                              </a:rPr>
                              <m:t>−</m:t>
                            </m:r>
                            <m:r>
                              <a:rPr lang="en-US" b="1" i="1">
                                <a:latin typeface="Cambria Math" panose="02040503050406030204" pitchFamily="18" charset="0"/>
                                <a:ea typeface="Cambria Math" panose="02040503050406030204" pitchFamily="18" charset="0"/>
                              </a:rPr>
                              <m:t>𝝁</m:t>
                            </m:r>
                            <m:d>
                              <m:dPr>
                                <m:ctrlPr>
                                  <a:rPr lang="en-US" i="1">
                                    <a:latin typeface="Cambria Math" panose="02040503050406030204" pitchFamily="18" charset="0"/>
                                    <a:ea typeface="Cambria Math" panose="02040503050406030204" pitchFamily="18" charset="0"/>
                                  </a:rPr>
                                </m:ctrlPr>
                              </m:dPr>
                              <m:e>
                                <m:r>
                                  <a:rPr lang="en-US" i="1">
                                    <a:latin typeface="Cambria Math" panose="02040503050406030204" pitchFamily="18" charset="0"/>
                                    <a:ea typeface="Cambria Math" panose="02040503050406030204" pitchFamily="18" charset="0"/>
                                  </a:rPr>
                                  <m:t>𝑥</m:t>
                                </m:r>
                              </m:e>
                            </m:d>
                          </m:e>
                        </m:d>
                      </m:e>
                      <m:sup>
                        <m:r>
                          <a:rPr lang="en-US" i="1">
                            <a:latin typeface="Cambria Math" panose="02040503050406030204" pitchFamily="18" charset="0"/>
                          </a:rPr>
                          <m:t>𝑇</m:t>
                        </m:r>
                      </m:sup>
                    </m:sSup>
                    <m:sSup>
                      <m:sSupPr>
                        <m:ctrlPr>
                          <a:rPr lang="en-US" b="1" i="1">
                            <a:latin typeface="Cambria Math" panose="02040503050406030204" pitchFamily="18" charset="0"/>
                          </a:rPr>
                        </m:ctrlPr>
                      </m:sSupPr>
                      <m:e>
                        <m:r>
                          <a:rPr lang="en-US" b="1" i="1">
                            <a:latin typeface="Cambria Math" panose="02040503050406030204" pitchFamily="18" charset="0"/>
                          </a:rPr>
                          <m:t>𝑽</m:t>
                        </m:r>
                      </m:e>
                      <m:sup>
                        <m:r>
                          <a:rPr lang="en-US" b="1" i="1">
                            <a:latin typeface="Cambria Math" panose="02040503050406030204" pitchFamily="18" charset="0"/>
                          </a:rPr>
                          <m:t>−</m:t>
                        </m:r>
                        <m:r>
                          <a:rPr lang="en-US" b="1" i="1">
                            <a:latin typeface="Cambria Math" panose="02040503050406030204" pitchFamily="18" charset="0"/>
                          </a:rPr>
                          <m:t>𝟏</m:t>
                        </m:r>
                      </m:sup>
                    </m:sSup>
                    <m:r>
                      <a:rPr lang="en-US" i="1">
                        <a:latin typeface="Cambria Math" panose="02040503050406030204" pitchFamily="18" charset="0"/>
                      </a:rPr>
                      <m:t>(</m:t>
                    </m:r>
                    <m:r>
                      <a:rPr lang="en-US" i="1">
                        <a:latin typeface="Cambria Math" panose="02040503050406030204" pitchFamily="18" charset="0"/>
                      </a:rPr>
                      <m:t>𝑦</m:t>
                    </m:r>
                    <m:r>
                      <a:rPr lang="en-US" i="1">
                        <a:latin typeface="Cambria Math" panose="02040503050406030204" pitchFamily="18" charset="0"/>
                      </a:rPr>
                      <m:t>−</m:t>
                    </m:r>
                    <m:r>
                      <a:rPr lang="en-US" b="1" i="1">
                        <a:latin typeface="Cambria Math" panose="02040503050406030204" pitchFamily="18" charset="0"/>
                        <a:ea typeface="Cambria Math" panose="02040503050406030204" pitchFamily="18" charset="0"/>
                      </a:rPr>
                      <m:t>𝝁</m:t>
                    </m:r>
                    <m:d>
                      <m:dPr>
                        <m:ctrlPr>
                          <a:rPr lang="en-US" b="1" i="1">
                            <a:latin typeface="Cambria Math" panose="02040503050406030204" pitchFamily="18" charset="0"/>
                            <a:ea typeface="Cambria Math" panose="02040503050406030204" pitchFamily="18" charset="0"/>
                          </a:rPr>
                        </m:ctrlPr>
                      </m:dPr>
                      <m:e>
                        <m:r>
                          <a:rPr lang="en-US" i="1">
                            <a:latin typeface="Cambria Math" panose="02040503050406030204" pitchFamily="18" charset="0"/>
                            <a:ea typeface="Cambria Math" panose="02040503050406030204" pitchFamily="18" charset="0"/>
                          </a:rPr>
                          <m:t>𝑥</m:t>
                        </m:r>
                      </m:e>
                    </m:d>
                  </m:oMath>
                </a14:m>
                <a:r>
                  <a:rPr lang="en-US" dirty="0"/>
                  <a:t>) where </a:t>
                </a:r>
                <a14:m>
                  <m:oMath xmlns:m="http://schemas.openxmlformats.org/officeDocument/2006/math">
                    <m:r>
                      <a:rPr lang="en-US" b="1" i="1">
                        <a:latin typeface="Cambria Math" panose="02040503050406030204" pitchFamily="18" charset="0"/>
                        <a:ea typeface="Cambria Math" panose="02040503050406030204" pitchFamily="18" charset="0"/>
                      </a:rPr>
                      <m:t>𝝁</m:t>
                    </m:r>
                    <m:d>
                      <m:dPr>
                        <m:ctrlPr>
                          <a:rPr lang="en-US" b="1" i="1">
                            <a:latin typeface="Cambria Math" panose="02040503050406030204" pitchFamily="18" charset="0"/>
                            <a:ea typeface="Cambria Math" panose="02040503050406030204" pitchFamily="18" charset="0"/>
                          </a:rPr>
                        </m:ctrlPr>
                      </m:dPr>
                      <m:e>
                        <m:r>
                          <a:rPr lang="en-US" i="1">
                            <a:latin typeface="Cambria Math" panose="02040503050406030204" pitchFamily="18" charset="0"/>
                            <a:ea typeface="Cambria Math" panose="02040503050406030204" pitchFamily="18" charset="0"/>
                          </a:rPr>
                          <m:t>𝑥</m:t>
                        </m:r>
                      </m:e>
                    </m:d>
                  </m:oMath>
                </a14:m>
                <a:r>
                  <a:rPr lang="en-US" dirty="0"/>
                  <a:t>is the model value of y.  For linear model </a:t>
                </a:r>
                <a14:m>
                  <m:oMath xmlns:m="http://schemas.openxmlformats.org/officeDocument/2006/math">
                    <m:r>
                      <a:rPr lang="en-US" b="1" i="1">
                        <a:latin typeface="Cambria Math" panose="02040503050406030204" pitchFamily="18" charset="0"/>
                        <a:ea typeface="Cambria Math" panose="02040503050406030204" pitchFamily="18" charset="0"/>
                      </a:rPr>
                      <m:t>𝝁</m:t>
                    </m:r>
                    <m:d>
                      <m:dPr>
                        <m:ctrlPr>
                          <a:rPr lang="en-US" b="1" i="1">
                            <a:latin typeface="Cambria Math" panose="02040503050406030204" pitchFamily="18" charset="0"/>
                            <a:ea typeface="Cambria Math" panose="02040503050406030204" pitchFamily="18" charset="0"/>
                          </a:rPr>
                        </m:ctrlPr>
                      </m:dPr>
                      <m:e>
                        <m:r>
                          <a:rPr lang="en-US" i="1">
                            <a:latin typeface="Cambria Math" panose="02040503050406030204" pitchFamily="18" charset="0"/>
                            <a:ea typeface="Cambria Math" panose="02040503050406030204" pitchFamily="18" charset="0"/>
                          </a:rPr>
                          <m:t>𝑥</m:t>
                        </m:r>
                      </m:e>
                    </m:d>
                    <m:r>
                      <a:rPr lang="en-US" b="0" i="0" smtClean="0">
                        <a:latin typeface="Cambria Math" panose="02040503050406030204" pitchFamily="18" charset="0"/>
                        <a:ea typeface="Cambria Math" panose="02040503050406030204" pitchFamily="18" charset="0"/>
                      </a:rPr>
                      <m:t>=</m:t>
                    </m:r>
                    <m:r>
                      <m:rPr>
                        <m:sty m:val="p"/>
                      </m:rPr>
                      <a:rPr lang="en-US" b="0" i="0" smtClean="0">
                        <a:latin typeface="Cambria Math" panose="02040503050406030204" pitchFamily="18" charset="0"/>
                        <a:ea typeface="Cambria Math" panose="02040503050406030204" pitchFamily="18" charset="0"/>
                      </a:rPr>
                      <m:t>Ax</m:t>
                    </m:r>
                  </m:oMath>
                </a14:m>
                <a:r>
                  <a:rPr lang="en-US" dirty="0"/>
                  <a:t>.</a:t>
                </a:r>
              </a:p>
              <a:p>
                <a:r>
                  <a:rPr lang="en-US" dirty="0"/>
                  <a:t>Weighted least squares is </a:t>
                </a:r>
                <a:br>
                  <a:rPr lang="en-US" dirty="0"/>
                </a:br>
                <a:br>
                  <a:rPr lang="en-US" dirty="0"/>
                </a:br>
                <a14:m>
                  <m:oMath xmlns:m="http://schemas.openxmlformats.org/officeDocument/2006/math">
                    <m:acc>
                      <m:accPr>
                        <m:chr m:val="̂"/>
                        <m:ctrlPr>
                          <a:rPr lang="en-US" i="1">
                            <a:latin typeface="Cambria Math" panose="02040503050406030204" pitchFamily="18" charset="0"/>
                          </a:rPr>
                        </m:ctrlPr>
                      </m:accPr>
                      <m:e>
                        <m:r>
                          <a:rPr lang="en-US" i="1">
                            <a:latin typeface="Cambria Math" panose="02040503050406030204" pitchFamily="18" charset="0"/>
                          </a:rPr>
                          <m:t>𝑥</m:t>
                        </m:r>
                      </m:e>
                    </m:acc>
                    <m:r>
                      <a:rPr lang="en-US" i="1">
                        <a:latin typeface="Cambria Math" panose="02040503050406030204" pitchFamily="18" charset="0"/>
                      </a:rPr>
                      <m:t>=</m:t>
                    </m:r>
                    <m:sSup>
                      <m:sSupPr>
                        <m:ctrlPr>
                          <a:rPr lang="en-US" i="1">
                            <a:latin typeface="Cambria Math" panose="02040503050406030204" pitchFamily="18" charset="0"/>
                          </a:rPr>
                        </m:ctrlPr>
                      </m:sSupPr>
                      <m:e>
                        <m:sSup>
                          <m:sSupPr>
                            <m:ctrlPr>
                              <a:rPr lang="en-US" i="1">
                                <a:latin typeface="Cambria Math" panose="02040503050406030204" pitchFamily="18" charset="0"/>
                              </a:rPr>
                            </m:ctrlPr>
                          </m:sSupPr>
                          <m:e>
                            <m:r>
                              <a:rPr lang="en-US" i="1">
                                <a:latin typeface="Cambria Math" panose="02040503050406030204" pitchFamily="18" charset="0"/>
                              </a:rPr>
                              <m:t>(</m:t>
                            </m:r>
                            <m:r>
                              <a:rPr lang="en-US" i="1">
                                <a:latin typeface="Cambria Math" panose="02040503050406030204" pitchFamily="18" charset="0"/>
                              </a:rPr>
                              <m:t>𝐴</m:t>
                            </m:r>
                          </m:e>
                          <m:sup>
                            <m:r>
                              <a:rPr lang="en-US" i="1">
                                <a:latin typeface="Cambria Math" panose="02040503050406030204" pitchFamily="18" charset="0"/>
                              </a:rPr>
                              <m:t>𝑇</m:t>
                            </m:r>
                          </m:sup>
                        </m:sSup>
                        <m:sSup>
                          <m:sSupPr>
                            <m:ctrlPr>
                              <a:rPr lang="en-US" i="1" smtClean="0">
                                <a:latin typeface="Cambria Math" panose="02040503050406030204" pitchFamily="18" charset="0"/>
                              </a:rPr>
                            </m:ctrlPr>
                          </m:sSupPr>
                          <m:e>
                            <m:r>
                              <a:rPr lang="en-US" b="0" i="1" smtClean="0">
                                <a:latin typeface="Cambria Math" panose="02040503050406030204" pitchFamily="18" charset="0"/>
                              </a:rPr>
                              <m:t>𝑉</m:t>
                            </m:r>
                          </m:e>
                          <m:sup>
                            <m:r>
                              <a:rPr lang="en-US" b="0" i="1" smtClean="0">
                                <a:latin typeface="Cambria Math" panose="02040503050406030204" pitchFamily="18" charset="0"/>
                              </a:rPr>
                              <m:t>−1</m:t>
                            </m:r>
                          </m:sup>
                        </m:sSup>
                        <m:r>
                          <a:rPr lang="en-US" i="1">
                            <a:latin typeface="Cambria Math" panose="02040503050406030204" pitchFamily="18" charset="0"/>
                          </a:rPr>
                          <m:t>𝐴</m:t>
                        </m:r>
                        <m:r>
                          <a:rPr lang="en-US" i="1">
                            <a:latin typeface="Cambria Math" panose="02040503050406030204" pitchFamily="18" charset="0"/>
                          </a:rPr>
                          <m:t>)</m:t>
                        </m:r>
                      </m:e>
                      <m:sup>
                        <m:r>
                          <a:rPr lang="en-US" i="1">
                            <a:latin typeface="Cambria Math" panose="02040503050406030204" pitchFamily="18" charset="0"/>
                          </a:rPr>
                          <m:t>−1</m:t>
                        </m:r>
                      </m:sup>
                    </m:sSup>
                    <m:sSup>
                      <m:sSupPr>
                        <m:ctrlPr>
                          <a:rPr lang="en-US" i="1">
                            <a:latin typeface="Cambria Math" panose="02040503050406030204" pitchFamily="18" charset="0"/>
                          </a:rPr>
                        </m:ctrlPr>
                      </m:sSupPr>
                      <m:e>
                        <m:r>
                          <a:rPr lang="en-US" i="1">
                            <a:latin typeface="Cambria Math" panose="02040503050406030204" pitchFamily="18" charset="0"/>
                          </a:rPr>
                          <m:t>𝐴</m:t>
                        </m:r>
                      </m:e>
                      <m:sup>
                        <m:r>
                          <a:rPr lang="en-US" i="1">
                            <a:latin typeface="Cambria Math" panose="02040503050406030204" pitchFamily="18" charset="0"/>
                          </a:rPr>
                          <m:t>𝑇</m:t>
                        </m:r>
                      </m:sup>
                    </m:sSup>
                    <m:sSup>
                      <m:sSupPr>
                        <m:ctrlPr>
                          <a:rPr lang="en-US" i="1" smtClean="0">
                            <a:latin typeface="Cambria Math" panose="02040503050406030204" pitchFamily="18" charset="0"/>
                          </a:rPr>
                        </m:ctrlPr>
                      </m:sSupPr>
                      <m:e>
                        <m:r>
                          <a:rPr lang="en-US" b="0" i="1" smtClean="0">
                            <a:latin typeface="Cambria Math" panose="02040503050406030204" pitchFamily="18" charset="0"/>
                          </a:rPr>
                          <m:t>𝑉</m:t>
                        </m:r>
                      </m:e>
                      <m:sup>
                        <m:r>
                          <a:rPr lang="en-US" b="0" i="1" smtClean="0">
                            <a:latin typeface="Cambria Math" panose="02040503050406030204" pitchFamily="18" charset="0"/>
                          </a:rPr>
                          <m:t>−1</m:t>
                        </m:r>
                      </m:sup>
                    </m:sSup>
                    <m:r>
                      <a:rPr lang="en-US" i="1">
                        <a:latin typeface="Cambria Math" panose="02040503050406030204" pitchFamily="18" charset="0"/>
                      </a:rPr>
                      <m:t>𝑦</m:t>
                    </m:r>
                  </m:oMath>
                </a14:m>
                <a:endParaRPr lang="en-US" dirty="0"/>
              </a:p>
              <a:p>
                <a:endParaRPr lang="en-US" dirty="0"/>
              </a:p>
              <a:p>
                <a:endParaRPr lang="en-US" dirty="0"/>
              </a:p>
            </p:txBody>
          </p:sp>
        </mc:Choice>
        <mc:Fallback xmlns="">
          <p:sp>
            <p:nvSpPr>
              <p:cNvPr id="3" name="Content Placeholder 2">
                <a:extLst>
                  <a:ext uri="{FF2B5EF4-FFF2-40B4-BE49-F238E27FC236}">
                    <a16:creationId xmlns:a16="http://schemas.microsoft.com/office/drawing/2014/main" id="{58F0BD0D-0A9B-B44F-B351-149388D3960A}"/>
                  </a:ext>
                </a:extLst>
              </p:cNvPr>
              <p:cNvSpPr>
                <a:spLocks noGrp="1" noRot="1" noChangeAspect="1" noMove="1" noResize="1" noEditPoints="1" noAdjustHandles="1" noChangeArrowheads="1" noChangeShapeType="1" noTextEdit="1"/>
              </p:cNvSpPr>
              <p:nvPr>
                <p:ph idx="1"/>
              </p:nvPr>
            </p:nvSpPr>
            <p:spPr>
              <a:blipFill>
                <a:blip r:embed="rId3"/>
                <a:stretch>
                  <a:fillRect l="-1087" t="-2332"/>
                </a:stretch>
              </a:blipFill>
            </p:spPr>
            <p:txBody>
              <a:bodyPr/>
              <a:lstStyle/>
              <a:p>
                <a:r>
                  <a:rPr lang="en-US">
                    <a:noFill/>
                  </a:rPr>
                  <a:t> </a:t>
                </a:r>
              </a:p>
            </p:txBody>
          </p:sp>
        </mc:Fallback>
      </mc:AlternateContent>
      <p:sp>
        <p:nvSpPr>
          <p:cNvPr id="4" name="Date Placeholder 3">
            <a:extLst>
              <a:ext uri="{FF2B5EF4-FFF2-40B4-BE49-F238E27FC236}">
                <a16:creationId xmlns:a16="http://schemas.microsoft.com/office/drawing/2014/main" id="{3D9F860D-9667-B74F-AE1B-0231C21F327A}"/>
              </a:ext>
            </a:extLst>
          </p:cNvPr>
          <p:cNvSpPr>
            <a:spLocks noGrp="1"/>
          </p:cNvSpPr>
          <p:nvPr>
            <p:ph type="dt" sz="half" idx="10"/>
          </p:nvPr>
        </p:nvSpPr>
        <p:spPr/>
        <p:txBody>
          <a:bodyPr/>
          <a:lstStyle/>
          <a:p>
            <a:r>
              <a:rPr lang="en-US"/>
              <a:t>10/17/2024</a:t>
            </a:r>
          </a:p>
        </p:txBody>
      </p:sp>
      <p:sp>
        <p:nvSpPr>
          <p:cNvPr id="5" name="Footer Placeholder 4">
            <a:extLst>
              <a:ext uri="{FF2B5EF4-FFF2-40B4-BE49-F238E27FC236}">
                <a16:creationId xmlns:a16="http://schemas.microsoft.com/office/drawing/2014/main" id="{E5E41A78-B4C4-8C47-9719-BD34A1B8662D}"/>
              </a:ext>
            </a:extLst>
          </p:cNvPr>
          <p:cNvSpPr>
            <a:spLocks noGrp="1"/>
          </p:cNvSpPr>
          <p:nvPr>
            <p:ph type="ftr" sz="quarter" idx="11"/>
          </p:nvPr>
        </p:nvSpPr>
        <p:spPr/>
        <p:txBody>
          <a:bodyPr/>
          <a:lstStyle/>
          <a:p>
            <a:r>
              <a:rPr lang="en-US"/>
              <a:t>12.010 Lec10: Data Analysis</a:t>
            </a:r>
          </a:p>
        </p:txBody>
      </p:sp>
      <p:sp>
        <p:nvSpPr>
          <p:cNvPr id="6" name="Slide Number Placeholder 5">
            <a:extLst>
              <a:ext uri="{FF2B5EF4-FFF2-40B4-BE49-F238E27FC236}">
                <a16:creationId xmlns:a16="http://schemas.microsoft.com/office/drawing/2014/main" id="{A7137B97-6387-3549-876B-91028BC5DE8F}"/>
              </a:ext>
            </a:extLst>
          </p:cNvPr>
          <p:cNvSpPr>
            <a:spLocks noGrp="1"/>
          </p:cNvSpPr>
          <p:nvPr>
            <p:ph type="sldNum" sz="quarter" idx="12"/>
          </p:nvPr>
        </p:nvSpPr>
        <p:spPr/>
        <p:txBody>
          <a:bodyPr/>
          <a:lstStyle/>
          <a:p>
            <a:fld id="{13745AA3-0759-4440-A6D8-DB3C169BAD02}" type="slidenum">
              <a:rPr lang="en-US" smtClean="0"/>
              <a:t>16</a:t>
            </a:fld>
            <a:endParaRPr lang="en-US"/>
          </a:p>
        </p:txBody>
      </p:sp>
      <p:sp>
        <p:nvSpPr>
          <p:cNvPr id="7" name="TextBox 6">
            <a:extLst>
              <a:ext uri="{FF2B5EF4-FFF2-40B4-BE49-F238E27FC236}">
                <a16:creationId xmlns:a16="http://schemas.microsoft.com/office/drawing/2014/main" id="{1A05F21E-FC59-0D40-92AA-68B9027D9196}"/>
              </a:ext>
            </a:extLst>
          </p:cNvPr>
          <p:cNvSpPr txBox="1"/>
          <p:nvPr/>
        </p:nvSpPr>
        <p:spPr>
          <a:xfrm>
            <a:off x="4767211" y="5807631"/>
            <a:ext cx="1849144" cy="369332"/>
          </a:xfrm>
          <a:prstGeom prst="rect">
            <a:avLst/>
          </a:prstGeom>
          <a:noFill/>
        </p:spPr>
        <p:txBody>
          <a:bodyPr wrap="square" rtlCol="0">
            <a:spAutoFit/>
          </a:bodyPr>
          <a:lstStyle/>
          <a:p>
            <a:r>
              <a:rPr lang="en-US" dirty="0"/>
              <a:t>Normal Equations</a:t>
            </a:r>
          </a:p>
        </p:txBody>
      </p:sp>
      <p:cxnSp>
        <p:nvCxnSpPr>
          <p:cNvPr id="9" name="Straight Arrow Connector 8">
            <a:extLst>
              <a:ext uri="{FF2B5EF4-FFF2-40B4-BE49-F238E27FC236}">
                <a16:creationId xmlns:a16="http://schemas.microsoft.com/office/drawing/2014/main" id="{497A07FE-DE5E-084D-98B4-B7DA0310C611}"/>
              </a:ext>
            </a:extLst>
          </p:cNvPr>
          <p:cNvCxnSpPr/>
          <p:nvPr/>
        </p:nvCxnSpPr>
        <p:spPr>
          <a:xfrm>
            <a:off x="4839128" y="5866544"/>
            <a:ext cx="1438382" cy="0"/>
          </a:xfrm>
          <a:prstGeom prst="straightConnector1">
            <a:avLst/>
          </a:prstGeom>
          <a:ln w="34925">
            <a:headEnd type="triangle"/>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8C1D6DB9-A642-4F4B-9B41-6C534648B378}"/>
              </a:ext>
            </a:extLst>
          </p:cNvPr>
          <p:cNvSpPr txBox="1"/>
          <p:nvPr/>
        </p:nvSpPr>
        <p:spPr>
          <a:xfrm>
            <a:off x="6688272" y="5807631"/>
            <a:ext cx="1490598" cy="369332"/>
          </a:xfrm>
          <a:prstGeom prst="rect">
            <a:avLst/>
          </a:prstGeom>
          <a:noFill/>
        </p:spPr>
        <p:txBody>
          <a:bodyPr wrap="square" rtlCol="0">
            <a:spAutoFit/>
          </a:bodyPr>
          <a:lstStyle/>
          <a:p>
            <a:r>
              <a:rPr lang="en-US" dirty="0"/>
              <a:t>B-vector</a:t>
            </a:r>
          </a:p>
        </p:txBody>
      </p:sp>
      <p:cxnSp>
        <p:nvCxnSpPr>
          <p:cNvPr id="11" name="Straight Arrow Connector 10">
            <a:extLst>
              <a:ext uri="{FF2B5EF4-FFF2-40B4-BE49-F238E27FC236}">
                <a16:creationId xmlns:a16="http://schemas.microsoft.com/office/drawing/2014/main" id="{28135CD6-5285-5D49-849F-ACAC94882FD4}"/>
              </a:ext>
            </a:extLst>
          </p:cNvPr>
          <p:cNvCxnSpPr/>
          <p:nvPr/>
        </p:nvCxnSpPr>
        <p:spPr>
          <a:xfrm>
            <a:off x="6616355" y="5866544"/>
            <a:ext cx="1438382" cy="0"/>
          </a:xfrm>
          <a:prstGeom prst="straightConnector1">
            <a:avLst/>
          </a:prstGeom>
          <a:ln w="34925">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005694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F6C5B9-95E2-BA41-AAE5-1A066CB2FC86}"/>
              </a:ext>
            </a:extLst>
          </p:cNvPr>
          <p:cNvSpPr>
            <a:spLocks noGrp="1"/>
          </p:cNvSpPr>
          <p:nvPr>
            <p:ph type="title"/>
          </p:nvPr>
        </p:nvSpPr>
        <p:spPr/>
        <p:txBody>
          <a:bodyPr/>
          <a:lstStyle/>
          <a:p>
            <a:r>
              <a:rPr lang="en-US" dirty="0"/>
              <a:t>Slightly non-linear problem</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301C4E64-7F6E-6943-B713-D66D3518D754}"/>
                  </a:ext>
                </a:extLst>
              </p:cNvPr>
              <p:cNvSpPr>
                <a:spLocks noGrp="1"/>
              </p:cNvSpPr>
              <p:nvPr>
                <p:ph idx="1"/>
              </p:nvPr>
            </p:nvSpPr>
            <p:spPr/>
            <p:txBody>
              <a:bodyPr/>
              <a:lstStyle/>
              <a:p>
                <a:r>
                  <a:rPr lang="en-US" dirty="0"/>
                  <a:t>The standard method for non-linear problems is to use a Taylor series expansion.</a:t>
                </a:r>
              </a:p>
              <a:p>
                <a:pPr marL="0" indent="0" algn="ctr">
                  <a:buNone/>
                </a:pPr>
                <a14:m>
                  <m:oMath xmlns:m="http://schemas.openxmlformats.org/officeDocument/2006/math">
                    <m:r>
                      <a:rPr lang="en-US" b="0" i="1" smtClean="0">
                        <a:latin typeface="Cambria Math" panose="02040503050406030204" pitchFamily="18" charset="0"/>
                      </a:rPr>
                      <m:t>𝑦</m:t>
                    </m:r>
                    <m:r>
                      <a:rPr lang="en-US" b="0" i="1" smtClean="0">
                        <a:latin typeface="Cambria Math" panose="02040503050406030204" pitchFamily="18" charset="0"/>
                      </a:rPr>
                      <m:t>=</m:t>
                    </m:r>
                    <m:r>
                      <a:rPr lang="en-US" i="1">
                        <a:latin typeface="Cambria Math" panose="02040503050406030204" pitchFamily="18" charset="0"/>
                        <a:ea typeface="Cambria Math" panose="02040503050406030204" pitchFamily="18" charset="0"/>
                      </a:rPr>
                      <m:t>𝑓</m:t>
                    </m:r>
                    <m:d>
                      <m:dPr>
                        <m:ctrlPr>
                          <a:rPr lang="en-US" i="1">
                            <a:latin typeface="Cambria Math" panose="02040503050406030204" pitchFamily="18" charset="0"/>
                            <a:ea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𝑥</m:t>
                            </m:r>
                          </m:e>
                          <m:sub>
                            <m:r>
                              <a:rPr lang="en-US" i="1">
                                <a:latin typeface="Cambria Math" panose="02040503050406030204" pitchFamily="18" charset="0"/>
                              </a:rPr>
                              <m:t>0</m:t>
                            </m:r>
                          </m:sub>
                        </m:sSub>
                      </m:e>
                    </m:d>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𝑓</m:t>
                        </m:r>
                      </m:num>
                      <m:den>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𝑥</m:t>
                        </m:r>
                      </m:den>
                    </m:f>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𝑥</m:t>
                    </m:r>
                    <m:r>
                      <a:rPr lang="en-US" b="0" i="1" smtClean="0">
                        <a:latin typeface="Cambria Math" panose="02040503050406030204" pitchFamily="18" charset="0"/>
                        <a:ea typeface="Cambria Math" panose="02040503050406030204" pitchFamily="18" charset="0"/>
                      </a:rPr>
                      <m:t>=</m:t>
                    </m:r>
                  </m:oMath>
                </a14:m>
                <a:r>
                  <a:rPr lang="en-US" dirty="0">
                    <a:ea typeface="Cambria Math" panose="02040503050406030204" pitchFamily="18" charset="0"/>
                  </a:rPr>
                  <a:t> </a:t>
                </a:r>
                <a14:m>
                  <m:oMath xmlns:m="http://schemas.openxmlformats.org/officeDocument/2006/math">
                    <m:sSub>
                      <m:sSubPr>
                        <m:ctrlPr>
                          <a:rPr lang="en-US"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𝑦</m:t>
                        </m:r>
                      </m:e>
                      <m:sub>
                        <m:r>
                          <a:rPr lang="en-US" b="0" i="1" smtClean="0">
                            <a:latin typeface="Cambria Math" panose="02040503050406030204" pitchFamily="18" charset="0"/>
                            <a:ea typeface="Cambria Math" panose="02040503050406030204" pitchFamily="18" charset="0"/>
                          </a:rPr>
                          <m:t>0</m:t>
                        </m:r>
                      </m:sub>
                    </m:sSub>
                    <m:r>
                      <a:rPr lang="en-US" i="1">
                        <a:latin typeface="Cambria Math" panose="02040503050406030204" pitchFamily="18" charset="0"/>
                      </a:rPr>
                      <m:t>+</m:t>
                    </m:r>
                    <m:r>
                      <a:rPr lang="en-US" b="0" i="1" smtClean="0">
                        <a:latin typeface="Cambria Math" panose="02040503050406030204" pitchFamily="18" charset="0"/>
                      </a:rPr>
                      <m:t>𝐴</m:t>
                    </m:r>
                    <m:r>
                      <a:rPr lang="en-US" i="1">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𝑥</m:t>
                    </m:r>
                  </m:oMath>
                </a14:m>
                <a:endParaRPr lang="en-US" i="1" dirty="0">
                  <a:latin typeface="Cambria Math" panose="02040503050406030204" pitchFamily="18" charset="0"/>
                  <a:ea typeface="Cambria Math" panose="02040503050406030204" pitchFamily="18" charset="0"/>
                </a:endParaRPr>
              </a:p>
              <a:p>
                <a:pPr marL="0" indent="0">
                  <a:buNone/>
                </a:pPr>
                <a:r>
                  <a:rPr lang="en-US" dirty="0"/>
                  <a:t>   where A is the partials, design or Jacobian matrix</a:t>
                </a:r>
              </a:p>
              <a:p>
                <a:r>
                  <a:rPr lang="en-US" dirty="0"/>
                  <a:t>The WLS estimate of the change to the parameter values is</a:t>
                </a:r>
                <a:br>
                  <a:rPr lang="en-US" dirty="0"/>
                </a:br>
                <a14:m>
                  <m:oMath xmlns:m="http://schemas.openxmlformats.org/officeDocument/2006/math">
                    <m:r>
                      <a:rPr lang="en-US"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𝑦</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𝑦</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𝑓</m:t>
                    </m:r>
                    <m:r>
                      <a:rPr lang="en-US" b="0" i="1" smtClean="0">
                        <a:latin typeface="Cambria Math" panose="02040503050406030204" pitchFamily="18" charset="0"/>
                        <a:ea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𝑥</m:t>
                        </m:r>
                      </m:e>
                      <m:sub>
                        <m:r>
                          <a:rPr lang="en-US" i="1">
                            <a:latin typeface="Cambria Math" panose="02040503050406030204" pitchFamily="18" charset="0"/>
                          </a:rPr>
                          <m:t>0</m:t>
                        </m:r>
                      </m:sub>
                    </m:sSub>
                    <m:r>
                      <a:rPr lang="en-US" b="0" i="1" smtClean="0">
                        <a:latin typeface="Cambria Math" panose="02040503050406030204" pitchFamily="18" charset="0"/>
                      </a:rPr>
                      <m:t>)</m:t>
                    </m:r>
                  </m:oMath>
                </a14:m>
                <a:br>
                  <a:rPr lang="en-US" dirty="0"/>
                </a:br>
                <a14:m>
                  <m:oMath xmlns:m="http://schemas.openxmlformats.org/officeDocument/2006/math">
                    <m:acc>
                      <m:accPr>
                        <m:chr m:val="̂"/>
                        <m:ctrlPr>
                          <a:rPr lang="en-US" i="1">
                            <a:latin typeface="Cambria Math" panose="02040503050406030204" pitchFamily="18" charset="0"/>
                          </a:rPr>
                        </m:ctrlPr>
                      </m:accPr>
                      <m:e>
                        <m:r>
                          <m:rPr>
                            <m:sty m:val="p"/>
                          </m:rPr>
                          <a:rPr lang="el-GR" i="1" smtClean="0">
                            <a:latin typeface="Cambria Math" panose="02040503050406030204" pitchFamily="18" charset="0"/>
                            <a:ea typeface="Cambria Math" panose="02040503050406030204" pitchFamily="18" charset="0"/>
                          </a:rPr>
                          <m:t>Δ</m:t>
                        </m:r>
                        <m:r>
                          <a:rPr lang="en-US" i="1">
                            <a:latin typeface="Cambria Math" panose="02040503050406030204" pitchFamily="18" charset="0"/>
                          </a:rPr>
                          <m:t>𝑥</m:t>
                        </m:r>
                      </m:e>
                    </m:acc>
                    <m:r>
                      <a:rPr lang="en-US" i="1">
                        <a:latin typeface="Cambria Math" panose="02040503050406030204" pitchFamily="18" charset="0"/>
                      </a:rPr>
                      <m:t>=</m:t>
                    </m:r>
                    <m:sSup>
                      <m:sSupPr>
                        <m:ctrlPr>
                          <a:rPr lang="en-US" i="1">
                            <a:latin typeface="Cambria Math" panose="02040503050406030204" pitchFamily="18" charset="0"/>
                          </a:rPr>
                        </m:ctrlPr>
                      </m:sSupPr>
                      <m:e>
                        <m:sSup>
                          <m:sSupPr>
                            <m:ctrlPr>
                              <a:rPr lang="en-US" i="1">
                                <a:latin typeface="Cambria Math" panose="02040503050406030204" pitchFamily="18" charset="0"/>
                              </a:rPr>
                            </m:ctrlPr>
                          </m:sSupPr>
                          <m:e>
                            <m:r>
                              <a:rPr lang="en-US" i="1">
                                <a:latin typeface="Cambria Math" panose="02040503050406030204" pitchFamily="18" charset="0"/>
                              </a:rPr>
                              <m:t>(</m:t>
                            </m:r>
                            <m:r>
                              <a:rPr lang="en-US" i="1">
                                <a:latin typeface="Cambria Math" panose="02040503050406030204" pitchFamily="18" charset="0"/>
                              </a:rPr>
                              <m:t>𝐴</m:t>
                            </m:r>
                          </m:e>
                          <m:sup>
                            <m:r>
                              <a:rPr lang="en-US" i="1">
                                <a:latin typeface="Cambria Math" panose="02040503050406030204" pitchFamily="18" charset="0"/>
                              </a:rPr>
                              <m:t>𝑇</m:t>
                            </m:r>
                          </m:sup>
                        </m:sSup>
                        <m:sSup>
                          <m:sSupPr>
                            <m:ctrlPr>
                              <a:rPr lang="en-US" i="1">
                                <a:latin typeface="Cambria Math" panose="02040503050406030204" pitchFamily="18" charset="0"/>
                              </a:rPr>
                            </m:ctrlPr>
                          </m:sSupPr>
                          <m:e>
                            <m:r>
                              <a:rPr lang="en-US" i="1">
                                <a:latin typeface="Cambria Math" panose="02040503050406030204" pitchFamily="18" charset="0"/>
                              </a:rPr>
                              <m:t>𝑉</m:t>
                            </m:r>
                          </m:e>
                          <m:sup>
                            <m:r>
                              <a:rPr lang="en-US" i="1">
                                <a:latin typeface="Cambria Math" panose="02040503050406030204" pitchFamily="18" charset="0"/>
                              </a:rPr>
                              <m:t>−1</m:t>
                            </m:r>
                          </m:sup>
                        </m:sSup>
                        <m:r>
                          <a:rPr lang="en-US" i="1">
                            <a:latin typeface="Cambria Math" panose="02040503050406030204" pitchFamily="18" charset="0"/>
                          </a:rPr>
                          <m:t>𝐴</m:t>
                        </m:r>
                        <m:r>
                          <a:rPr lang="en-US" i="1">
                            <a:latin typeface="Cambria Math" panose="02040503050406030204" pitchFamily="18" charset="0"/>
                          </a:rPr>
                          <m:t>)</m:t>
                        </m:r>
                      </m:e>
                      <m:sup>
                        <m:r>
                          <a:rPr lang="en-US" i="1">
                            <a:latin typeface="Cambria Math" panose="02040503050406030204" pitchFamily="18" charset="0"/>
                          </a:rPr>
                          <m:t>−1</m:t>
                        </m:r>
                      </m:sup>
                    </m:sSup>
                    <m:sSup>
                      <m:sSupPr>
                        <m:ctrlPr>
                          <a:rPr lang="en-US" i="1">
                            <a:latin typeface="Cambria Math" panose="02040503050406030204" pitchFamily="18" charset="0"/>
                          </a:rPr>
                        </m:ctrlPr>
                      </m:sSupPr>
                      <m:e>
                        <m:r>
                          <a:rPr lang="en-US" i="1">
                            <a:latin typeface="Cambria Math" panose="02040503050406030204" pitchFamily="18" charset="0"/>
                          </a:rPr>
                          <m:t>𝐴</m:t>
                        </m:r>
                      </m:e>
                      <m:sup>
                        <m:r>
                          <a:rPr lang="en-US" i="1">
                            <a:latin typeface="Cambria Math" panose="02040503050406030204" pitchFamily="18" charset="0"/>
                          </a:rPr>
                          <m:t>𝑇</m:t>
                        </m:r>
                      </m:sup>
                    </m:sSup>
                    <m:sSup>
                      <m:sSupPr>
                        <m:ctrlPr>
                          <a:rPr lang="en-US" i="1">
                            <a:latin typeface="Cambria Math" panose="02040503050406030204" pitchFamily="18" charset="0"/>
                          </a:rPr>
                        </m:ctrlPr>
                      </m:sSupPr>
                      <m:e>
                        <m:r>
                          <a:rPr lang="en-US" i="1">
                            <a:latin typeface="Cambria Math" panose="02040503050406030204" pitchFamily="18" charset="0"/>
                          </a:rPr>
                          <m:t>𝑉</m:t>
                        </m:r>
                      </m:e>
                      <m:sup>
                        <m:r>
                          <a:rPr lang="en-US" i="1">
                            <a:latin typeface="Cambria Math" panose="02040503050406030204" pitchFamily="18" charset="0"/>
                          </a:rPr>
                          <m:t>−1</m:t>
                        </m:r>
                      </m:sup>
                    </m:sSup>
                    <m:r>
                      <m:rPr>
                        <m:sty m:val="p"/>
                      </m:rPr>
                      <a:rPr lang="el-GR" i="1" smtClean="0">
                        <a:latin typeface="Cambria Math" panose="02040503050406030204" pitchFamily="18" charset="0"/>
                        <a:ea typeface="Cambria Math" panose="02040503050406030204" pitchFamily="18" charset="0"/>
                      </a:rPr>
                      <m:t>Δ</m:t>
                    </m:r>
                    <m:r>
                      <a:rPr lang="en-US" i="1">
                        <a:latin typeface="Cambria Math" panose="02040503050406030204" pitchFamily="18" charset="0"/>
                      </a:rPr>
                      <m:t>𝑦</m:t>
                    </m:r>
                  </m:oMath>
                </a14:m>
                <a:br>
                  <a:rPr lang="en-US" dirty="0"/>
                </a:br>
                <a14:m>
                  <m:oMath xmlns:m="http://schemas.openxmlformats.org/officeDocument/2006/math">
                    <m:acc>
                      <m:accPr>
                        <m:chr m:val="̂"/>
                        <m:ctrlPr>
                          <a:rPr lang="en-US" i="1">
                            <a:latin typeface="Cambria Math" panose="02040503050406030204" pitchFamily="18" charset="0"/>
                          </a:rPr>
                        </m:ctrlPr>
                      </m:accPr>
                      <m:e>
                        <m:r>
                          <a:rPr lang="en-US" i="1">
                            <a:latin typeface="Cambria Math" panose="02040503050406030204" pitchFamily="18" charset="0"/>
                          </a:rPr>
                          <m:t>𝑥</m:t>
                        </m:r>
                      </m:e>
                    </m:acc>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0</m:t>
                        </m:r>
                      </m:sub>
                    </m:sSub>
                    <m:r>
                      <a:rPr lang="en-US" b="0" i="1" smtClean="0">
                        <a:latin typeface="Cambria Math" panose="02040503050406030204" pitchFamily="18" charset="0"/>
                      </a:rPr>
                      <m:t>+</m:t>
                    </m:r>
                    <m:acc>
                      <m:accPr>
                        <m:chr m:val="̂"/>
                        <m:ctrlPr>
                          <a:rPr lang="en-US" i="1">
                            <a:latin typeface="Cambria Math" panose="02040503050406030204" pitchFamily="18" charset="0"/>
                          </a:rPr>
                        </m:ctrlPr>
                      </m:accPr>
                      <m:e>
                        <m:r>
                          <m:rPr>
                            <m:sty m:val="p"/>
                          </m:rPr>
                          <a:rPr lang="el-GR" i="1">
                            <a:latin typeface="Cambria Math" panose="02040503050406030204" pitchFamily="18" charset="0"/>
                            <a:ea typeface="Cambria Math" panose="02040503050406030204" pitchFamily="18" charset="0"/>
                          </a:rPr>
                          <m:t>Δ</m:t>
                        </m:r>
                        <m:r>
                          <a:rPr lang="en-US" i="1">
                            <a:latin typeface="Cambria Math" panose="02040503050406030204" pitchFamily="18" charset="0"/>
                          </a:rPr>
                          <m:t>𝑥</m:t>
                        </m:r>
                      </m:e>
                    </m:acc>
                  </m:oMath>
                </a14:m>
                <a:endParaRPr lang="en-US" dirty="0"/>
              </a:p>
              <a:p>
                <a:r>
                  <a:rPr lang="en-US" dirty="0"/>
                  <a:t>System is iterated until </a:t>
                </a:r>
                <a14:m>
                  <m:oMath xmlns:m="http://schemas.openxmlformats.org/officeDocument/2006/math">
                    <m:acc>
                      <m:accPr>
                        <m:chr m:val="̂"/>
                        <m:ctrlPr>
                          <a:rPr lang="en-US" i="1">
                            <a:latin typeface="Cambria Math" panose="02040503050406030204" pitchFamily="18" charset="0"/>
                          </a:rPr>
                        </m:ctrlPr>
                      </m:accPr>
                      <m:e>
                        <m:r>
                          <m:rPr>
                            <m:sty m:val="p"/>
                          </m:rPr>
                          <a:rPr lang="el-GR" i="1">
                            <a:latin typeface="Cambria Math" panose="02040503050406030204" pitchFamily="18" charset="0"/>
                            <a:ea typeface="Cambria Math" panose="02040503050406030204" pitchFamily="18" charset="0"/>
                          </a:rPr>
                          <m:t>Δ</m:t>
                        </m:r>
                        <m:r>
                          <a:rPr lang="en-US" i="1">
                            <a:latin typeface="Cambria Math" panose="02040503050406030204" pitchFamily="18" charset="0"/>
                          </a:rPr>
                          <m:t>𝑥</m:t>
                        </m:r>
                      </m:e>
                    </m:acc>
                  </m:oMath>
                </a14:m>
                <a:r>
                  <a:rPr lang="en-US" dirty="0"/>
                  <a:t> is small compared to its sigma.</a:t>
                </a:r>
              </a:p>
            </p:txBody>
          </p:sp>
        </mc:Choice>
        <mc:Fallback xmlns="">
          <p:sp>
            <p:nvSpPr>
              <p:cNvPr id="3" name="Content Placeholder 2">
                <a:extLst>
                  <a:ext uri="{FF2B5EF4-FFF2-40B4-BE49-F238E27FC236}">
                    <a16:creationId xmlns:a16="http://schemas.microsoft.com/office/drawing/2014/main" id="{301C4E64-7F6E-6943-B713-D66D3518D754}"/>
                  </a:ext>
                </a:extLst>
              </p:cNvPr>
              <p:cNvSpPr>
                <a:spLocks noGrp="1" noRot="1" noChangeAspect="1" noMove="1" noResize="1" noEditPoints="1" noAdjustHandles="1" noChangeArrowheads="1" noChangeShapeType="1" noTextEdit="1"/>
              </p:cNvSpPr>
              <p:nvPr>
                <p:ph idx="1"/>
              </p:nvPr>
            </p:nvSpPr>
            <p:spPr>
              <a:blipFill>
                <a:blip r:embed="rId2"/>
                <a:stretch>
                  <a:fillRect l="-1087" t="-2332" b="-2041"/>
                </a:stretch>
              </a:blipFill>
            </p:spPr>
            <p:txBody>
              <a:bodyPr/>
              <a:lstStyle/>
              <a:p>
                <a:r>
                  <a:rPr lang="en-US">
                    <a:noFill/>
                  </a:rPr>
                  <a:t> </a:t>
                </a:r>
              </a:p>
            </p:txBody>
          </p:sp>
        </mc:Fallback>
      </mc:AlternateContent>
      <p:sp>
        <p:nvSpPr>
          <p:cNvPr id="4" name="Date Placeholder 3">
            <a:extLst>
              <a:ext uri="{FF2B5EF4-FFF2-40B4-BE49-F238E27FC236}">
                <a16:creationId xmlns:a16="http://schemas.microsoft.com/office/drawing/2014/main" id="{5AE37BED-2453-2D41-BBC1-E15A8E1676E5}"/>
              </a:ext>
            </a:extLst>
          </p:cNvPr>
          <p:cNvSpPr>
            <a:spLocks noGrp="1"/>
          </p:cNvSpPr>
          <p:nvPr>
            <p:ph type="dt" sz="half" idx="10"/>
          </p:nvPr>
        </p:nvSpPr>
        <p:spPr/>
        <p:txBody>
          <a:bodyPr/>
          <a:lstStyle/>
          <a:p>
            <a:r>
              <a:rPr lang="en-US"/>
              <a:t>10/17/2024</a:t>
            </a:r>
          </a:p>
        </p:txBody>
      </p:sp>
      <p:sp>
        <p:nvSpPr>
          <p:cNvPr id="5" name="Footer Placeholder 4">
            <a:extLst>
              <a:ext uri="{FF2B5EF4-FFF2-40B4-BE49-F238E27FC236}">
                <a16:creationId xmlns:a16="http://schemas.microsoft.com/office/drawing/2014/main" id="{ED20DEF7-358E-D44E-81AE-C1D2E3557837}"/>
              </a:ext>
            </a:extLst>
          </p:cNvPr>
          <p:cNvSpPr>
            <a:spLocks noGrp="1"/>
          </p:cNvSpPr>
          <p:nvPr>
            <p:ph type="ftr" sz="quarter" idx="11"/>
          </p:nvPr>
        </p:nvSpPr>
        <p:spPr/>
        <p:txBody>
          <a:bodyPr/>
          <a:lstStyle/>
          <a:p>
            <a:r>
              <a:rPr lang="en-US"/>
              <a:t>12.010 Lec10: Data Analysis</a:t>
            </a:r>
          </a:p>
        </p:txBody>
      </p:sp>
      <p:sp>
        <p:nvSpPr>
          <p:cNvPr id="6" name="Slide Number Placeholder 5">
            <a:extLst>
              <a:ext uri="{FF2B5EF4-FFF2-40B4-BE49-F238E27FC236}">
                <a16:creationId xmlns:a16="http://schemas.microsoft.com/office/drawing/2014/main" id="{AFECBF16-15F6-ED46-9F9C-1B0549592359}"/>
              </a:ext>
            </a:extLst>
          </p:cNvPr>
          <p:cNvSpPr>
            <a:spLocks noGrp="1"/>
          </p:cNvSpPr>
          <p:nvPr>
            <p:ph type="sldNum" sz="quarter" idx="12"/>
          </p:nvPr>
        </p:nvSpPr>
        <p:spPr/>
        <p:txBody>
          <a:bodyPr/>
          <a:lstStyle/>
          <a:p>
            <a:fld id="{13745AA3-0759-4440-A6D8-DB3C169BAD02}" type="slidenum">
              <a:rPr lang="en-US" smtClean="0"/>
              <a:t>17</a:t>
            </a:fld>
            <a:endParaRPr lang="en-US"/>
          </a:p>
        </p:txBody>
      </p:sp>
    </p:spTree>
    <p:extLst>
      <p:ext uri="{BB962C8B-B14F-4D97-AF65-F5344CB8AC3E}">
        <p14:creationId xmlns:p14="http://schemas.microsoft.com/office/powerpoint/2010/main" val="40384996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1F4510-0B5C-2C48-A494-4CFE73695C54}"/>
              </a:ext>
            </a:extLst>
          </p:cNvPr>
          <p:cNvSpPr>
            <a:spLocks noGrp="1"/>
          </p:cNvSpPr>
          <p:nvPr>
            <p:ph type="title"/>
          </p:nvPr>
        </p:nvSpPr>
        <p:spPr/>
        <p:txBody>
          <a:bodyPr/>
          <a:lstStyle/>
          <a:p>
            <a:r>
              <a:rPr lang="en-US" dirty="0"/>
              <a:t>Python implementations</a:t>
            </a:r>
          </a:p>
        </p:txBody>
      </p:sp>
      <p:sp>
        <p:nvSpPr>
          <p:cNvPr id="3" name="Content Placeholder 2">
            <a:extLst>
              <a:ext uri="{FF2B5EF4-FFF2-40B4-BE49-F238E27FC236}">
                <a16:creationId xmlns:a16="http://schemas.microsoft.com/office/drawing/2014/main" id="{58B2A11C-F69D-AB4A-B0D1-6EBCE79B3E0C}"/>
              </a:ext>
            </a:extLst>
          </p:cNvPr>
          <p:cNvSpPr>
            <a:spLocks noGrp="1"/>
          </p:cNvSpPr>
          <p:nvPr>
            <p:ph idx="1"/>
          </p:nvPr>
        </p:nvSpPr>
        <p:spPr/>
        <p:txBody>
          <a:bodyPr/>
          <a:lstStyle/>
          <a:p>
            <a:r>
              <a:rPr lang="en-US" dirty="0"/>
              <a:t>Notebook so far has explicitly code the solutions using </a:t>
            </a:r>
            <a:r>
              <a:rPr lang="en-US" dirty="0" err="1"/>
              <a:t>numpy</a:t>
            </a:r>
            <a:r>
              <a:rPr lang="en-US" dirty="0"/>
              <a:t> matrix routines.</a:t>
            </a:r>
          </a:p>
          <a:p>
            <a:r>
              <a:rPr lang="en-US" dirty="0"/>
              <a:t>Now examine to common Python methods: Both have MATLAB counter parts:</a:t>
            </a:r>
          </a:p>
          <a:p>
            <a:pPr lvl="1"/>
            <a:r>
              <a:rPr lang="en-US" dirty="0" err="1"/>
              <a:t>polyfit</a:t>
            </a:r>
            <a:r>
              <a:rPr lang="en-US" dirty="0"/>
              <a:t> (</a:t>
            </a:r>
            <a:r>
              <a:rPr lang="en-US" dirty="0" err="1"/>
              <a:t>numpy</a:t>
            </a:r>
            <a:r>
              <a:rPr lang="en-US" dirty="0"/>
              <a:t>)</a:t>
            </a:r>
          </a:p>
          <a:p>
            <a:pPr lvl="1"/>
            <a:r>
              <a:rPr lang="en-US" dirty="0" err="1"/>
              <a:t>curve_fit</a:t>
            </a:r>
            <a:r>
              <a:rPr lang="en-US" dirty="0"/>
              <a:t> (</a:t>
            </a:r>
            <a:r>
              <a:rPr lang="en-US" dirty="0" err="1"/>
              <a:t>scipy</a:t>
            </a:r>
            <a:r>
              <a:rPr lang="en-US" dirty="0"/>
              <a:t> ; </a:t>
            </a:r>
            <a:r>
              <a:rPr lang="en-US" dirty="0" err="1"/>
              <a:t>curvefit</a:t>
            </a:r>
            <a:r>
              <a:rPr lang="en-US" dirty="0"/>
              <a:t> MATLAB </a:t>
            </a:r>
            <a:r>
              <a:rPr lang="en-US" dirty="0" err="1"/>
              <a:t>curvefitting</a:t>
            </a:r>
            <a:r>
              <a:rPr lang="en-US" dirty="0"/>
              <a:t> tool box.</a:t>
            </a:r>
          </a:p>
          <a:p>
            <a:r>
              <a:rPr lang="en-US" dirty="0"/>
              <a:t>Quality of fit: Sum of residuals squared divided by sigma-squared; call chi-squared.</a:t>
            </a:r>
          </a:p>
          <a:p>
            <a:r>
              <a:rPr lang="en-US" dirty="0"/>
              <a:t>Look at cases in notebook and problems with non-linear.</a:t>
            </a:r>
          </a:p>
          <a:p>
            <a:pPr lvl="1"/>
            <a:endParaRPr lang="en-US" dirty="0"/>
          </a:p>
        </p:txBody>
      </p:sp>
      <p:sp>
        <p:nvSpPr>
          <p:cNvPr id="4" name="Date Placeholder 3">
            <a:extLst>
              <a:ext uri="{FF2B5EF4-FFF2-40B4-BE49-F238E27FC236}">
                <a16:creationId xmlns:a16="http://schemas.microsoft.com/office/drawing/2014/main" id="{C65E2B40-F21A-2749-A2E1-B377F4A96415}"/>
              </a:ext>
            </a:extLst>
          </p:cNvPr>
          <p:cNvSpPr>
            <a:spLocks noGrp="1"/>
          </p:cNvSpPr>
          <p:nvPr>
            <p:ph type="dt" sz="half" idx="10"/>
          </p:nvPr>
        </p:nvSpPr>
        <p:spPr/>
        <p:txBody>
          <a:bodyPr/>
          <a:lstStyle/>
          <a:p>
            <a:r>
              <a:rPr lang="en-US"/>
              <a:t>10/17/2024</a:t>
            </a:r>
          </a:p>
        </p:txBody>
      </p:sp>
      <p:sp>
        <p:nvSpPr>
          <p:cNvPr id="5" name="Footer Placeholder 4">
            <a:extLst>
              <a:ext uri="{FF2B5EF4-FFF2-40B4-BE49-F238E27FC236}">
                <a16:creationId xmlns:a16="http://schemas.microsoft.com/office/drawing/2014/main" id="{F1A57786-8D19-7641-8906-EFA33EE3ED85}"/>
              </a:ext>
            </a:extLst>
          </p:cNvPr>
          <p:cNvSpPr>
            <a:spLocks noGrp="1"/>
          </p:cNvSpPr>
          <p:nvPr>
            <p:ph type="ftr" sz="quarter" idx="11"/>
          </p:nvPr>
        </p:nvSpPr>
        <p:spPr/>
        <p:txBody>
          <a:bodyPr/>
          <a:lstStyle/>
          <a:p>
            <a:r>
              <a:rPr lang="en-US"/>
              <a:t>12.010 Lec10: Data Analysis</a:t>
            </a:r>
          </a:p>
        </p:txBody>
      </p:sp>
      <p:sp>
        <p:nvSpPr>
          <p:cNvPr id="6" name="Slide Number Placeholder 5">
            <a:extLst>
              <a:ext uri="{FF2B5EF4-FFF2-40B4-BE49-F238E27FC236}">
                <a16:creationId xmlns:a16="http://schemas.microsoft.com/office/drawing/2014/main" id="{9F1C6AC7-53AC-1648-9A36-9D3AF950D497}"/>
              </a:ext>
            </a:extLst>
          </p:cNvPr>
          <p:cNvSpPr>
            <a:spLocks noGrp="1"/>
          </p:cNvSpPr>
          <p:nvPr>
            <p:ph type="sldNum" sz="quarter" idx="12"/>
          </p:nvPr>
        </p:nvSpPr>
        <p:spPr/>
        <p:txBody>
          <a:bodyPr/>
          <a:lstStyle/>
          <a:p>
            <a:fld id="{41618547-29F1-4E48-8DC2-E4DCFA93760E}" type="slidenum">
              <a:rPr lang="en-US" smtClean="0"/>
              <a:t>18</a:t>
            </a:fld>
            <a:endParaRPr lang="en-US"/>
          </a:p>
        </p:txBody>
      </p:sp>
    </p:spTree>
    <p:extLst>
      <p:ext uri="{BB962C8B-B14F-4D97-AF65-F5344CB8AC3E}">
        <p14:creationId xmlns:p14="http://schemas.microsoft.com/office/powerpoint/2010/main" val="180727291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2433D0-E0C3-B96D-38EF-41431268D79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3565107-7A77-C6BC-59EF-42103B389D1F}"/>
              </a:ext>
            </a:extLst>
          </p:cNvPr>
          <p:cNvSpPr>
            <a:spLocks noGrp="1"/>
          </p:cNvSpPr>
          <p:nvPr>
            <p:ph type="title"/>
          </p:nvPr>
        </p:nvSpPr>
        <p:spPr/>
        <p:txBody>
          <a:bodyPr/>
          <a:lstStyle/>
          <a:p>
            <a:endParaRPr lang="en-US" dirty="0"/>
          </a:p>
        </p:txBody>
      </p:sp>
      <p:sp>
        <p:nvSpPr>
          <p:cNvPr id="4" name="Date Placeholder 3">
            <a:extLst>
              <a:ext uri="{FF2B5EF4-FFF2-40B4-BE49-F238E27FC236}">
                <a16:creationId xmlns:a16="http://schemas.microsoft.com/office/drawing/2014/main" id="{EFF168F8-ACE4-D976-3C5A-2607CD5B1AFC}"/>
              </a:ext>
            </a:extLst>
          </p:cNvPr>
          <p:cNvSpPr>
            <a:spLocks noGrp="1"/>
          </p:cNvSpPr>
          <p:nvPr>
            <p:ph type="dt" sz="half" idx="10"/>
          </p:nvPr>
        </p:nvSpPr>
        <p:spPr/>
        <p:txBody>
          <a:bodyPr/>
          <a:lstStyle/>
          <a:p>
            <a:r>
              <a:rPr lang="en-US"/>
              <a:t>09/05/2024</a:t>
            </a:r>
          </a:p>
        </p:txBody>
      </p:sp>
      <p:sp>
        <p:nvSpPr>
          <p:cNvPr id="5" name="Footer Placeholder 4">
            <a:extLst>
              <a:ext uri="{FF2B5EF4-FFF2-40B4-BE49-F238E27FC236}">
                <a16:creationId xmlns:a16="http://schemas.microsoft.com/office/drawing/2014/main" id="{063D86CE-929D-487A-9708-C1EDC4DBC1CC}"/>
              </a:ext>
            </a:extLst>
          </p:cNvPr>
          <p:cNvSpPr>
            <a:spLocks noGrp="1"/>
          </p:cNvSpPr>
          <p:nvPr>
            <p:ph type="ftr" sz="quarter" idx="11"/>
          </p:nvPr>
        </p:nvSpPr>
        <p:spPr/>
        <p:txBody>
          <a:bodyPr/>
          <a:lstStyle/>
          <a:p>
            <a:r>
              <a:rPr lang="en-US"/>
              <a:t>12.010 Lec 01</a:t>
            </a:r>
          </a:p>
        </p:txBody>
      </p:sp>
      <p:sp>
        <p:nvSpPr>
          <p:cNvPr id="6" name="Slide Number Placeholder 5">
            <a:extLst>
              <a:ext uri="{FF2B5EF4-FFF2-40B4-BE49-F238E27FC236}">
                <a16:creationId xmlns:a16="http://schemas.microsoft.com/office/drawing/2014/main" id="{A330B108-001E-550C-07B2-98DF6D2F4185}"/>
              </a:ext>
            </a:extLst>
          </p:cNvPr>
          <p:cNvSpPr>
            <a:spLocks noGrp="1"/>
          </p:cNvSpPr>
          <p:nvPr>
            <p:ph type="sldNum" sz="quarter" idx="12"/>
          </p:nvPr>
        </p:nvSpPr>
        <p:spPr/>
        <p:txBody>
          <a:bodyPr/>
          <a:lstStyle/>
          <a:p>
            <a:fld id="{B2CCDF60-25B5-D143-8B1B-45A121940923}" type="slidenum">
              <a:rPr lang="en-US" smtClean="0"/>
              <a:t>19</a:t>
            </a:fld>
            <a:endParaRPr lang="en-US"/>
          </a:p>
        </p:txBody>
      </p:sp>
      <p:sp>
        <p:nvSpPr>
          <p:cNvPr id="9" name="Content Placeholder 2">
            <a:extLst>
              <a:ext uri="{FF2B5EF4-FFF2-40B4-BE49-F238E27FC236}">
                <a16:creationId xmlns:a16="http://schemas.microsoft.com/office/drawing/2014/main" id="{F0727A2A-A63B-9BC4-07F7-64C49D76E388}"/>
              </a:ext>
            </a:extLst>
          </p:cNvPr>
          <p:cNvSpPr>
            <a:spLocks noGrp="1"/>
          </p:cNvSpPr>
          <p:nvPr>
            <p:ph idx="1"/>
          </p:nvPr>
        </p:nvSpPr>
        <p:spPr/>
        <p:txBody>
          <a:bodyPr/>
          <a:lstStyle/>
          <a:p>
            <a:pPr marL="0" indent="0">
              <a:buNone/>
            </a:pPr>
            <a:r>
              <a:rPr lang="en-US" dirty="0"/>
              <a:t>MIT </a:t>
            </a:r>
            <a:r>
              <a:rPr lang="en-US" dirty="0" err="1"/>
              <a:t>OpenCourseWare</a:t>
            </a:r>
            <a:r>
              <a:rPr lang="en-US" dirty="0"/>
              <a:t> </a:t>
            </a:r>
          </a:p>
          <a:p>
            <a:pPr marL="0" indent="0">
              <a:buNone/>
            </a:pPr>
            <a:r>
              <a:rPr lang="en-US" u="sng" dirty="0">
                <a:solidFill>
                  <a:srgbClr val="0070C0"/>
                </a:solidFill>
                <a:hlinkClick r:id="rId2"/>
              </a:rPr>
              <a:t>https://ocw.mit.edu</a:t>
            </a:r>
            <a:r>
              <a:rPr lang="en-US" u="sng" dirty="0"/>
              <a:t> </a:t>
            </a:r>
            <a:endParaRPr lang="en-US" dirty="0"/>
          </a:p>
          <a:p>
            <a:pPr marL="0" indent="0">
              <a:buNone/>
            </a:pPr>
            <a:endParaRPr lang="en-US" dirty="0"/>
          </a:p>
          <a:p>
            <a:pPr marL="0" indent="0">
              <a:buNone/>
            </a:pPr>
            <a:r>
              <a:rPr lang="en-US" dirty="0"/>
              <a:t>12.010 Computational Methods of Scientific Programming, Fall 2024 </a:t>
            </a:r>
          </a:p>
          <a:p>
            <a:pPr marL="0" indent="0">
              <a:buNone/>
            </a:pPr>
            <a:endParaRPr lang="en-US" dirty="0"/>
          </a:p>
          <a:p>
            <a:pPr marL="0" indent="0">
              <a:buNone/>
            </a:pPr>
            <a:r>
              <a:rPr lang="en-US" dirty="0"/>
              <a:t>For more information about citing these materials or our Terms of Use, visit </a:t>
            </a:r>
            <a:r>
              <a:rPr lang="en-US" u="sng" dirty="0">
                <a:solidFill>
                  <a:srgbClr val="0070C0"/>
                </a:solidFill>
                <a:hlinkClick r:id="rId3"/>
              </a:rPr>
              <a:t>https://ocw.mit.edu/terms</a:t>
            </a:r>
            <a:r>
              <a:rPr lang="en-US" dirty="0"/>
              <a:t>.</a:t>
            </a:r>
          </a:p>
        </p:txBody>
      </p:sp>
    </p:spTree>
    <p:extLst>
      <p:ext uri="{BB962C8B-B14F-4D97-AF65-F5344CB8AC3E}">
        <p14:creationId xmlns:p14="http://schemas.microsoft.com/office/powerpoint/2010/main" val="523310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53298C4-0296-BA4B-9DD2-39A4E2CB2097}"/>
              </a:ext>
            </a:extLst>
          </p:cNvPr>
          <p:cNvSpPr>
            <a:spLocks noGrp="1"/>
          </p:cNvSpPr>
          <p:nvPr>
            <p:ph type="title"/>
          </p:nvPr>
        </p:nvSpPr>
        <p:spPr/>
        <p:txBody>
          <a:bodyPr/>
          <a:lstStyle/>
          <a:p>
            <a:r>
              <a:rPr lang="en-US" dirty="0"/>
              <a:t>Summary</a:t>
            </a:r>
          </a:p>
        </p:txBody>
      </p:sp>
      <p:sp>
        <p:nvSpPr>
          <p:cNvPr id="5" name="Content Placeholder 4">
            <a:extLst>
              <a:ext uri="{FF2B5EF4-FFF2-40B4-BE49-F238E27FC236}">
                <a16:creationId xmlns:a16="http://schemas.microsoft.com/office/drawing/2014/main" id="{499FBA21-4896-F04B-89F2-789748428A15}"/>
              </a:ext>
            </a:extLst>
          </p:cNvPr>
          <p:cNvSpPr>
            <a:spLocks noGrp="1"/>
          </p:cNvSpPr>
          <p:nvPr>
            <p:ph idx="1"/>
          </p:nvPr>
        </p:nvSpPr>
        <p:spPr/>
        <p:txBody>
          <a:bodyPr>
            <a:normAutofit lnSpcReduction="10000"/>
          </a:bodyPr>
          <a:lstStyle/>
          <a:p>
            <a:r>
              <a:rPr lang="en-US" dirty="0"/>
              <a:t>Data analysis type problems: Often under the generic term regression.</a:t>
            </a:r>
          </a:p>
          <a:p>
            <a:r>
              <a:rPr lang="en-US" dirty="0"/>
              <a:t>Concept of data and model</a:t>
            </a:r>
          </a:p>
          <a:p>
            <a:r>
              <a:rPr lang="en-US" dirty="0"/>
              <a:t>”Cost functions” How to define what is a “good” fit to the data</a:t>
            </a:r>
          </a:p>
          <a:p>
            <a:r>
              <a:rPr lang="en-US" dirty="0"/>
              <a:t>Least-squares and weighted least-squares</a:t>
            </a:r>
          </a:p>
          <a:p>
            <a:r>
              <a:rPr lang="en-US" dirty="0"/>
              <a:t>Relationship to Gaussian multivariate distribution.</a:t>
            </a:r>
          </a:p>
          <a:p>
            <a:r>
              <a:rPr lang="en-US" dirty="0"/>
              <a:t>Explicit implementation.</a:t>
            </a:r>
          </a:p>
          <a:p>
            <a:r>
              <a:rPr lang="en-US" dirty="0"/>
              <a:t>Simple: </a:t>
            </a:r>
            <a:r>
              <a:rPr lang="en-US" dirty="0" err="1"/>
              <a:t>polyfit</a:t>
            </a:r>
            <a:endParaRPr lang="en-US" dirty="0"/>
          </a:p>
          <a:p>
            <a:r>
              <a:rPr lang="en-US" dirty="0"/>
              <a:t>More general </a:t>
            </a:r>
            <a:r>
              <a:rPr lang="en-US" dirty="0" err="1"/>
              <a:t>curve_fit</a:t>
            </a:r>
            <a:endParaRPr lang="en-US" dirty="0"/>
          </a:p>
        </p:txBody>
      </p:sp>
      <p:sp>
        <p:nvSpPr>
          <p:cNvPr id="6" name="Date Placeholder 5">
            <a:extLst>
              <a:ext uri="{FF2B5EF4-FFF2-40B4-BE49-F238E27FC236}">
                <a16:creationId xmlns:a16="http://schemas.microsoft.com/office/drawing/2014/main" id="{E6F78B6E-9A24-1F42-BB64-3829A51DCC15}"/>
              </a:ext>
            </a:extLst>
          </p:cNvPr>
          <p:cNvSpPr>
            <a:spLocks noGrp="1"/>
          </p:cNvSpPr>
          <p:nvPr>
            <p:ph type="dt" sz="half" idx="10"/>
          </p:nvPr>
        </p:nvSpPr>
        <p:spPr/>
        <p:txBody>
          <a:bodyPr/>
          <a:lstStyle/>
          <a:p>
            <a:r>
              <a:rPr lang="en-US"/>
              <a:t>10/17/2024</a:t>
            </a:r>
          </a:p>
        </p:txBody>
      </p:sp>
      <p:sp>
        <p:nvSpPr>
          <p:cNvPr id="7" name="Footer Placeholder 6">
            <a:extLst>
              <a:ext uri="{FF2B5EF4-FFF2-40B4-BE49-F238E27FC236}">
                <a16:creationId xmlns:a16="http://schemas.microsoft.com/office/drawing/2014/main" id="{E0CBE2E6-D94D-8841-8EA9-5C35E52FE60A}"/>
              </a:ext>
            </a:extLst>
          </p:cNvPr>
          <p:cNvSpPr>
            <a:spLocks noGrp="1"/>
          </p:cNvSpPr>
          <p:nvPr>
            <p:ph type="ftr" sz="quarter" idx="11"/>
          </p:nvPr>
        </p:nvSpPr>
        <p:spPr/>
        <p:txBody>
          <a:bodyPr/>
          <a:lstStyle/>
          <a:p>
            <a:r>
              <a:rPr lang="en-US"/>
              <a:t>12.010 Lec10: Data Analysis</a:t>
            </a:r>
          </a:p>
        </p:txBody>
      </p:sp>
      <p:sp>
        <p:nvSpPr>
          <p:cNvPr id="8" name="Slide Number Placeholder 7">
            <a:extLst>
              <a:ext uri="{FF2B5EF4-FFF2-40B4-BE49-F238E27FC236}">
                <a16:creationId xmlns:a16="http://schemas.microsoft.com/office/drawing/2014/main" id="{A81DE0A0-3850-A644-8924-4DA51849A3C9}"/>
              </a:ext>
            </a:extLst>
          </p:cNvPr>
          <p:cNvSpPr>
            <a:spLocks noGrp="1"/>
          </p:cNvSpPr>
          <p:nvPr>
            <p:ph type="sldNum" sz="quarter" idx="12"/>
          </p:nvPr>
        </p:nvSpPr>
        <p:spPr/>
        <p:txBody>
          <a:bodyPr/>
          <a:lstStyle/>
          <a:p>
            <a:fld id="{41618547-29F1-4E48-8DC2-E4DCFA93760E}" type="slidenum">
              <a:rPr lang="en-US" smtClean="0"/>
              <a:t>2</a:t>
            </a:fld>
            <a:endParaRPr lang="en-US"/>
          </a:p>
        </p:txBody>
      </p:sp>
    </p:spTree>
    <p:extLst>
      <p:ext uri="{BB962C8B-B14F-4D97-AF65-F5344CB8AC3E}">
        <p14:creationId xmlns:p14="http://schemas.microsoft.com/office/powerpoint/2010/main" val="11623187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213D41-2F55-1843-95A6-898EEE509815}"/>
              </a:ext>
            </a:extLst>
          </p:cNvPr>
          <p:cNvSpPr>
            <a:spLocks noGrp="1"/>
          </p:cNvSpPr>
          <p:nvPr>
            <p:ph type="title"/>
          </p:nvPr>
        </p:nvSpPr>
        <p:spPr>
          <a:xfrm>
            <a:off x="838200" y="365125"/>
            <a:ext cx="10515600" cy="1325563"/>
          </a:xfrm>
        </p:spPr>
        <p:txBody>
          <a:bodyPr/>
          <a:lstStyle/>
          <a:p>
            <a:r>
              <a:rPr lang="en-US" dirty="0"/>
              <a:t>Concepts</a:t>
            </a:r>
          </a:p>
        </p:txBody>
      </p:sp>
      <p:sp>
        <p:nvSpPr>
          <p:cNvPr id="11" name="Content Placeholder 10">
            <a:extLst>
              <a:ext uri="{FF2B5EF4-FFF2-40B4-BE49-F238E27FC236}">
                <a16:creationId xmlns:a16="http://schemas.microsoft.com/office/drawing/2014/main" id="{885554B2-3FB4-5741-94A9-C1A2898AB763}"/>
              </a:ext>
            </a:extLst>
          </p:cNvPr>
          <p:cNvSpPr>
            <a:spLocks noGrp="1"/>
          </p:cNvSpPr>
          <p:nvPr>
            <p:ph idx="1"/>
          </p:nvPr>
        </p:nvSpPr>
        <p:spPr/>
        <p:txBody>
          <a:bodyPr>
            <a:normAutofit/>
          </a:bodyPr>
          <a:lstStyle/>
          <a:p>
            <a:r>
              <a:rPr lang="en-US" dirty="0"/>
              <a:t>Cost functions: When we “fit” a model to data, what do we mean</a:t>
            </a:r>
          </a:p>
          <a:p>
            <a:r>
              <a:rPr lang="en-US" dirty="0"/>
              <a:t>Elements of inversion:</a:t>
            </a:r>
          </a:p>
          <a:p>
            <a:pPr lvl="1"/>
            <a:r>
              <a:rPr lang="en-US" dirty="0"/>
              <a:t>Mathematical models</a:t>
            </a:r>
          </a:p>
          <a:p>
            <a:pPr lvl="1"/>
            <a:r>
              <a:rPr lang="en-US" dirty="0"/>
              <a:t>Stochastic models</a:t>
            </a:r>
          </a:p>
          <a:p>
            <a:pPr lvl="1"/>
            <a:r>
              <a:rPr lang="en-US" dirty="0"/>
              <a:t>Inversion scheme (minimize cost function/maximize information)</a:t>
            </a:r>
          </a:p>
          <a:p>
            <a:pPr lvl="1"/>
            <a:r>
              <a:rPr lang="en-US" dirty="0"/>
              <a:t>Data and Models: No distinction</a:t>
            </a:r>
          </a:p>
          <a:p>
            <a:r>
              <a:rPr lang="en-US" dirty="0"/>
              <a:t>Types</a:t>
            </a:r>
          </a:p>
          <a:p>
            <a:pPr lvl="1"/>
            <a:r>
              <a:rPr lang="en-US" dirty="0"/>
              <a:t>Maximum likelihood estimator</a:t>
            </a:r>
          </a:p>
          <a:p>
            <a:pPr lvl="1"/>
            <a:r>
              <a:rPr lang="en-US" dirty="0"/>
              <a:t>Bayes estimator</a:t>
            </a:r>
          </a:p>
        </p:txBody>
      </p:sp>
      <p:sp>
        <p:nvSpPr>
          <p:cNvPr id="4" name="Date Placeholder 3">
            <a:extLst>
              <a:ext uri="{FF2B5EF4-FFF2-40B4-BE49-F238E27FC236}">
                <a16:creationId xmlns:a16="http://schemas.microsoft.com/office/drawing/2014/main" id="{6865980C-7132-3B44-AABA-0E0B8369A870}"/>
              </a:ext>
            </a:extLst>
          </p:cNvPr>
          <p:cNvSpPr>
            <a:spLocks noGrp="1"/>
          </p:cNvSpPr>
          <p:nvPr>
            <p:ph type="dt" sz="half" idx="10"/>
          </p:nvPr>
        </p:nvSpPr>
        <p:spPr>
          <a:xfrm>
            <a:off x="838200" y="6356350"/>
            <a:ext cx="2743200" cy="365125"/>
          </a:xfrm>
        </p:spPr>
        <p:txBody>
          <a:bodyPr/>
          <a:lstStyle/>
          <a:p>
            <a:r>
              <a:rPr lang="en-US"/>
              <a:t>10/17/2024</a:t>
            </a:r>
          </a:p>
        </p:txBody>
      </p:sp>
      <p:sp>
        <p:nvSpPr>
          <p:cNvPr id="5" name="Footer Placeholder 4">
            <a:extLst>
              <a:ext uri="{FF2B5EF4-FFF2-40B4-BE49-F238E27FC236}">
                <a16:creationId xmlns:a16="http://schemas.microsoft.com/office/drawing/2014/main" id="{0A6FFBC3-83D4-4740-A7F6-6D11F461D2B2}"/>
              </a:ext>
            </a:extLst>
          </p:cNvPr>
          <p:cNvSpPr>
            <a:spLocks noGrp="1"/>
          </p:cNvSpPr>
          <p:nvPr>
            <p:ph type="ftr" sz="quarter" idx="11"/>
          </p:nvPr>
        </p:nvSpPr>
        <p:spPr>
          <a:xfrm>
            <a:off x="4038600" y="6356350"/>
            <a:ext cx="4114800" cy="365125"/>
          </a:xfrm>
        </p:spPr>
        <p:txBody>
          <a:bodyPr/>
          <a:lstStyle/>
          <a:p>
            <a:r>
              <a:rPr lang="en-US"/>
              <a:t>12.010 Lec10: Data Analysis</a:t>
            </a:r>
          </a:p>
        </p:txBody>
      </p:sp>
      <p:sp>
        <p:nvSpPr>
          <p:cNvPr id="6" name="Slide Number Placeholder 5">
            <a:extLst>
              <a:ext uri="{FF2B5EF4-FFF2-40B4-BE49-F238E27FC236}">
                <a16:creationId xmlns:a16="http://schemas.microsoft.com/office/drawing/2014/main" id="{4D621F07-646B-974D-AA5E-61F399D7D144}"/>
              </a:ext>
            </a:extLst>
          </p:cNvPr>
          <p:cNvSpPr>
            <a:spLocks noGrp="1"/>
          </p:cNvSpPr>
          <p:nvPr>
            <p:ph type="sldNum" sz="quarter" idx="12"/>
          </p:nvPr>
        </p:nvSpPr>
        <p:spPr>
          <a:xfrm>
            <a:off x="8610600" y="6356350"/>
            <a:ext cx="2743200" cy="365125"/>
          </a:xfrm>
        </p:spPr>
        <p:txBody>
          <a:bodyPr/>
          <a:lstStyle/>
          <a:p>
            <a:fld id="{B541F0FC-7BAE-DF46-AF42-D20492654B7C}" type="slidenum">
              <a:rPr lang="en-US" smtClean="0"/>
              <a:pPr/>
              <a:t>3</a:t>
            </a:fld>
            <a:endParaRPr lang="en-US"/>
          </a:p>
        </p:txBody>
      </p:sp>
    </p:spTree>
    <p:extLst>
      <p:ext uri="{BB962C8B-B14F-4D97-AF65-F5344CB8AC3E}">
        <p14:creationId xmlns:p14="http://schemas.microsoft.com/office/powerpoint/2010/main" val="18761313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086CF2-B53E-7341-851D-424E958E7681}"/>
              </a:ext>
            </a:extLst>
          </p:cNvPr>
          <p:cNvSpPr>
            <a:spLocks noGrp="1"/>
          </p:cNvSpPr>
          <p:nvPr>
            <p:ph type="title"/>
          </p:nvPr>
        </p:nvSpPr>
        <p:spPr/>
        <p:txBody>
          <a:bodyPr/>
          <a:lstStyle/>
          <a:p>
            <a:r>
              <a:rPr lang="en-US" dirty="0"/>
              <a:t>Data, models and errors</a:t>
            </a:r>
          </a:p>
        </p:txBody>
      </p:sp>
      <p:sp>
        <p:nvSpPr>
          <p:cNvPr id="3" name="Content Placeholder 2">
            <a:extLst>
              <a:ext uri="{FF2B5EF4-FFF2-40B4-BE49-F238E27FC236}">
                <a16:creationId xmlns:a16="http://schemas.microsoft.com/office/drawing/2014/main" id="{0A910C1A-BCCB-804B-8917-2E26F94B9666}"/>
              </a:ext>
            </a:extLst>
          </p:cNvPr>
          <p:cNvSpPr>
            <a:spLocks noGrp="1"/>
          </p:cNvSpPr>
          <p:nvPr>
            <p:ph idx="1"/>
          </p:nvPr>
        </p:nvSpPr>
        <p:spPr/>
        <p:txBody>
          <a:bodyPr>
            <a:normAutofit lnSpcReduction="10000"/>
          </a:bodyPr>
          <a:lstStyle/>
          <a:p>
            <a:r>
              <a:rPr lang="en-US" dirty="0"/>
              <a:t>The general concept is that we have ”data,” which can be expressed as a model determined by parameters whose values we don’t know, with additive noise whose statistical characteristics we assume are known. </a:t>
            </a:r>
          </a:p>
          <a:p>
            <a:r>
              <a:rPr lang="en-US" dirty="0"/>
              <a:t>Example: Drop a ball and measure its height as a function of time.</a:t>
            </a:r>
          </a:p>
          <a:p>
            <a:pPr lvl="1"/>
            <a:r>
              <a:rPr lang="en-US" dirty="0"/>
              <a:t>Data: Height measurements at known times (most often)</a:t>
            </a:r>
          </a:p>
          <a:p>
            <a:pPr lvl="1"/>
            <a:r>
              <a:rPr lang="en-US" dirty="0"/>
              <a:t>Model: initial position, maybe velocity, and acceleration due to gravity </a:t>
            </a:r>
          </a:p>
          <a:p>
            <a:pPr lvl="1"/>
            <a:r>
              <a:rPr lang="en-US" dirty="0"/>
              <a:t>Noise: Random, uncorrelated values added to each measurement.</a:t>
            </a:r>
          </a:p>
          <a:p>
            <a:r>
              <a:rPr lang="en-US" dirty="0"/>
              <a:t>Inversion/regression problem: Estimate the model parameters that “best” fit the observed data and determine the uncertainties of the model parameters.</a:t>
            </a:r>
          </a:p>
        </p:txBody>
      </p:sp>
      <p:sp>
        <p:nvSpPr>
          <p:cNvPr id="4" name="Date Placeholder 3">
            <a:extLst>
              <a:ext uri="{FF2B5EF4-FFF2-40B4-BE49-F238E27FC236}">
                <a16:creationId xmlns:a16="http://schemas.microsoft.com/office/drawing/2014/main" id="{6BA05168-152A-8240-A34A-17D82C6FCD87}"/>
              </a:ext>
            </a:extLst>
          </p:cNvPr>
          <p:cNvSpPr>
            <a:spLocks noGrp="1"/>
          </p:cNvSpPr>
          <p:nvPr>
            <p:ph type="dt" sz="half" idx="10"/>
          </p:nvPr>
        </p:nvSpPr>
        <p:spPr/>
        <p:txBody>
          <a:bodyPr/>
          <a:lstStyle/>
          <a:p>
            <a:r>
              <a:rPr lang="en-US"/>
              <a:t>10/17/2024</a:t>
            </a:r>
          </a:p>
        </p:txBody>
      </p:sp>
      <p:sp>
        <p:nvSpPr>
          <p:cNvPr id="5" name="Footer Placeholder 4">
            <a:extLst>
              <a:ext uri="{FF2B5EF4-FFF2-40B4-BE49-F238E27FC236}">
                <a16:creationId xmlns:a16="http://schemas.microsoft.com/office/drawing/2014/main" id="{17B2E051-8423-1C47-A819-D957E3DBFC38}"/>
              </a:ext>
            </a:extLst>
          </p:cNvPr>
          <p:cNvSpPr>
            <a:spLocks noGrp="1"/>
          </p:cNvSpPr>
          <p:nvPr>
            <p:ph type="ftr" sz="quarter" idx="11"/>
          </p:nvPr>
        </p:nvSpPr>
        <p:spPr/>
        <p:txBody>
          <a:bodyPr/>
          <a:lstStyle/>
          <a:p>
            <a:r>
              <a:rPr lang="en-US"/>
              <a:t>12.010 Lec10: Data Analysis</a:t>
            </a:r>
          </a:p>
        </p:txBody>
      </p:sp>
      <p:sp>
        <p:nvSpPr>
          <p:cNvPr id="6" name="Slide Number Placeholder 5">
            <a:extLst>
              <a:ext uri="{FF2B5EF4-FFF2-40B4-BE49-F238E27FC236}">
                <a16:creationId xmlns:a16="http://schemas.microsoft.com/office/drawing/2014/main" id="{6D3AB7B6-E43A-5B4C-AAEC-CFDA3D40124E}"/>
              </a:ext>
            </a:extLst>
          </p:cNvPr>
          <p:cNvSpPr>
            <a:spLocks noGrp="1"/>
          </p:cNvSpPr>
          <p:nvPr>
            <p:ph type="sldNum" sz="quarter" idx="12"/>
          </p:nvPr>
        </p:nvSpPr>
        <p:spPr/>
        <p:txBody>
          <a:bodyPr/>
          <a:lstStyle/>
          <a:p>
            <a:fld id="{41618547-29F1-4E48-8DC2-E4DCFA93760E}" type="slidenum">
              <a:rPr lang="en-US" smtClean="0"/>
              <a:t>4</a:t>
            </a:fld>
            <a:endParaRPr lang="en-US"/>
          </a:p>
        </p:txBody>
      </p:sp>
    </p:spTree>
    <p:extLst>
      <p:ext uri="{BB962C8B-B14F-4D97-AF65-F5344CB8AC3E}">
        <p14:creationId xmlns:p14="http://schemas.microsoft.com/office/powerpoint/2010/main" val="38234852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6774F6-5461-074E-B6D9-3F5B78625AE3}"/>
              </a:ext>
            </a:extLst>
          </p:cNvPr>
          <p:cNvSpPr>
            <a:spLocks noGrp="1"/>
          </p:cNvSpPr>
          <p:nvPr>
            <p:ph type="title"/>
          </p:nvPr>
        </p:nvSpPr>
        <p:spPr/>
        <p:txBody>
          <a:bodyPr/>
          <a:lstStyle/>
          <a:p>
            <a:r>
              <a:rPr lang="en-US" dirty="0"/>
              <a:t>Cost functions</a:t>
            </a:r>
          </a:p>
        </p:txBody>
      </p:sp>
      <p:sp>
        <p:nvSpPr>
          <p:cNvPr id="3" name="Content Placeholder 2">
            <a:extLst>
              <a:ext uri="{FF2B5EF4-FFF2-40B4-BE49-F238E27FC236}">
                <a16:creationId xmlns:a16="http://schemas.microsoft.com/office/drawing/2014/main" id="{4664795B-F362-B445-B41C-EB7C309B164E}"/>
              </a:ext>
            </a:extLst>
          </p:cNvPr>
          <p:cNvSpPr>
            <a:spLocks noGrp="1"/>
          </p:cNvSpPr>
          <p:nvPr>
            <p:ph idx="1"/>
          </p:nvPr>
        </p:nvSpPr>
        <p:spPr/>
        <p:txBody>
          <a:bodyPr/>
          <a:lstStyle/>
          <a:p>
            <a:r>
              <a:rPr lang="en-US" dirty="0"/>
              <a:t>What do we mean by ”best fit” to data</a:t>
            </a:r>
          </a:p>
          <a:p>
            <a:r>
              <a:rPr lang="en-US" dirty="0"/>
              <a:t>Generally, a regression or inversion problem is posed as determining the “best” set of parameters to represent an observed data stream with random errors.</a:t>
            </a:r>
          </a:p>
          <a:p>
            <a:r>
              <a:rPr lang="en-US" dirty="0"/>
              <a:t>The definition of best is encapsulated either in a cost function to be minimized or a likelihood or information function to be maximized.</a:t>
            </a:r>
          </a:p>
          <a:p>
            <a:r>
              <a:rPr lang="en-US" dirty="0"/>
              <a:t>Generally, a cost function of the sum of squares of data residuals or weighted residuals (more later) with possibly a model function cost, often in the form of magnitude or roughness.</a:t>
            </a:r>
          </a:p>
          <a:p>
            <a:endParaRPr lang="en-US" dirty="0"/>
          </a:p>
          <a:p>
            <a:endParaRPr lang="en-US" dirty="0"/>
          </a:p>
        </p:txBody>
      </p:sp>
      <p:sp>
        <p:nvSpPr>
          <p:cNvPr id="4" name="Date Placeholder 3">
            <a:extLst>
              <a:ext uri="{FF2B5EF4-FFF2-40B4-BE49-F238E27FC236}">
                <a16:creationId xmlns:a16="http://schemas.microsoft.com/office/drawing/2014/main" id="{0902B4E0-0D0D-104E-AB07-4DA28279BA02}"/>
              </a:ext>
            </a:extLst>
          </p:cNvPr>
          <p:cNvSpPr>
            <a:spLocks noGrp="1"/>
          </p:cNvSpPr>
          <p:nvPr>
            <p:ph type="dt" sz="half" idx="10"/>
          </p:nvPr>
        </p:nvSpPr>
        <p:spPr/>
        <p:txBody>
          <a:bodyPr/>
          <a:lstStyle/>
          <a:p>
            <a:r>
              <a:rPr lang="en-US"/>
              <a:t>10/17/2024</a:t>
            </a:r>
          </a:p>
        </p:txBody>
      </p:sp>
      <p:sp>
        <p:nvSpPr>
          <p:cNvPr id="5" name="Footer Placeholder 4">
            <a:extLst>
              <a:ext uri="{FF2B5EF4-FFF2-40B4-BE49-F238E27FC236}">
                <a16:creationId xmlns:a16="http://schemas.microsoft.com/office/drawing/2014/main" id="{CB0222DF-7F90-4B49-861E-C56371B6C115}"/>
              </a:ext>
            </a:extLst>
          </p:cNvPr>
          <p:cNvSpPr>
            <a:spLocks noGrp="1"/>
          </p:cNvSpPr>
          <p:nvPr>
            <p:ph type="ftr" sz="quarter" idx="11"/>
          </p:nvPr>
        </p:nvSpPr>
        <p:spPr/>
        <p:txBody>
          <a:bodyPr/>
          <a:lstStyle/>
          <a:p>
            <a:r>
              <a:rPr lang="en-US"/>
              <a:t>12.010 Lec10: Data Analysis</a:t>
            </a:r>
          </a:p>
        </p:txBody>
      </p:sp>
      <p:sp>
        <p:nvSpPr>
          <p:cNvPr id="6" name="Slide Number Placeholder 5">
            <a:extLst>
              <a:ext uri="{FF2B5EF4-FFF2-40B4-BE49-F238E27FC236}">
                <a16:creationId xmlns:a16="http://schemas.microsoft.com/office/drawing/2014/main" id="{871A945E-3C5B-8B4F-A30F-4634565E4501}"/>
              </a:ext>
            </a:extLst>
          </p:cNvPr>
          <p:cNvSpPr>
            <a:spLocks noGrp="1"/>
          </p:cNvSpPr>
          <p:nvPr>
            <p:ph type="sldNum" sz="quarter" idx="12"/>
          </p:nvPr>
        </p:nvSpPr>
        <p:spPr/>
        <p:txBody>
          <a:bodyPr/>
          <a:lstStyle/>
          <a:p>
            <a:fld id="{B541F0FC-7BAE-DF46-AF42-D20492654B7C}" type="slidenum">
              <a:rPr lang="en-US" smtClean="0"/>
              <a:t>5</a:t>
            </a:fld>
            <a:endParaRPr lang="en-US"/>
          </a:p>
        </p:txBody>
      </p:sp>
    </p:spTree>
    <p:extLst>
      <p:ext uri="{BB962C8B-B14F-4D97-AF65-F5344CB8AC3E}">
        <p14:creationId xmlns:p14="http://schemas.microsoft.com/office/powerpoint/2010/main" val="9526139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D6E72D-4D7E-6A45-BDBF-DC7F77C57661}"/>
              </a:ext>
            </a:extLst>
          </p:cNvPr>
          <p:cNvSpPr>
            <a:spLocks noGrp="1"/>
          </p:cNvSpPr>
          <p:nvPr>
            <p:ph type="title"/>
          </p:nvPr>
        </p:nvSpPr>
        <p:spPr/>
        <p:txBody>
          <a:bodyPr/>
          <a:lstStyle/>
          <a:p>
            <a:r>
              <a:rPr lang="en-US" dirty="0"/>
              <a:t>Creating cost function</a:t>
            </a:r>
          </a:p>
        </p:txBody>
      </p:sp>
      <p:sp>
        <p:nvSpPr>
          <p:cNvPr id="3" name="Content Placeholder 2">
            <a:extLst>
              <a:ext uri="{FF2B5EF4-FFF2-40B4-BE49-F238E27FC236}">
                <a16:creationId xmlns:a16="http://schemas.microsoft.com/office/drawing/2014/main" id="{73DA7F42-380B-6F48-988C-27463B6C3669}"/>
              </a:ext>
            </a:extLst>
          </p:cNvPr>
          <p:cNvSpPr>
            <a:spLocks noGrp="1"/>
          </p:cNvSpPr>
          <p:nvPr>
            <p:ph idx="1"/>
          </p:nvPr>
        </p:nvSpPr>
        <p:spPr/>
        <p:txBody>
          <a:bodyPr>
            <a:normAutofit fontScale="85000" lnSpcReduction="10000"/>
          </a:bodyPr>
          <a:lstStyle/>
          <a:p>
            <a:r>
              <a:rPr lang="en-US" dirty="0"/>
              <a:t>Here, we examine the common problem of having an observed data set and a parametric model, which we believe describes the behavior of the data.</a:t>
            </a:r>
          </a:p>
          <a:p>
            <a:r>
              <a:rPr lang="en-US" dirty="0"/>
              <a:t>Some nomenclatures use ”observations” (measured data) and “observables” (the quantity observed for which there is a mathematical model).  The expectation of the observations should match the mathematical model.</a:t>
            </a:r>
          </a:p>
          <a:p>
            <a:r>
              <a:rPr lang="en-US" dirty="0"/>
              <a:t>The cost function is computed from the differences between the observations and the computed values of the observables with a specific set of parameter values.  As the parameter values are changed, the cost function value changes.</a:t>
            </a:r>
          </a:p>
          <a:p>
            <a:r>
              <a:rPr lang="en-US" dirty="0"/>
              <a:t>In addition to the mathematical models, stochastic models are often used to represent the data noise. Different stochastic models lead to different parameter estimates even when the mathematical model is unchanged.</a:t>
            </a:r>
          </a:p>
        </p:txBody>
      </p:sp>
      <p:sp>
        <p:nvSpPr>
          <p:cNvPr id="4" name="Date Placeholder 3">
            <a:extLst>
              <a:ext uri="{FF2B5EF4-FFF2-40B4-BE49-F238E27FC236}">
                <a16:creationId xmlns:a16="http://schemas.microsoft.com/office/drawing/2014/main" id="{FE6AFA3A-F72A-9442-9791-44B81C9D5F80}"/>
              </a:ext>
            </a:extLst>
          </p:cNvPr>
          <p:cNvSpPr>
            <a:spLocks noGrp="1"/>
          </p:cNvSpPr>
          <p:nvPr>
            <p:ph type="dt" sz="half" idx="10"/>
          </p:nvPr>
        </p:nvSpPr>
        <p:spPr/>
        <p:txBody>
          <a:bodyPr/>
          <a:lstStyle/>
          <a:p>
            <a:r>
              <a:rPr lang="en-US"/>
              <a:t>10/17/2024</a:t>
            </a:r>
          </a:p>
        </p:txBody>
      </p:sp>
      <p:sp>
        <p:nvSpPr>
          <p:cNvPr id="5" name="Footer Placeholder 4">
            <a:extLst>
              <a:ext uri="{FF2B5EF4-FFF2-40B4-BE49-F238E27FC236}">
                <a16:creationId xmlns:a16="http://schemas.microsoft.com/office/drawing/2014/main" id="{0FEDD921-28F2-5641-9F90-6B36717F4766}"/>
              </a:ext>
            </a:extLst>
          </p:cNvPr>
          <p:cNvSpPr>
            <a:spLocks noGrp="1"/>
          </p:cNvSpPr>
          <p:nvPr>
            <p:ph type="ftr" sz="quarter" idx="11"/>
          </p:nvPr>
        </p:nvSpPr>
        <p:spPr/>
        <p:txBody>
          <a:bodyPr/>
          <a:lstStyle/>
          <a:p>
            <a:r>
              <a:rPr lang="en-US"/>
              <a:t>12.010 Lec10: Data Analysis</a:t>
            </a:r>
          </a:p>
        </p:txBody>
      </p:sp>
      <p:sp>
        <p:nvSpPr>
          <p:cNvPr id="6" name="Slide Number Placeholder 5">
            <a:extLst>
              <a:ext uri="{FF2B5EF4-FFF2-40B4-BE49-F238E27FC236}">
                <a16:creationId xmlns:a16="http://schemas.microsoft.com/office/drawing/2014/main" id="{EC05F8E0-150E-594F-9279-2F97EA41953C}"/>
              </a:ext>
            </a:extLst>
          </p:cNvPr>
          <p:cNvSpPr>
            <a:spLocks noGrp="1"/>
          </p:cNvSpPr>
          <p:nvPr>
            <p:ph type="sldNum" sz="quarter" idx="12"/>
          </p:nvPr>
        </p:nvSpPr>
        <p:spPr/>
        <p:txBody>
          <a:bodyPr/>
          <a:lstStyle/>
          <a:p>
            <a:fld id="{B541F0FC-7BAE-DF46-AF42-D20492654B7C}" type="slidenum">
              <a:rPr lang="en-US" smtClean="0"/>
              <a:t>6</a:t>
            </a:fld>
            <a:endParaRPr lang="en-US"/>
          </a:p>
        </p:txBody>
      </p:sp>
    </p:spTree>
    <p:extLst>
      <p:ext uri="{BB962C8B-B14F-4D97-AF65-F5344CB8AC3E}">
        <p14:creationId xmlns:p14="http://schemas.microsoft.com/office/powerpoint/2010/main" val="1040535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60702F-8114-AF4D-A13E-19212AB7B436}"/>
              </a:ext>
            </a:extLst>
          </p:cNvPr>
          <p:cNvSpPr>
            <a:spLocks noGrp="1"/>
          </p:cNvSpPr>
          <p:nvPr>
            <p:ph type="title"/>
          </p:nvPr>
        </p:nvSpPr>
        <p:spPr/>
        <p:txBody>
          <a:bodyPr/>
          <a:lstStyle/>
          <a:p>
            <a:r>
              <a:rPr lang="en-US" dirty="0"/>
              <a:t>Example cost functions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15E7623A-6468-E740-9A57-3E032B8C2738}"/>
                  </a:ext>
                </a:extLst>
              </p:cNvPr>
              <p:cNvSpPr>
                <a:spLocks noGrp="1"/>
              </p:cNvSpPr>
              <p:nvPr>
                <p:ph idx="1"/>
              </p:nvPr>
            </p:nvSpPr>
            <p:spPr/>
            <p:txBody>
              <a:bodyPr>
                <a:normAutofit fontScale="77500" lnSpcReduction="20000"/>
              </a:bodyPr>
              <a:lstStyle/>
              <a:p>
                <a:r>
                  <a:rPr lang="en-US" dirty="0"/>
                  <a:t>A very common cost function is:</a:t>
                </a:r>
              </a:p>
              <a:p>
                <a:pPr marL="0" indent="0">
                  <a:buNone/>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𝐶</m:t>
                      </m:r>
                      <m:d>
                        <m:dPr>
                          <m:ctrlPr>
                            <a:rPr lang="en-US" b="0" i="1" smtClean="0">
                              <a:latin typeface="Cambria Math" panose="02040503050406030204" pitchFamily="18" charset="0"/>
                            </a:rPr>
                          </m:ctrlPr>
                        </m:dPr>
                        <m:e>
                          <m:r>
                            <a:rPr lang="en-US" b="0" i="1" smtClean="0">
                              <a:latin typeface="Cambria Math" panose="02040503050406030204" pitchFamily="18" charset="0"/>
                            </a:rPr>
                            <m:t>𝑥</m:t>
                          </m:r>
                        </m:e>
                      </m:d>
                      <m:r>
                        <a:rPr lang="en-US" b="0" i="1" smtClean="0">
                          <a:latin typeface="Cambria Math" panose="02040503050406030204" pitchFamily="18" charset="0"/>
                        </a:rPr>
                        <m:t>= </m:t>
                      </m:r>
                      <m:nary>
                        <m:naryPr>
                          <m:chr m:val="∑"/>
                          <m:subHide m:val="on"/>
                          <m:supHide m:val="on"/>
                          <m:ctrlPr>
                            <a:rPr lang="en-US" b="0" i="1" smtClean="0">
                              <a:latin typeface="Cambria Math" panose="02040503050406030204" pitchFamily="18" charset="0"/>
                            </a:rPr>
                          </m:ctrlPr>
                        </m:naryPr>
                        <m:sub/>
                        <m:sup/>
                        <m:e>
                          <m:sSup>
                            <m:sSupPr>
                              <m:ctrlPr>
                                <a:rPr lang="en-US" b="0" i="1" smtClean="0">
                                  <a:latin typeface="Cambria Math" panose="02040503050406030204" pitchFamily="18" charset="0"/>
                                </a:rPr>
                              </m:ctrlPr>
                            </m:sSupPr>
                            <m:e>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𝑑</m:t>
                                  </m:r>
                                </m:e>
                                <m:sub>
                                  <m:r>
                                    <a:rPr lang="en-US" b="0" i="1" smtClean="0">
                                      <a:latin typeface="Cambria Math" panose="02040503050406030204" pitchFamily="18" charset="0"/>
                                    </a:rPr>
                                    <m:t>𝑖</m:t>
                                  </m:r>
                                </m:sub>
                              </m:sSub>
                              <m:r>
                                <a:rPr lang="en-US" b="0" i="1" smtClean="0">
                                  <a:latin typeface="Cambria Math" panose="02040503050406030204" pitchFamily="18" charset="0"/>
                                </a:rPr>
                                <m:t>−</m:t>
                              </m:r>
                              <m:r>
                                <a:rPr lang="en-US" b="0" i="1" smtClean="0">
                                  <a:latin typeface="Cambria Math" panose="02040503050406030204" pitchFamily="18" charset="0"/>
                                </a:rPr>
                                <m:t>𝑚</m:t>
                              </m:r>
                              <m:d>
                                <m:dPr>
                                  <m:ctrlPr>
                                    <a:rPr lang="en-US" b="0" i="1" smtClean="0">
                                      <a:latin typeface="Cambria Math" panose="02040503050406030204" pitchFamily="18" charset="0"/>
                                    </a:rPr>
                                  </m:ctrlPr>
                                </m:dPr>
                                <m:e>
                                  <m:r>
                                    <a:rPr lang="en-US" b="0" i="1" smtClean="0">
                                      <a:latin typeface="Cambria Math" panose="02040503050406030204" pitchFamily="18" charset="0"/>
                                    </a:rPr>
                                    <m:t>𝑥</m:t>
                                  </m:r>
                                </m:e>
                              </m:d>
                              <m:r>
                                <a:rPr lang="en-US" b="0" i="1" smtClean="0">
                                  <a:latin typeface="Cambria Math" panose="02040503050406030204" pitchFamily="18" charset="0"/>
                                </a:rPr>
                                <m:t>)</m:t>
                              </m:r>
                            </m:e>
                            <m:sup>
                              <m:r>
                                <a:rPr lang="en-US" b="0" i="1" smtClean="0">
                                  <a:latin typeface="Cambria Math" panose="02040503050406030204" pitchFamily="18" charset="0"/>
                                </a:rPr>
                                <m:t>2</m:t>
                              </m:r>
                            </m:sup>
                          </m:sSup>
                        </m:e>
                      </m:nary>
                    </m:oMath>
                  </m:oMathPara>
                </a14:m>
                <a:endParaRPr lang="en-US" dirty="0"/>
              </a:p>
              <a:p>
                <a:pPr marL="0" indent="0">
                  <a:buNone/>
                </a:pPr>
                <a:r>
                  <a:rPr lang="en-US" dirty="0"/>
                  <a:t>Where </a:t>
                </a:r>
                <a:r>
                  <a:rPr lang="en-US" i="1" dirty="0"/>
                  <a:t>d</a:t>
                </a:r>
                <a:r>
                  <a:rPr lang="en-US" i="1" baseline="-25000" dirty="0"/>
                  <a:t>i</a:t>
                </a:r>
                <a:r>
                  <a:rPr lang="en-US" i="1" dirty="0"/>
                  <a:t> </a:t>
                </a:r>
                <a:r>
                  <a:rPr lang="en-US" dirty="0"/>
                  <a:t>are data, </a:t>
                </a:r>
                <a:r>
                  <a:rPr lang="en-US" i="1" dirty="0"/>
                  <a:t>x</a:t>
                </a:r>
                <a:r>
                  <a:rPr lang="en-US" dirty="0"/>
                  <a:t> are parameters and </a:t>
                </a:r>
                <a:r>
                  <a:rPr lang="en-US" i="1" dirty="0"/>
                  <a:t>m(x)</a:t>
                </a:r>
                <a:r>
                  <a:rPr lang="en-US" dirty="0"/>
                  <a:t> is the model. Regression/inversion finds x that minimalizes C(x).  This an L2 norm; sometimes L1 norm used.</a:t>
                </a:r>
              </a:p>
              <a:p>
                <a:r>
                  <a:rPr lang="en-US" dirty="0"/>
                  <a:t>A more statistical model might be</a:t>
                </a:r>
                <a:br>
                  <a:rPr lang="en-US" dirty="0"/>
                </a:br>
                <a14:m>
                  <m:oMath xmlns:m="http://schemas.openxmlformats.org/officeDocument/2006/math">
                    <m:r>
                      <a:rPr lang="en-US" b="0" i="1" smtClean="0">
                        <a:latin typeface="Cambria Math" panose="02040503050406030204" pitchFamily="18" charset="0"/>
                      </a:rPr>
                      <m:t>𝐶</m:t>
                    </m:r>
                    <m:d>
                      <m:dPr>
                        <m:ctrlPr>
                          <a:rPr lang="en-US" b="0" i="1" smtClean="0">
                            <a:latin typeface="Cambria Math" panose="02040503050406030204" pitchFamily="18" charset="0"/>
                          </a:rPr>
                        </m:ctrlPr>
                      </m:dPr>
                      <m:e>
                        <m:r>
                          <a:rPr lang="en-US" b="0" i="1" smtClean="0">
                            <a:latin typeface="Cambria Math" panose="02040503050406030204" pitchFamily="18" charset="0"/>
                          </a:rPr>
                          <m:t>𝑥</m:t>
                        </m:r>
                      </m:e>
                    </m:d>
                    <m:r>
                      <a:rPr lang="en-US" b="0" i="1" smtClean="0">
                        <a:latin typeface="Cambria Math" panose="02040503050406030204" pitchFamily="18" charset="0"/>
                      </a:rPr>
                      <m:t>= </m:t>
                    </m:r>
                    <m:nary>
                      <m:naryPr>
                        <m:chr m:val="∑"/>
                        <m:subHide m:val="on"/>
                        <m:supHide m:val="on"/>
                        <m:ctrlPr>
                          <a:rPr lang="en-US" b="0" i="1" smtClean="0">
                            <a:latin typeface="Cambria Math" panose="02040503050406030204" pitchFamily="18" charset="0"/>
                          </a:rPr>
                        </m:ctrlPr>
                      </m:naryPr>
                      <m:sub/>
                      <m:sup/>
                      <m:e>
                        <m:sSup>
                          <m:sSupPr>
                            <m:ctrlPr>
                              <a:rPr lang="en-US" b="0" i="1" smtClean="0">
                                <a:latin typeface="Cambria Math" panose="02040503050406030204" pitchFamily="18" charset="0"/>
                              </a:rPr>
                            </m:ctrlPr>
                          </m:sSupPr>
                          <m:e>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𝑑</m:t>
                                </m:r>
                              </m:e>
                              <m:sub>
                                <m:r>
                                  <a:rPr lang="en-US" b="0" i="1" smtClean="0">
                                    <a:latin typeface="Cambria Math" panose="02040503050406030204" pitchFamily="18" charset="0"/>
                                  </a:rPr>
                                  <m:t>𝑖</m:t>
                                </m:r>
                              </m:sub>
                            </m:sSub>
                            <m:r>
                              <a:rPr lang="en-US" b="0" i="1" smtClean="0">
                                <a:latin typeface="Cambria Math" panose="02040503050406030204" pitchFamily="18" charset="0"/>
                              </a:rPr>
                              <m:t>−</m:t>
                            </m:r>
                            <m:r>
                              <a:rPr lang="en-US" b="0" i="1" smtClean="0">
                                <a:latin typeface="Cambria Math" panose="02040503050406030204" pitchFamily="18" charset="0"/>
                              </a:rPr>
                              <m:t>𝑚</m:t>
                            </m:r>
                            <m:d>
                              <m:dPr>
                                <m:ctrlPr>
                                  <a:rPr lang="en-US" b="0" i="1" smtClean="0">
                                    <a:latin typeface="Cambria Math" panose="02040503050406030204" pitchFamily="18" charset="0"/>
                                  </a:rPr>
                                </m:ctrlPr>
                              </m:dPr>
                              <m:e>
                                <m:r>
                                  <a:rPr lang="en-US" b="0" i="1" smtClean="0">
                                    <a:latin typeface="Cambria Math" panose="02040503050406030204" pitchFamily="18" charset="0"/>
                                  </a:rPr>
                                  <m:t>𝑥</m:t>
                                </m:r>
                              </m:e>
                            </m:d>
                            <m:r>
                              <a:rPr lang="en-US" b="0" i="1" smtClean="0">
                                <a:latin typeface="Cambria Math" panose="02040503050406030204" pitchFamily="18" charset="0"/>
                              </a:rPr>
                              <m:t>)</m:t>
                            </m:r>
                          </m:e>
                          <m:sup>
                            <m:r>
                              <a:rPr lang="en-US" b="0" i="1" smtClean="0">
                                <a:latin typeface="Cambria Math" panose="02040503050406030204" pitchFamily="18" charset="0"/>
                              </a:rPr>
                              <m:t>𝑇</m:t>
                            </m:r>
                          </m:sup>
                        </m:sSup>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𝑉</m:t>
                            </m:r>
                          </m:e>
                          <m:sub>
                            <m:r>
                              <a:rPr lang="en-US" b="0" i="1" smtClean="0">
                                <a:latin typeface="Cambria Math" panose="02040503050406030204" pitchFamily="18" charset="0"/>
                              </a:rPr>
                              <m:t>𝑑</m:t>
                            </m:r>
                          </m:sub>
                          <m:sup>
                            <m:r>
                              <a:rPr lang="en-US" b="0" i="1" smtClean="0">
                                <a:latin typeface="Cambria Math" panose="02040503050406030204" pitchFamily="18" charset="0"/>
                              </a:rPr>
                              <m:t>−1</m:t>
                            </m:r>
                          </m:sup>
                        </m:sSubSup>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𝑑</m:t>
                            </m:r>
                          </m:e>
                          <m:sub>
                            <m:r>
                              <a:rPr lang="en-US" b="0" i="1" smtClean="0">
                                <a:latin typeface="Cambria Math" panose="02040503050406030204" pitchFamily="18" charset="0"/>
                              </a:rPr>
                              <m:t>𝑖</m:t>
                            </m:r>
                          </m:sub>
                        </m:sSub>
                        <m:r>
                          <a:rPr lang="en-US" b="0" i="1" smtClean="0">
                            <a:latin typeface="Cambria Math" panose="02040503050406030204" pitchFamily="18" charset="0"/>
                          </a:rPr>
                          <m:t>−</m:t>
                        </m:r>
                        <m:r>
                          <a:rPr lang="en-US" b="0" i="1" smtClean="0">
                            <a:latin typeface="Cambria Math" panose="02040503050406030204" pitchFamily="18" charset="0"/>
                          </a:rPr>
                          <m:t>𝑚</m:t>
                        </m:r>
                        <m:d>
                          <m:dPr>
                            <m:ctrlPr>
                              <a:rPr lang="en-US" b="0" i="1" smtClean="0">
                                <a:latin typeface="Cambria Math" panose="02040503050406030204" pitchFamily="18" charset="0"/>
                              </a:rPr>
                            </m:ctrlPr>
                          </m:dPr>
                          <m:e>
                            <m:r>
                              <a:rPr lang="en-US" b="0" i="1" smtClean="0">
                                <a:latin typeface="Cambria Math" panose="02040503050406030204" pitchFamily="18" charset="0"/>
                              </a:rPr>
                              <m:t>𝑥</m:t>
                            </m:r>
                            <m:r>
                              <a:rPr lang="en-US" b="0" i="1" smtClean="0">
                                <a:latin typeface="Cambria Math" panose="02040503050406030204" pitchFamily="18" charset="0"/>
                              </a:rPr>
                              <m:t>)</m:t>
                            </m:r>
                          </m:e>
                        </m:d>
                      </m:e>
                    </m:nary>
                  </m:oMath>
                </a14:m>
                <a:endParaRPr lang="en-US" dirty="0"/>
              </a:p>
              <a:p>
                <a:r>
                  <a:rPr lang="en-US" i="1" dirty="0" err="1"/>
                  <a:t>V</a:t>
                </a:r>
                <a:r>
                  <a:rPr lang="en-US" i="1" baseline="-25000" dirty="0" err="1"/>
                  <a:t>d</a:t>
                </a:r>
                <a:r>
                  <a:rPr lang="en-US" dirty="0"/>
                  <a:t> is a data covariance matrix. Or more complicated</a:t>
                </a:r>
              </a:p>
              <a:p>
                <a:pPr marL="0" indent="0">
                  <a:buNone/>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𝐶</m:t>
                      </m:r>
                      <m:d>
                        <m:dPr>
                          <m:ctrlPr>
                            <a:rPr lang="en-US" b="0" i="1" smtClean="0">
                              <a:latin typeface="Cambria Math" panose="02040503050406030204" pitchFamily="18" charset="0"/>
                            </a:rPr>
                          </m:ctrlPr>
                        </m:dPr>
                        <m:e>
                          <m:r>
                            <a:rPr lang="en-US" b="0" i="1" smtClean="0">
                              <a:latin typeface="Cambria Math" panose="02040503050406030204" pitchFamily="18" charset="0"/>
                            </a:rPr>
                            <m:t>𝑥</m:t>
                          </m:r>
                        </m:e>
                      </m:d>
                      <m:r>
                        <a:rPr lang="en-US" b="0" i="1" smtClean="0">
                          <a:latin typeface="Cambria Math" panose="02040503050406030204" pitchFamily="18" charset="0"/>
                        </a:rPr>
                        <m:t>= </m:t>
                      </m:r>
                      <m:nary>
                        <m:naryPr>
                          <m:chr m:val="∑"/>
                          <m:subHide m:val="on"/>
                          <m:supHide m:val="on"/>
                          <m:ctrlPr>
                            <a:rPr lang="en-US" b="0" i="1" smtClean="0">
                              <a:latin typeface="Cambria Math" panose="02040503050406030204" pitchFamily="18" charset="0"/>
                            </a:rPr>
                          </m:ctrlPr>
                        </m:naryPr>
                        <m:sub/>
                        <m:sup/>
                        <m:e>
                          <m:sSup>
                            <m:sSupPr>
                              <m:ctrlPr>
                                <a:rPr lang="en-US" b="0" i="1" smtClean="0">
                                  <a:latin typeface="Cambria Math" panose="02040503050406030204" pitchFamily="18" charset="0"/>
                                </a:rPr>
                              </m:ctrlPr>
                            </m:sSupPr>
                            <m:e>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𝑑</m:t>
                                      </m:r>
                                    </m:e>
                                    <m:sub>
                                      <m:r>
                                        <a:rPr lang="en-US" b="0" i="1" smtClean="0">
                                          <a:latin typeface="Cambria Math" panose="02040503050406030204" pitchFamily="18" charset="0"/>
                                        </a:rPr>
                                        <m:t>𝑖</m:t>
                                      </m:r>
                                    </m:sub>
                                  </m:sSub>
                                  <m:r>
                                    <a:rPr lang="en-US" b="0" i="1" smtClean="0">
                                      <a:latin typeface="Cambria Math" panose="02040503050406030204" pitchFamily="18" charset="0"/>
                                    </a:rPr>
                                    <m:t>−</m:t>
                                  </m:r>
                                  <m:r>
                                    <a:rPr lang="en-US" b="0" i="1" smtClean="0">
                                      <a:latin typeface="Cambria Math" panose="02040503050406030204" pitchFamily="18" charset="0"/>
                                    </a:rPr>
                                    <m:t>𝑚</m:t>
                                  </m:r>
                                  <m:d>
                                    <m:dPr>
                                      <m:ctrlPr>
                                        <a:rPr lang="en-US" b="0" i="1" smtClean="0">
                                          <a:latin typeface="Cambria Math" panose="02040503050406030204" pitchFamily="18" charset="0"/>
                                        </a:rPr>
                                      </m:ctrlPr>
                                    </m:dPr>
                                    <m:e>
                                      <m:r>
                                        <a:rPr lang="en-US" b="0" i="1" smtClean="0">
                                          <a:latin typeface="Cambria Math" panose="02040503050406030204" pitchFamily="18" charset="0"/>
                                        </a:rPr>
                                        <m:t>𝑥</m:t>
                                      </m:r>
                                    </m:e>
                                  </m:d>
                                </m:e>
                              </m:d>
                            </m:e>
                            <m:sup>
                              <m:r>
                                <a:rPr lang="en-US" b="0" i="1" smtClean="0">
                                  <a:latin typeface="Cambria Math" panose="02040503050406030204" pitchFamily="18" charset="0"/>
                                </a:rPr>
                                <m:t>𝑇</m:t>
                              </m:r>
                            </m:sup>
                          </m:sSup>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𝑉</m:t>
                              </m:r>
                            </m:e>
                            <m:sub>
                              <m:r>
                                <a:rPr lang="en-US" b="0" i="1" smtClean="0">
                                  <a:latin typeface="Cambria Math" panose="02040503050406030204" pitchFamily="18" charset="0"/>
                                </a:rPr>
                                <m:t>𝑑</m:t>
                              </m:r>
                            </m:sub>
                            <m:sup>
                              <m:r>
                                <a:rPr lang="en-US" b="0" i="1" smtClean="0">
                                  <a:latin typeface="Cambria Math" panose="02040503050406030204" pitchFamily="18" charset="0"/>
                                </a:rPr>
                                <m:t>−1</m:t>
                              </m:r>
                            </m:sup>
                          </m:sSubSup>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𝑑</m:t>
                              </m:r>
                            </m:e>
                            <m:sub>
                              <m:r>
                                <a:rPr lang="en-US" b="0" i="1" smtClean="0">
                                  <a:latin typeface="Cambria Math" panose="02040503050406030204" pitchFamily="18" charset="0"/>
                                </a:rPr>
                                <m:t>𝑖</m:t>
                              </m:r>
                            </m:sub>
                          </m:sSub>
                          <m:r>
                            <a:rPr lang="en-US" b="0" i="1" smtClean="0">
                              <a:latin typeface="Cambria Math" panose="02040503050406030204" pitchFamily="18" charset="0"/>
                            </a:rPr>
                            <m:t>−</m:t>
                          </m:r>
                          <m:r>
                            <a:rPr lang="en-US" b="0" i="1" smtClean="0">
                              <a:latin typeface="Cambria Math" panose="02040503050406030204" pitchFamily="18" charset="0"/>
                            </a:rPr>
                            <m:t>𝑚</m:t>
                          </m:r>
                          <m:d>
                            <m:dPr>
                              <m:ctrlPr>
                                <a:rPr lang="en-US" b="0" i="1" smtClean="0">
                                  <a:latin typeface="Cambria Math" panose="02040503050406030204" pitchFamily="18" charset="0"/>
                                </a:rPr>
                              </m:ctrlPr>
                            </m:dPr>
                            <m:e>
                              <m:r>
                                <a:rPr lang="en-US" b="0" i="1" smtClean="0">
                                  <a:latin typeface="Cambria Math" panose="02040503050406030204" pitchFamily="18" charset="0"/>
                                </a:rPr>
                                <m:t>𝑥</m:t>
                              </m:r>
                              <m:r>
                                <a:rPr lang="en-US" b="0" i="1" smtClean="0">
                                  <a:latin typeface="Cambria Math" panose="02040503050406030204" pitchFamily="18" charset="0"/>
                                </a:rPr>
                                <m:t>)</m:t>
                              </m:r>
                            </m:e>
                          </m:d>
                          <m:r>
                            <a:rPr lang="en-US" b="0" i="1" smtClean="0">
                              <a:latin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𝜆</m:t>
                          </m:r>
                          <m:sSup>
                            <m:sSupPr>
                              <m:ctrlPr>
                                <a:rPr lang="en-US" b="0" i="1" smtClean="0">
                                  <a:latin typeface="Cambria Math" panose="02040503050406030204" pitchFamily="18" charset="0"/>
                                  <a:ea typeface="Cambria Math" panose="02040503050406030204" pitchFamily="18" charset="0"/>
                                </a:rPr>
                              </m:ctrlPr>
                            </m:sSupPr>
                            <m:e>
                              <m:r>
                                <m:rPr>
                                  <m:sty m:val="p"/>
                                </m:rP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𝑚</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𝑥</m:t>
                              </m:r>
                              <m:r>
                                <a:rPr lang="en-US" b="0" i="1" smtClean="0">
                                  <a:latin typeface="Cambria Math" panose="02040503050406030204" pitchFamily="18" charset="0"/>
                                  <a:ea typeface="Cambria Math" panose="02040503050406030204" pitchFamily="18" charset="0"/>
                                </a:rPr>
                                <m:t>)</m:t>
                              </m:r>
                            </m:e>
                            <m:sup>
                              <m:r>
                                <a:rPr lang="en-US" b="0" i="1" smtClean="0">
                                  <a:latin typeface="Cambria Math" panose="02040503050406030204" pitchFamily="18" charset="0"/>
                                  <a:ea typeface="Cambria Math" panose="02040503050406030204" pitchFamily="18" charset="0"/>
                                </a:rPr>
                                <m:t>2</m:t>
                              </m:r>
                            </m:sup>
                          </m:sSup>
                        </m:e>
                      </m:nary>
                    </m:oMath>
                  </m:oMathPara>
                </a14:m>
                <a:endParaRPr lang="en-US" dirty="0"/>
              </a:p>
              <a:p>
                <a:r>
                  <a:rPr lang="en-US" dirty="0"/>
                  <a:t>Where </a:t>
                </a:r>
                <a14:m>
                  <m:oMath xmlns:m="http://schemas.openxmlformats.org/officeDocument/2006/math">
                    <m:r>
                      <m:rPr>
                        <m:sty m:val="p"/>
                      </m:rP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𝑚</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𝑥</m:t>
                    </m:r>
                    <m:r>
                      <a:rPr lang="en-US" b="0" i="1" smtClean="0">
                        <a:latin typeface="Cambria Math" panose="02040503050406030204" pitchFamily="18" charset="0"/>
                        <a:ea typeface="Cambria Math" panose="02040503050406030204" pitchFamily="18" charset="0"/>
                      </a:rPr>
                      <m:t>)</m:t>
                    </m:r>
                  </m:oMath>
                </a14:m>
                <a:r>
                  <a:rPr lang="en-US" dirty="0"/>
                  <a:t> could be a smoothness expression and </a:t>
                </a:r>
                <a14:m>
                  <m:oMath xmlns:m="http://schemas.openxmlformats.org/officeDocument/2006/math">
                    <m:r>
                      <a:rPr lang="en-US" b="0" i="1" smtClean="0">
                        <a:latin typeface="Cambria Math" panose="02040503050406030204" pitchFamily="18" charset="0"/>
                        <a:ea typeface="Cambria Math" panose="02040503050406030204" pitchFamily="18" charset="0"/>
                      </a:rPr>
                      <m:t>𝜆</m:t>
                    </m:r>
                  </m:oMath>
                </a14:m>
                <a:r>
                  <a:rPr lang="en-US" dirty="0"/>
                  <a:t> controls the weight between the  model and data (we do not consider this case in this class)</a:t>
                </a:r>
              </a:p>
            </p:txBody>
          </p:sp>
        </mc:Choice>
        <mc:Fallback xmlns="">
          <p:sp>
            <p:nvSpPr>
              <p:cNvPr id="3" name="Content Placeholder 2">
                <a:extLst>
                  <a:ext uri="{FF2B5EF4-FFF2-40B4-BE49-F238E27FC236}">
                    <a16:creationId xmlns:a16="http://schemas.microsoft.com/office/drawing/2014/main" id="{15E7623A-6468-E740-9A57-3E032B8C2738}"/>
                  </a:ext>
                </a:extLst>
              </p:cNvPr>
              <p:cNvSpPr>
                <a:spLocks noGrp="1" noRot="1" noChangeAspect="1" noMove="1" noResize="1" noEditPoints="1" noAdjustHandles="1" noChangeArrowheads="1" noChangeShapeType="1" noTextEdit="1"/>
              </p:cNvSpPr>
              <p:nvPr>
                <p:ph idx="1"/>
              </p:nvPr>
            </p:nvSpPr>
            <p:spPr>
              <a:blipFill>
                <a:blip r:embed="rId2"/>
                <a:stretch>
                  <a:fillRect l="-725" t="-22741" r="-1087" b="-23032"/>
                </a:stretch>
              </a:blipFill>
            </p:spPr>
            <p:txBody>
              <a:bodyPr/>
              <a:lstStyle/>
              <a:p>
                <a:r>
                  <a:rPr lang="en-US">
                    <a:noFill/>
                  </a:rPr>
                  <a:t> </a:t>
                </a:r>
              </a:p>
            </p:txBody>
          </p:sp>
        </mc:Fallback>
      </mc:AlternateContent>
      <p:sp>
        <p:nvSpPr>
          <p:cNvPr id="4" name="Date Placeholder 3">
            <a:extLst>
              <a:ext uri="{FF2B5EF4-FFF2-40B4-BE49-F238E27FC236}">
                <a16:creationId xmlns:a16="http://schemas.microsoft.com/office/drawing/2014/main" id="{E2DA17B4-61A1-064F-9A25-2524F1D940E5}"/>
              </a:ext>
            </a:extLst>
          </p:cNvPr>
          <p:cNvSpPr>
            <a:spLocks noGrp="1"/>
          </p:cNvSpPr>
          <p:nvPr>
            <p:ph type="dt" sz="half" idx="10"/>
          </p:nvPr>
        </p:nvSpPr>
        <p:spPr/>
        <p:txBody>
          <a:bodyPr/>
          <a:lstStyle/>
          <a:p>
            <a:r>
              <a:rPr lang="en-US"/>
              <a:t>10/17/2024</a:t>
            </a:r>
          </a:p>
        </p:txBody>
      </p:sp>
      <p:sp>
        <p:nvSpPr>
          <p:cNvPr id="5" name="Footer Placeholder 4">
            <a:extLst>
              <a:ext uri="{FF2B5EF4-FFF2-40B4-BE49-F238E27FC236}">
                <a16:creationId xmlns:a16="http://schemas.microsoft.com/office/drawing/2014/main" id="{CEDD1D51-3C46-574F-B5C1-F3AD44C9C7DE}"/>
              </a:ext>
            </a:extLst>
          </p:cNvPr>
          <p:cNvSpPr>
            <a:spLocks noGrp="1"/>
          </p:cNvSpPr>
          <p:nvPr>
            <p:ph type="ftr" sz="quarter" idx="11"/>
          </p:nvPr>
        </p:nvSpPr>
        <p:spPr/>
        <p:txBody>
          <a:bodyPr/>
          <a:lstStyle/>
          <a:p>
            <a:r>
              <a:rPr lang="en-US"/>
              <a:t>12.010 Lec10: Data Analysis</a:t>
            </a:r>
          </a:p>
        </p:txBody>
      </p:sp>
      <p:sp>
        <p:nvSpPr>
          <p:cNvPr id="6" name="Slide Number Placeholder 5">
            <a:extLst>
              <a:ext uri="{FF2B5EF4-FFF2-40B4-BE49-F238E27FC236}">
                <a16:creationId xmlns:a16="http://schemas.microsoft.com/office/drawing/2014/main" id="{08188386-36F3-4140-B863-378412E47B49}"/>
              </a:ext>
            </a:extLst>
          </p:cNvPr>
          <p:cNvSpPr>
            <a:spLocks noGrp="1"/>
          </p:cNvSpPr>
          <p:nvPr>
            <p:ph type="sldNum" sz="quarter" idx="12"/>
          </p:nvPr>
        </p:nvSpPr>
        <p:spPr/>
        <p:txBody>
          <a:bodyPr/>
          <a:lstStyle/>
          <a:p>
            <a:fld id="{B541F0FC-7BAE-DF46-AF42-D20492654B7C}" type="slidenum">
              <a:rPr lang="en-US" smtClean="0"/>
              <a:t>7</a:t>
            </a:fld>
            <a:endParaRPr lang="en-US"/>
          </a:p>
        </p:txBody>
      </p:sp>
    </p:spTree>
    <p:extLst>
      <p:ext uri="{BB962C8B-B14F-4D97-AF65-F5344CB8AC3E}">
        <p14:creationId xmlns:p14="http://schemas.microsoft.com/office/powerpoint/2010/main" val="6433593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C88A14-0F2A-574A-AB10-8DF4B48A4A3E}"/>
              </a:ext>
            </a:extLst>
          </p:cNvPr>
          <p:cNvSpPr>
            <a:spLocks noGrp="1"/>
          </p:cNvSpPr>
          <p:nvPr>
            <p:ph type="title"/>
          </p:nvPr>
        </p:nvSpPr>
        <p:spPr/>
        <p:txBody>
          <a:bodyPr/>
          <a:lstStyle/>
          <a:p>
            <a:r>
              <a:rPr lang="en-US" dirty="0"/>
              <a:t>Elements of inversion</a:t>
            </a:r>
          </a:p>
        </p:txBody>
      </p:sp>
      <p:sp>
        <p:nvSpPr>
          <p:cNvPr id="3" name="Content Placeholder 2">
            <a:extLst>
              <a:ext uri="{FF2B5EF4-FFF2-40B4-BE49-F238E27FC236}">
                <a16:creationId xmlns:a16="http://schemas.microsoft.com/office/drawing/2014/main" id="{09F3E7A7-6CA6-A84A-94DE-9EB9F7358111}"/>
              </a:ext>
            </a:extLst>
          </p:cNvPr>
          <p:cNvSpPr>
            <a:spLocks noGrp="1"/>
          </p:cNvSpPr>
          <p:nvPr>
            <p:ph idx="1"/>
          </p:nvPr>
        </p:nvSpPr>
        <p:spPr/>
        <p:txBody>
          <a:bodyPr/>
          <a:lstStyle/>
          <a:p>
            <a:r>
              <a:rPr lang="en-US" b="1" dirty="0"/>
              <a:t>Mathematical model:</a:t>
            </a:r>
          </a:p>
          <a:p>
            <a:r>
              <a:rPr lang="en-US" dirty="0"/>
              <a:t>This is the parametric model that determines what would be observed with noiseless data for a set of model parameters.  Often, models have many parameters, and one decision is which of these parameters are known accurately enough that they do not need to be estimated, i.e., we use the apriori value of the parameters.  </a:t>
            </a:r>
          </a:p>
          <a:p>
            <a:r>
              <a:rPr lang="en-US" dirty="0"/>
              <a:t>Which model parameters are estimated depends on data sensitivity, e.g., gravity field coefficients are satisfactory for GPS but may need to be estimated for data collected on/from low Earth-orbiting satellites. </a:t>
            </a:r>
          </a:p>
        </p:txBody>
      </p:sp>
      <p:sp>
        <p:nvSpPr>
          <p:cNvPr id="4" name="Date Placeholder 3">
            <a:extLst>
              <a:ext uri="{FF2B5EF4-FFF2-40B4-BE49-F238E27FC236}">
                <a16:creationId xmlns:a16="http://schemas.microsoft.com/office/drawing/2014/main" id="{5576699C-8306-E24C-B84B-AC11C126C69F}"/>
              </a:ext>
            </a:extLst>
          </p:cNvPr>
          <p:cNvSpPr>
            <a:spLocks noGrp="1"/>
          </p:cNvSpPr>
          <p:nvPr>
            <p:ph type="dt" sz="half" idx="10"/>
          </p:nvPr>
        </p:nvSpPr>
        <p:spPr/>
        <p:txBody>
          <a:bodyPr/>
          <a:lstStyle/>
          <a:p>
            <a:r>
              <a:rPr lang="en-US"/>
              <a:t>10/17/2024</a:t>
            </a:r>
          </a:p>
        </p:txBody>
      </p:sp>
      <p:sp>
        <p:nvSpPr>
          <p:cNvPr id="5" name="Footer Placeholder 4">
            <a:extLst>
              <a:ext uri="{FF2B5EF4-FFF2-40B4-BE49-F238E27FC236}">
                <a16:creationId xmlns:a16="http://schemas.microsoft.com/office/drawing/2014/main" id="{E1D5D8BA-D7D5-D844-A40B-DBB190F7BE13}"/>
              </a:ext>
            </a:extLst>
          </p:cNvPr>
          <p:cNvSpPr>
            <a:spLocks noGrp="1"/>
          </p:cNvSpPr>
          <p:nvPr>
            <p:ph type="ftr" sz="quarter" idx="11"/>
          </p:nvPr>
        </p:nvSpPr>
        <p:spPr/>
        <p:txBody>
          <a:bodyPr/>
          <a:lstStyle/>
          <a:p>
            <a:r>
              <a:rPr lang="en-US"/>
              <a:t>12.010 Lec10: Data Analysis</a:t>
            </a:r>
          </a:p>
        </p:txBody>
      </p:sp>
      <p:sp>
        <p:nvSpPr>
          <p:cNvPr id="6" name="Slide Number Placeholder 5">
            <a:extLst>
              <a:ext uri="{FF2B5EF4-FFF2-40B4-BE49-F238E27FC236}">
                <a16:creationId xmlns:a16="http://schemas.microsoft.com/office/drawing/2014/main" id="{A60B96D7-93A0-A845-908B-0D640FFC8859}"/>
              </a:ext>
            </a:extLst>
          </p:cNvPr>
          <p:cNvSpPr>
            <a:spLocks noGrp="1"/>
          </p:cNvSpPr>
          <p:nvPr>
            <p:ph type="sldNum" sz="quarter" idx="12"/>
          </p:nvPr>
        </p:nvSpPr>
        <p:spPr/>
        <p:txBody>
          <a:bodyPr/>
          <a:lstStyle/>
          <a:p>
            <a:fld id="{B541F0FC-7BAE-DF46-AF42-D20492654B7C}" type="slidenum">
              <a:rPr lang="en-US" smtClean="0"/>
              <a:t>8</a:t>
            </a:fld>
            <a:endParaRPr lang="en-US"/>
          </a:p>
        </p:txBody>
      </p:sp>
    </p:spTree>
    <p:extLst>
      <p:ext uri="{BB962C8B-B14F-4D97-AF65-F5344CB8AC3E}">
        <p14:creationId xmlns:p14="http://schemas.microsoft.com/office/powerpoint/2010/main" val="13234967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16A0E9-0AAD-0648-9EA8-728C87BB9DD6}"/>
              </a:ext>
            </a:extLst>
          </p:cNvPr>
          <p:cNvSpPr>
            <a:spLocks noGrp="1"/>
          </p:cNvSpPr>
          <p:nvPr>
            <p:ph type="title"/>
          </p:nvPr>
        </p:nvSpPr>
        <p:spPr/>
        <p:txBody>
          <a:bodyPr/>
          <a:lstStyle/>
          <a:p>
            <a:r>
              <a:rPr lang="en-US" dirty="0"/>
              <a:t>Elements of inversion</a:t>
            </a:r>
          </a:p>
        </p:txBody>
      </p:sp>
      <p:sp>
        <p:nvSpPr>
          <p:cNvPr id="3" name="Content Placeholder 2">
            <a:extLst>
              <a:ext uri="{FF2B5EF4-FFF2-40B4-BE49-F238E27FC236}">
                <a16:creationId xmlns:a16="http://schemas.microsoft.com/office/drawing/2014/main" id="{C365077D-1DD3-9340-9B59-C08C89FACAFB}"/>
              </a:ext>
            </a:extLst>
          </p:cNvPr>
          <p:cNvSpPr>
            <a:spLocks noGrp="1"/>
          </p:cNvSpPr>
          <p:nvPr>
            <p:ph idx="1"/>
          </p:nvPr>
        </p:nvSpPr>
        <p:spPr/>
        <p:txBody>
          <a:bodyPr>
            <a:normAutofit fontScale="92500" lnSpcReduction="20000"/>
          </a:bodyPr>
          <a:lstStyle/>
          <a:p>
            <a:r>
              <a:rPr lang="en-US" b="1" dirty="0"/>
              <a:t>Stochastic model </a:t>
            </a:r>
            <a:r>
              <a:rPr lang="en-US" dirty="0"/>
              <a:t>(nominally optional)</a:t>
            </a:r>
          </a:p>
          <a:p>
            <a:r>
              <a:rPr lang="en-US" dirty="0"/>
              <a:t>This is the error model for the data being collected.  </a:t>
            </a:r>
          </a:p>
          <a:p>
            <a:r>
              <a:rPr lang="en-US" dirty="0"/>
              <a:t>Sometimes these models are not explicitly included, which results in an assumption of uncorrelated data with all the same standard deviation. </a:t>
            </a:r>
          </a:p>
          <a:p>
            <a:r>
              <a:rPr lang="en-US" dirty="0"/>
              <a:t>Often, simplified models are used because they are computationally too difficult for the full model.</a:t>
            </a:r>
          </a:p>
          <a:p>
            <a:r>
              <a:rPr lang="en-US" dirty="0"/>
              <a:t>The stochastic model affects the inversion because it changes the weight between different data.</a:t>
            </a:r>
          </a:p>
          <a:p>
            <a:r>
              <a:rPr lang="en-US" dirty="0"/>
              <a:t>Overall scaling of the stochastic model does not affect the parameter estimates.</a:t>
            </a:r>
          </a:p>
          <a:p>
            <a:r>
              <a:rPr lang="en-US" dirty="0"/>
              <a:t>However, the scaling and stochastic model generally affects the stochastic model for the parameter estimates.</a:t>
            </a:r>
          </a:p>
        </p:txBody>
      </p:sp>
      <p:sp>
        <p:nvSpPr>
          <p:cNvPr id="4" name="Date Placeholder 3">
            <a:extLst>
              <a:ext uri="{FF2B5EF4-FFF2-40B4-BE49-F238E27FC236}">
                <a16:creationId xmlns:a16="http://schemas.microsoft.com/office/drawing/2014/main" id="{EBC58E14-5B90-114C-82E9-894BD060C6F1}"/>
              </a:ext>
            </a:extLst>
          </p:cNvPr>
          <p:cNvSpPr>
            <a:spLocks noGrp="1"/>
          </p:cNvSpPr>
          <p:nvPr>
            <p:ph type="dt" sz="half" idx="10"/>
          </p:nvPr>
        </p:nvSpPr>
        <p:spPr/>
        <p:txBody>
          <a:bodyPr/>
          <a:lstStyle/>
          <a:p>
            <a:r>
              <a:rPr lang="en-US"/>
              <a:t>10/17/2024</a:t>
            </a:r>
          </a:p>
        </p:txBody>
      </p:sp>
      <p:sp>
        <p:nvSpPr>
          <p:cNvPr id="5" name="Footer Placeholder 4">
            <a:extLst>
              <a:ext uri="{FF2B5EF4-FFF2-40B4-BE49-F238E27FC236}">
                <a16:creationId xmlns:a16="http://schemas.microsoft.com/office/drawing/2014/main" id="{C53BAFA0-0197-BB41-A4F0-919C4A1A0FD2}"/>
              </a:ext>
            </a:extLst>
          </p:cNvPr>
          <p:cNvSpPr>
            <a:spLocks noGrp="1"/>
          </p:cNvSpPr>
          <p:nvPr>
            <p:ph type="ftr" sz="quarter" idx="11"/>
          </p:nvPr>
        </p:nvSpPr>
        <p:spPr/>
        <p:txBody>
          <a:bodyPr/>
          <a:lstStyle/>
          <a:p>
            <a:r>
              <a:rPr lang="en-US"/>
              <a:t>12.010 Lec10: Data Analysis</a:t>
            </a:r>
          </a:p>
        </p:txBody>
      </p:sp>
      <p:sp>
        <p:nvSpPr>
          <p:cNvPr id="6" name="Slide Number Placeholder 5">
            <a:extLst>
              <a:ext uri="{FF2B5EF4-FFF2-40B4-BE49-F238E27FC236}">
                <a16:creationId xmlns:a16="http://schemas.microsoft.com/office/drawing/2014/main" id="{95E95C08-881C-3042-B39B-92539E61A035}"/>
              </a:ext>
            </a:extLst>
          </p:cNvPr>
          <p:cNvSpPr>
            <a:spLocks noGrp="1"/>
          </p:cNvSpPr>
          <p:nvPr>
            <p:ph type="sldNum" sz="quarter" idx="12"/>
          </p:nvPr>
        </p:nvSpPr>
        <p:spPr/>
        <p:txBody>
          <a:bodyPr/>
          <a:lstStyle/>
          <a:p>
            <a:fld id="{B541F0FC-7BAE-DF46-AF42-D20492654B7C}" type="slidenum">
              <a:rPr lang="en-US" smtClean="0"/>
              <a:t>9</a:t>
            </a:fld>
            <a:endParaRPr lang="en-US"/>
          </a:p>
        </p:txBody>
      </p:sp>
    </p:spTree>
    <p:extLst>
      <p:ext uri="{BB962C8B-B14F-4D97-AF65-F5344CB8AC3E}">
        <p14:creationId xmlns:p14="http://schemas.microsoft.com/office/powerpoint/2010/main" val="318731569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b2272a47-6a34-441e-975c-341e732a1f8b" xsi:nil="true"/>
    <DateCreated xmlns="ce0de229-b968-460b-bfa6-c309bf067a33" xsi:nil="true"/>
    <lcf76f155ced4ddcb4097134ff3c332f xmlns="ce0de229-b968-460b-bfa6-c309bf067a33">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1F4D1872214E7E4AA66A0644C9DCCEFF" ma:contentTypeVersion="20" ma:contentTypeDescription="Create a new document." ma:contentTypeScope="" ma:versionID="7c43e3db2e85c28eb23ae05c18cf72c6">
  <xsd:schema xmlns:xsd="http://www.w3.org/2001/XMLSchema" xmlns:xs="http://www.w3.org/2001/XMLSchema" xmlns:p="http://schemas.microsoft.com/office/2006/metadata/properties" xmlns:ns2="ce0de229-b968-460b-bfa6-c309bf067a33" xmlns:ns3="b2272a47-6a34-441e-975c-341e732a1f8b" targetNamespace="http://schemas.microsoft.com/office/2006/metadata/properties" ma:root="true" ma:fieldsID="cdbcb2543657bb87dea09a91505f6f52" ns2:_="" ns3:_="">
    <xsd:import namespace="ce0de229-b968-460b-bfa6-c309bf067a33"/>
    <xsd:import namespace="b2272a47-6a34-441e-975c-341e732a1f8b"/>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Location" minOccurs="0"/>
                <xsd:element ref="ns2:MediaServiceOCR" minOccurs="0"/>
                <xsd:element ref="ns3:SharedWithUsers" minOccurs="0"/>
                <xsd:element ref="ns3:SharedWithDetails" minOccurs="0"/>
                <xsd:element ref="ns2:MediaServiceAutoKeyPoints" minOccurs="0"/>
                <xsd:element ref="ns2:MediaServiceKeyPoints" minOccurs="0"/>
                <xsd:element ref="ns2:DateCreated"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e0de229-b968-460b-bfa6-c309bf067a3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DateCreated" ma:index="20" nillable="true" ma:displayName="Date Created" ma:format="DateOnly" ma:internalName="DateCreated">
      <xsd:simpleType>
        <xsd:restriction base="dms:DateTime"/>
      </xsd:simpleType>
    </xsd:element>
    <xsd:element name="MediaLengthInSeconds" ma:index="21" nillable="true" ma:displayName="Length (seconds)" ma:internalName="MediaLengthInSeconds" ma:readOnly="true">
      <xsd:simpleType>
        <xsd:restriction base="dms:Unknow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d3350ec4-10e3-4b5d-9666-7d76f34ba4d7"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5"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6" nillable="true" ma:displayName="MediaServiceSearchProperties" ma:hidden="true" ma:internalName="MediaServiceSearchProperties" ma:readOnly="true">
      <xsd:simpleType>
        <xsd:restriction base="dms:Note"/>
      </xsd:simpleType>
    </xsd:element>
    <xsd:element name="MediaServiceBillingMetadata" ma:index="27"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2272a47-6a34-441e-975c-341e732a1f8b"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TaxCatchAll" ma:index="24" nillable="true" ma:displayName="Taxonomy Catch All Column" ma:hidden="true" ma:list="{f8e604a0-3b80-4256-b30c-b3eb53d14f4e}" ma:internalName="TaxCatchAll" ma:showField="CatchAllData" ma:web="b2272a47-6a34-441e-975c-341e732a1f8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C8098F4-6B16-47B1-9542-3AF1F9522300}">
  <ds:schemaRefs>
    <ds:schemaRef ds:uri="http://schemas.microsoft.com/sharepoint/v3/contenttype/forms"/>
  </ds:schemaRefs>
</ds:datastoreItem>
</file>

<file path=customXml/itemProps2.xml><?xml version="1.0" encoding="utf-8"?>
<ds:datastoreItem xmlns:ds="http://schemas.openxmlformats.org/officeDocument/2006/customXml" ds:itemID="{CE4CF75B-0993-49A0-BD55-54AE08F67CA8}">
  <ds:schemaRefs>
    <ds:schemaRef ds:uri="http://schemas.microsoft.com/office/2006/metadata/properties"/>
    <ds:schemaRef ds:uri="http://schemas.microsoft.com/office/infopath/2007/PartnerControls"/>
    <ds:schemaRef ds:uri="b2272a47-6a34-441e-975c-341e732a1f8b"/>
    <ds:schemaRef ds:uri="ce0de229-b968-460b-bfa6-c309bf067a33"/>
  </ds:schemaRefs>
</ds:datastoreItem>
</file>

<file path=customXml/itemProps3.xml><?xml version="1.0" encoding="utf-8"?>
<ds:datastoreItem xmlns:ds="http://schemas.openxmlformats.org/officeDocument/2006/customXml" ds:itemID="{B6750A5A-4276-4D08-874A-10E618FEF47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e0de229-b968-460b-bfa6-c309bf067a33"/>
    <ds:schemaRef ds:uri="b2272a47-6a34-441e-975c-341e732a1f8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3441</TotalTime>
  <Words>1815</Words>
  <Application>Microsoft Macintosh PowerPoint</Application>
  <PresentationFormat>Widescreen</PresentationFormat>
  <Paragraphs>168</Paragraphs>
  <Slides>19</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19</vt:i4>
      </vt:variant>
    </vt:vector>
  </HeadingPairs>
  <TitlesOfParts>
    <vt:vector size="24" baseType="lpstr">
      <vt:lpstr>Arial</vt:lpstr>
      <vt:lpstr>Calibri</vt:lpstr>
      <vt:lpstr>Calibri Light</vt:lpstr>
      <vt:lpstr>Cambria Math</vt:lpstr>
      <vt:lpstr>Office Theme</vt:lpstr>
      <vt:lpstr>12.010 Computational Methods of Scientific Programming</vt:lpstr>
      <vt:lpstr>Summary</vt:lpstr>
      <vt:lpstr>Concepts</vt:lpstr>
      <vt:lpstr>Data, models and errors</vt:lpstr>
      <vt:lpstr>Cost functions</vt:lpstr>
      <vt:lpstr>Creating cost function</vt:lpstr>
      <vt:lpstr>Example cost functions</vt:lpstr>
      <vt:lpstr>Elements of inversion</vt:lpstr>
      <vt:lpstr>Elements of inversion</vt:lpstr>
      <vt:lpstr>Elements of inversion</vt:lpstr>
      <vt:lpstr>Data and models : Data≡Model≡Data</vt:lpstr>
      <vt:lpstr>Estimator types</vt:lpstr>
      <vt:lpstr>Gaussian MLE</vt:lpstr>
      <vt:lpstr>Estimator types</vt:lpstr>
      <vt:lpstr>Minimize residuals squared*</vt:lpstr>
      <vt:lpstr>Weighted minimization: Gaussian* </vt:lpstr>
      <vt:lpstr>Slightly non-linear problem</vt:lpstr>
      <vt:lpstr>Python implementations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12.010 Computational Methods of Scientific Programming 2021</dc:title>
  <dc:creator>Thomas A Herring</dc:creator>
  <cp:lastModifiedBy>Yunpeng Wang</cp:lastModifiedBy>
  <cp:revision>9</cp:revision>
  <cp:lastPrinted>2021-10-10T18:43:01Z</cp:lastPrinted>
  <dcterms:created xsi:type="dcterms:W3CDTF">2021-10-09T13:42:36Z</dcterms:created>
  <dcterms:modified xsi:type="dcterms:W3CDTF">2025-07-29T19:49:04Z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0x0101001F4D1872214E7E4AA66A0644C9DCCEFF</vt:lpwstr>
  </property>
</Properties>
</file>