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28"/>
  </p:notesMasterIdLst>
  <p:sldIdLst>
    <p:sldId id="257" r:id="rId5"/>
    <p:sldId id="256" r:id="rId6"/>
    <p:sldId id="277" r:id="rId7"/>
    <p:sldId id="258" r:id="rId8"/>
    <p:sldId id="259" r:id="rId9"/>
    <p:sldId id="261" r:id="rId10"/>
    <p:sldId id="265" r:id="rId11"/>
    <p:sldId id="262" r:id="rId12"/>
    <p:sldId id="263" r:id="rId13"/>
    <p:sldId id="264" r:id="rId14"/>
    <p:sldId id="267" r:id="rId15"/>
    <p:sldId id="260" r:id="rId16"/>
    <p:sldId id="271" r:id="rId17"/>
    <p:sldId id="269" r:id="rId18"/>
    <p:sldId id="272" r:id="rId19"/>
    <p:sldId id="270" r:id="rId20"/>
    <p:sldId id="274" r:id="rId21"/>
    <p:sldId id="268" r:id="rId22"/>
    <p:sldId id="273" r:id="rId23"/>
    <p:sldId id="275" r:id="rId24"/>
    <p:sldId id="266" r:id="rId25"/>
    <p:sldId id="276" r:id="rId26"/>
    <p:sldId id="278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C12B2C1-585A-6C45-BCAE-6470445E9070}" v="24" dt="2021-10-14T18:03:11.902"/>
    <p1510:client id="{19F384A3-5F28-6840-B064-D9AB7C0F3AB9}" v="190" dt="2021-10-14T14:36:10.49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263"/>
    <p:restoredTop sz="94658"/>
  </p:normalViewPr>
  <p:slideViewPr>
    <p:cSldViewPr snapToGrid="0">
      <p:cViewPr varScale="1">
        <p:scale>
          <a:sx n="120" d="100"/>
          <a:sy n="120" d="100"/>
        </p:scale>
        <p:origin x="248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viewProps" Target="viewProps.xml"/><Relationship Id="rId8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0AC55D-BFA5-C94C-9ACB-C9F9657E04E8}" type="datetimeFigureOut">
              <a:rPr lang="en-US" smtClean="0"/>
              <a:t>9/2/25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8543A8-3F63-2049-9FF2-00E5F77E68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95753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A5A5A5-7F27-104B-8DB3-4E995F24A13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44337E2-61DC-2E46-A164-DC8E7060331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63154E-4E81-9142-ACD9-7500AAB80B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10/24/24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E53B5A-79F6-7B43-ABA2-F03976DCB5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12.010_Lec13 Libaries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6A2FDA-D936-AE49-8582-A2FAC25658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F1455-A1EF-3644-8DCE-35E50714A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66093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8EBF6B-ECB6-D643-8D53-3CB391ABB5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5FC2C0F-EF99-DE4E-AF45-D5FD8FB26D7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715966-F1AF-1D43-8FB8-53294FEC85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10/24/24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54357A-2450-5846-86A2-393067EA52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12.010_Lec13 Libaries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4C2588-09C7-9E40-AB41-994608350A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F1455-A1EF-3644-8DCE-35E50714A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5986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35265CC-BB7B-7F48-B605-A67CF28156E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5A78D4-504A-5E4F-B86A-601328D030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EE2FA4-E176-024B-AE32-95CA26BBA1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10/24/24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31AFCE-A362-E349-9F0A-1A17E3C37C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12.010_Lec13 Libaries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850DD-877C-A143-BDAF-5AD548E801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F1455-A1EF-3644-8DCE-35E50714A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26694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CF953F-1E1F-0048-8F0F-919B4A34FF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651B68-8497-3544-B44F-95F5789928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D3DBE8-0EA8-674C-9EEC-BF0C3F6C40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10/24/24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5A7910-C558-2849-A2E7-B656896A89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12.010_Lec13 Libaries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D1A24B-4A22-E14B-87DA-73704C79D0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F1455-A1EF-3644-8DCE-35E50714A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4151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D158CD-2DE2-E247-AF97-9246B2D1BD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1F87AB-640C-8949-8D4C-BF411DE0B6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B42E66-A87A-EB49-8F87-1E83AE1D50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10/24/24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45FF8B-F631-4543-BD94-428987BC2E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12.010_Lec13 Libaries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5A8290-436B-6E42-B050-5E267793F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F1455-A1EF-3644-8DCE-35E50714A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26322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179F97-F30C-664E-8A9D-7EDB1F0D2A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3E7978-BF07-4843-880C-D9B4E234AAD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68A6575-99DC-8B46-A9D5-5838F1038A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B976E5-A473-2641-B15C-B50D272A58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10/24/24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B21271E-0F2C-4840-919C-B3DA290F0E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12.010_Lec13 Libaries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C4C846-849B-1746-9BB4-280A9B4149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F1455-A1EF-3644-8DCE-35E50714A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58291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CB06C3-35A6-2643-BFC2-669D910F5E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ADCB670-718F-104F-B2F6-DD809A1524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2882863-930F-E047-B692-C0660BDE64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8FB4D6D-F5A8-594B-964B-0E261B8DB9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DEC3AFB-91EE-C147-9129-9B488A9E4A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3B993A9-9838-3744-BD15-5B479A1D7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10/24/24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409E9E3-99A4-5A4E-9C7D-662E5E78A2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12.010_Lec13 Libaries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A44A4D-60A3-684F-A25E-9BE4217915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F1455-A1EF-3644-8DCE-35E50714A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96884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69B77C-9D45-544A-BA96-06FAC3BC6D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6D0457C-D809-7040-B5EF-DC78ADC9BF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10/24/24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BC80A34-D500-3B4A-9A0A-A4103A30A6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12.010_Lec13 Libaries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47859B1-6D63-3945-90B8-91B1348C3C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F1455-A1EF-3644-8DCE-35E50714A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4531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39A5AEC-3E0F-6147-A209-D47203BB9F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10/24/24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FB22EC6-9E73-6D47-99BC-D266BEA0CC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12.010_Lec13 Libaries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9508DE2-3CB0-7542-AE5D-920E77E53C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F1455-A1EF-3644-8DCE-35E50714A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86810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2051E5-8C65-4640-AF10-090EFD2122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58CA87-B96A-D943-9090-C01A2661F5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618D96F-35F2-A245-9606-63A8A226EC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5A6D41-D1E4-2B41-B9D3-F8233A0644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10/24/24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EBFD2A7-9E60-7C4D-845E-A6E32CCB0C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12.010_Lec13 Libaries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80823CE-17AE-C348-8BFC-8306881999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F1455-A1EF-3644-8DCE-35E50714A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673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3BAB01-364C-AA47-8143-3DBBC6227D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E5FE9D-9CE7-0147-B0E7-5BE0847A628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A308D7-3252-7D48-AEEF-C60390F34B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FAB4DD7-D1C5-374E-BAC7-0074907967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10/24/24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77593A-D43D-DD42-AEAC-ABD9FDB2B0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12.010_Lec13 Libaries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F5CB3C-BE09-024F-8D88-9403546838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F1455-A1EF-3644-8DCE-35E50714A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34031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75EE06F-9F6A-0149-A79F-1784EE134D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0749E9-35C1-9A47-9CF2-1607C84FBC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80A29D-6464-4C41-8452-3BBB7C51398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10/24/24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A5393C-E2B0-AD42-A00B-FC998F78B29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12.010_Lec13 Libaries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43174A-44C9-A745-84B7-32B9A425B20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DF1455-A1EF-3644-8DCE-35E50714A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26557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ocw.mit.edu/help/faq-fair-use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ocw.mit.edu/help/faq-fair-use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ocw.mit.edu/help/faq-fair-use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ocw.mit.edu/help/faq-fair-use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ocw.mit.edu/help/faq-fair-use" TargetMode="Externa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ature.com/articles/s41592-019-0686-2.pdf" TargetMode="Externa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ocw.mit.edu/help/faq-fair-use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hyperlink" Target="https://astropy.org/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ocw.mit.edu/help/faq-fair-use" TargetMode="Externa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ocw.mit.edu/help/faq-fair-use" TargetMode="External"/><Relationship Id="rId4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ocw.mit.edu/terms" TargetMode="External"/><Relationship Id="rId2" Type="http://schemas.openxmlformats.org/officeDocument/2006/relationships/hyperlink" Target="https://ocw.mit.edu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arthcube.org/notebooks" TargetMode="External"/><Relationship Id="rId2" Type="http://schemas.openxmlformats.org/officeDocument/2006/relationships/hyperlink" Target="https://www.scipy.org/topical-software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hyperlink" Target="https://paperswithcode.com/" TargetMode="External"/><Relationship Id="rId4" Type="http://schemas.openxmlformats.org/officeDocument/2006/relationships/hyperlink" Target="https://joss.theoj.org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A9DE41-9595-B447-8D46-C2A2A0CF54B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12.010 </a:t>
            </a:r>
            <a:r>
              <a:rPr lang="en-US" b="1" dirty="0"/>
              <a:t>Computational Methods of Scientific Programming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FA298D2-2BDC-DF4C-88EB-FAF771178A6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endParaRPr lang="en-US" dirty="0"/>
          </a:p>
          <a:p>
            <a:r>
              <a:rPr lang="en-US"/>
              <a:t>Lecture 12: </a:t>
            </a:r>
            <a:r>
              <a:rPr lang="en-US" dirty="0"/>
              <a:t>Libraries, </a:t>
            </a:r>
            <a:r>
              <a:rPr lang="en-US" dirty="0" err="1"/>
              <a:t>Geopandas</a:t>
            </a:r>
            <a:r>
              <a:rPr lang="en-US" dirty="0"/>
              <a:t>, </a:t>
            </a:r>
            <a:r>
              <a:rPr lang="en-US" dirty="0" err="1"/>
              <a:t>xarray</a:t>
            </a:r>
            <a:endParaRPr lang="en-US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023051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3202740-70CD-E74A-84ED-E057FB5BB5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Tabular data beyond Pandas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0CA790A-D9DB-1F4E-9ACA-C817EDF6F5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357730" cy="4351338"/>
          </a:xfrm>
        </p:spPr>
        <p:txBody>
          <a:bodyPr/>
          <a:lstStyle/>
          <a:p>
            <a:r>
              <a:rPr lang="en-US" err="1"/>
              <a:t>xarray</a:t>
            </a:r>
            <a:r>
              <a:rPr lang="en-US"/>
              <a:t>  - quick plot example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AB7029C-26A2-DB41-975A-3E7041D622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10/24/24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C764EE11-6D1A-3242-ABB2-C063E7B092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12.010_Lec13 Libaries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DDD0DC4-38CC-BF47-B4C0-7B730DBCD8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F1455-A1EF-3644-8DCE-35E50714AF39}" type="slidenum">
              <a:rPr lang="en-US" smtClean="0"/>
              <a:t>10</a:t>
            </a:fld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717D465-D038-F34B-A43F-997894F348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74887"/>
            <a:ext cx="12192000" cy="391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1602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1A474A-E6D4-D046-8276-74A7D16AAF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Try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720CAA5-B6C7-E841-9986-B9133A1B27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10/24/24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AB10E62-DEEA-6645-A1DC-6F4EFD15B1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12.010_Lec13 Libaries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4E3C60-996A-7A4E-90F2-08D4FDAB10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F1455-A1EF-3644-8DCE-35E50714AF39}" type="slidenum">
              <a:rPr lang="en-US" smtClean="0"/>
              <a:t>11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B7022F7-9DD3-1141-AF04-6F36893C435B}"/>
              </a:ext>
            </a:extLst>
          </p:cNvPr>
          <p:cNvSpPr txBox="1"/>
          <p:nvPr/>
        </p:nvSpPr>
        <p:spPr>
          <a:xfrm>
            <a:off x="1062681" y="2075935"/>
            <a:ext cx="42836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Lec13-geopandas-example.ipynb</a:t>
            </a:r>
          </a:p>
          <a:p>
            <a:endParaRPr lang="en-US" sz="2400" dirty="0"/>
          </a:p>
          <a:p>
            <a:r>
              <a:rPr lang="en-US" sz="2400" dirty="0"/>
              <a:t>Lec13-xarray-example.ipynb</a:t>
            </a:r>
          </a:p>
        </p:txBody>
      </p:sp>
    </p:spTree>
    <p:extLst>
      <p:ext uri="{BB962C8B-B14F-4D97-AF65-F5344CB8AC3E}">
        <p14:creationId xmlns:p14="http://schemas.microsoft.com/office/powerpoint/2010/main" val="41792578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3202740-70CD-E74A-84ED-E057FB5BB5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5140" y="106061"/>
            <a:ext cx="10515600" cy="1325563"/>
          </a:xfrm>
        </p:spPr>
        <p:txBody>
          <a:bodyPr/>
          <a:lstStyle/>
          <a:p>
            <a:r>
              <a:rPr lang="en-US"/>
              <a:t>Math beyond SciPy/</a:t>
            </a:r>
            <a:r>
              <a:rPr lang="en-US" err="1"/>
              <a:t>Numpy</a:t>
            </a:r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0CA790A-D9DB-1F4E-9ACA-C817EDF6F5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0817" y="1431624"/>
            <a:ext cx="10515600" cy="4351338"/>
          </a:xfrm>
        </p:spPr>
        <p:txBody>
          <a:bodyPr/>
          <a:lstStyle/>
          <a:p>
            <a:r>
              <a:rPr lang="en-US" dirty="0" err="1"/>
              <a:t>Numpy</a:t>
            </a:r>
            <a:r>
              <a:rPr lang="en-US" dirty="0"/>
              <a:t> “taxonomy” (</a:t>
            </a:r>
            <a:r>
              <a:rPr lang="en-US" dirty="0" err="1"/>
              <a:t>numpy.org</a:t>
            </a:r>
            <a:r>
              <a:rPr lang="en-US" dirty="0"/>
              <a:t>)</a:t>
            </a:r>
          </a:p>
          <a:p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AB7029C-26A2-DB41-975A-3E7041D622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10/24/24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C764EE11-6D1A-3242-ABB2-C063E7B092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12.010_Lec13 </a:t>
            </a:r>
            <a:r>
              <a:rPr lang="en-US" dirty="0" err="1"/>
              <a:t>Libaries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DDD0DC4-38CC-BF47-B4C0-7B730DBCD8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F1455-A1EF-3644-8DCE-35E50714AF39}" type="slidenum">
              <a:rPr lang="en-US" smtClean="0"/>
              <a:t>12</a:t>
            </a:fld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87D07EB-8AFF-5F47-8B87-5C80317C5D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797486"/>
            <a:ext cx="5968743" cy="427217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A2B9500-1085-DE91-C67B-1E14682C5998}"/>
              </a:ext>
            </a:extLst>
          </p:cNvPr>
          <p:cNvSpPr txBox="1"/>
          <p:nvPr/>
        </p:nvSpPr>
        <p:spPr>
          <a:xfrm>
            <a:off x="6975533" y="4395744"/>
            <a:ext cx="36922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© 2025 NumPy team. All rights reserved. This content is </a:t>
            </a:r>
          </a:p>
          <a:p>
            <a:r>
              <a:rPr lang="en-US" sz="1200" dirty="0"/>
              <a:t>excluded from our Creative Commons license. For more </a:t>
            </a:r>
          </a:p>
          <a:p>
            <a:r>
              <a:rPr lang="en-US" sz="1200" dirty="0"/>
              <a:t>information, see </a:t>
            </a:r>
            <a:r>
              <a:rPr lang="en-US" sz="1200" u="sng" dirty="0">
                <a:solidFill>
                  <a:srgbClr val="0070C0"/>
                </a:solidFill>
                <a:uFill>
                  <a:solidFill>
                    <a:srgbClr val="0070C0"/>
                  </a:solidFill>
                </a:uFill>
                <a:hlinkClick r:id="rId3"/>
              </a:rPr>
              <a:t>https://ocw.mit.edu/help/faq-fair-use</a:t>
            </a:r>
            <a:r>
              <a:rPr lang="en-US" sz="1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214499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3202740-70CD-E74A-84ED-E057FB5BB5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3291" y="0"/>
            <a:ext cx="10515600" cy="1325563"/>
          </a:xfrm>
        </p:spPr>
        <p:txBody>
          <a:bodyPr/>
          <a:lstStyle/>
          <a:p>
            <a:r>
              <a:rPr lang="en-US"/>
              <a:t>Math beyond SciPy/</a:t>
            </a:r>
            <a:r>
              <a:rPr lang="en-US" err="1"/>
              <a:t>Numpy</a:t>
            </a:r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0CA790A-D9DB-1F4E-9ACA-C817EDF6F5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1"/>
            <a:ext cx="10515600" cy="4351338"/>
          </a:xfrm>
        </p:spPr>
        <p:txBody>
          <a:bodyPr/>
          <a:lstStyle/>
          <a:p>
            <a:r>
              <a:rPr lang="en-US" err="1"/>
              <a:t>Numpy</a:t>
            </a:r>
            <a:r>
              <a:rPr lang="en-US"/>
              <a:t> “taxonomy” (</a:t>
            </a:r>
            <a:r>
              <a:rPr lang="en-US" err="1"/>
              <a:t>numpy.org</a:t>
            </a:r>
            <a:r>
              <a:rPr lang="en-US"/>
              <a:t>)</a:t>
            </a:r>
          </a:p>
          <a:p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AB7029C-26A2-DB41-975A-3E7041D622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10/24/24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C764EE11-6D1A-3242-ABB2-C063E7B092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12.010_Lec13 Libaries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DDD0DC4-38CC-BF47-B4C0-7B730DBCD8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F1455-A1EF-3644-8DCE-35E50714AF39}" type="slidenum">
              <a:rPr lang="en-US" smtClean="0"/>
              <a:t>13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8D1F907-1C6E-6545-B9E4-ECD8B491AA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618570"/>
            <a:ext cx="5759348" cy="444477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8F6BF0C-F577-2E32-4CB2-E577BD812F8B}"/>
              </a:ext>
            </a:extLst>
          </p:cNvPr>
          <p:cNvSpPr txBox="1"/>
          <p:nvPr/>
        </p:nvSpPr>
        <p:spPr>
          <a:xfrm>
            <a:off x="6975533" y="4395744"/>
            <a:ext cx="36922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© 2025 NumPy team. All rights reserved. This content is </a:t>
            </a:r>
          </a:p>
          <a:p>
            <a:r>
              <a:rPr lang="en-US" sz="1200" dirty="0"/>
              <a:t>excluded from our Creative Commons license. For more </a:t>
            </a:r>
          </a:p>
          <a:p>
            <a:r>
              <a:rPr lang="en-US" sz="1200" dirty="0"/>
              <a:t>information, see </a:t>
            </a:r>
            <a:r>
              <a:rPr lang="en-US" sz="1200" u="sng" dirty="0">
                <a:solidFill>
                  <a:srgbClr val="0070C0"/>
                </a:solidFill>
                <a:uFill>
                  <a:solidFill>
                    <a:srgbClr val="0070C0"/>
                  </a:solidFill>
                </a:uFill>
                <a:hlinkClick r:id="rId3"/>
              </a:rPr>
              <a:t>https://ocw.mit.edu/help/faq-fair-use</a:t>
            </a:r>
            <a:r>
              <a:rPr lang="en-US" sz="1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016842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3202740-70CD-E74A-84ED-E057FB5BB5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853" y="-122839"/>
            <a:ext cx="10515600" cy="1325563"/>
          </a:xfrm>
        </p:spPr>
        <p:txBody>
          <a:bodyPr/>
          <a:lstStyle/>
          <a:p>
            <a:r>
              <a:rPr lang="en-US"/>
              <a:t>Math beyond SciPy/</a:t>
            </a:r>
            <a:r>
              <a:rPr lang="en-US" err="1"/>
              <a:t>Numpy</a:t>
            </a:r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0CA790A-D9DB-1F4E-9ACA-C817EDF6F5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9853" y="1043882"/>
            <a:ext cx="10515600" cy="4351338"/>
          </a:xfrm>
        </p:spPr>
        <p:txBody>
          <a:bodyPr/>
          <a:lstStyle/>
          <a:p>
            <a:r>
              <a:rPr lang="en-US" err="1"/>
              <a:t>Numpy</a:t>
            </a:r>
            <a:r>
              <a:rPr lang="en-US"/>
              <a:t> “taxonomy” (</a:t>
            </a:r>
            <a:r>
              <a:rPr lang="en-US" err="1"/>
              <a:t>numpy.org</a:t>
            </a:r>
            <a:r>
              <a:rPr lang="en-US"/>
              <a:t>)</a:t>
            </a:r>
          </a:p>
          <a:p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AB7029C-26A2-DB41-975A-3E7041D622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10/24/24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C764EE11-6D1A-3242-ABB2-C063E7B092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12.010_Lec13 Libaries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DDD0DC4-38CC-BF47-B4C0-7B730DBCD8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F1455-A1EF-3644-8DCE-35E50714AF39}" type="slidenum">
              <a:rPr lang="en-US" smtClean="0"/>
              <a:t>14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1083680-2271-6D48-9AF7-0FD07FE3CD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155" y="1661852"/>
            <a:ext cx="6784889" cy="421393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3C4E938-E92B-A853-00A6-F6F31949AB03}"/>
              </a:ext>
            </a:extLst>
          </p:cNvPr>
          <p:cNvSpPr txBox="1"/>
          <p:nvPr/>
        </p:nvSpPr>
        <p:spPr>
          <a:xfrm>
            <a:off x="2192452" y="5688582"/>
            <a:ext cx="36922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© 2025 NumPy team. All rights reserved. This content is </a:t>
            </a:r>
          </a:p>
          <a:p>
            <a:r>
              <a:rPr lang="en-US" sz="1200" dirty="0"/>
              <a:t>excluded from our Creative Commons license. For more </a:t>
            </a:r>
          </a:p>
          <a:p>
            <a:r>
              <a:rPr lang="en-US" sz="1200" dirty="0"/>
              <a:t>information, see </a:t>
            </a:r>
            <a:r>
              <a:rPr lang="en-US" sz="1200" u="sng" dirty="0">
                <a:solidFill>
                  <a:srgbClr val="0070C0"/>
                </a:solidFill>
                <a:uFill>
                  <a:solidFill>
                    <a:srgbClr val="0070C0"/>
                  </a:solidFill>
                </a:uFill>
                <a:hlinkClick r:id="rId3"/>
              </a:rPr>
              <a:t>https://ocw.mit.edu/help/faq-fair-use</a:t>
            </a:r>
            <a:r>
              <a:rPr lang="en-US" sz="1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98520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3202740-70CD-E74A-84ED-E057FB5BB5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853" y="-122839"/>
            <a:ext cx="10515600" cy="1325563"/>
          </a:xfrm>
        </p:spPr>
        <p:txBody>
          <a:bodyPr/>
          <a:lstStyle/>
          <a:p>
            <a:r>
              <a:rPr lang="en-US"/>
              <a:t>Math beyond SciPy/</a:t>
            </a:r>
            <a:r>
              <a:rPr lang="en-US" err="1"/>
              <a:t>Numpy</a:t>
            </a:r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0CA790A-D9DB-1F4E-9ACA-C817EDF6F5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9853" y="1043882"/>
            <a:ext cx="10515600" cy="4351338"/>
          </a:xfrm>
        </p:spPr>
        <p:txBody>
          <a:bodyPr/>
          <a:lstStyle/>
          <a:p>
            <a:r>
              <a:rPr lang="en-US" dirty="0" err="1"/>
              <a:t>Numpy</a:t>
            </a:r>
            <a:r>
              <a:rPr lang="en-US" dirty="0"/>
              <a:t> “taxonomy” (</a:t>
            </a:r>
            <a:r>
              <a:rPr lang="en-US" dirty="0" err="1"/>
              <a:t>numpy.org</a:t>
            </a:r>
            <a:r>
              <a:rPr lang="en-US" dirty="0"/>
              <a:t>)</a:t>
            </a:r>
          </a:p>
          <a:p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AB7029C-26A2-DB41-975A-3E7041D622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10/24/24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C764EE11-6D1A-3242-ABB2-C063E7B092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12.010_Lec13 </a:t>
            </a:r>
            <a:r>
              <a:rPr lang="en-US" dirty="0" err="1"/>
              <a:t>Libaries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DDD0DC4-38CC-BF47-B4C0-7B730DBCD8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F1455-A1EF-3644-8DCE-35E50714AF39}" type="slidenum">
              <a:rPr lang="en-US" smtClean="0"/>
              <a:t>15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E26F69C-A73E-7441-910D-6AF698DFB1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994" y="1819912"/>
            <a:ext cx="9695935" cy="399420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3132195-4ED0-5839-4AB2-42AE4130BBE8}"/>
              </a:ext>
            </a:extLst>
          </p:cNvPr>
          <p:cNvSpPr txBox="1"/>
          <p:nvPr/>
        </p:nvSpPr>
        <p:spPr>
          <a:xfrm>
            <a:off x="3766071" y="5552619"/>
            <a:ext cx="53991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© Google. All rights reserved. This content is excluded from our Creative Commons </a:t>
            </a:r>
          </a:p>
          <a:p>
            <a:r>
              <a:rPr lang="en-US" sz="1200" dirty="0"/>
              <a:t>license. For more information, see </a:t>
            </a:r>
            <a:r>
              <a:rPr lang="en-US" sz="1200" u="sng" dirty="0">
                <a:solidFill>
                  <a:srgbClr val="0070C0"/>
                </a:solidFill>
                <a:uFill>
                  <a:solidFill>
                    <a:srgbClr val="0070C0"/>
                  </a:solidFill>
                </a:uFill>
                <a:hlinkClick r:id="rId3"/>
              </a:rPr>
              <a:t>https://ocw.mit.edu/help/faq-fair-use</a:t>
            </a:r>
            <a:r>
              <a:rPr lang="en-US" sz="1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703864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3202740-70CD-E74A-84ED-E057FB5BB5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Math beyond SciPy/</a:t>
            </a:r>
            <a:r>
              <a:rPr lang="en-US" err="1"/>
              <a:t>Numpy</a:t>
            </a:r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0CA790A-D9DB-1F4E-9ACA-C817EDF6F5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err="1"/>
              <a:t>Numpy</a:t>
            </a:r>
            <a:r>
              <a:rPr lang="en-US"/>
              <a:t> “taxonomy” (</a:t>
            </a:r>
            <a:r>
              <a:rPr lang="en-US" err="1"/>
              <a:t>numpy.org</a:t>
            </a:r>
            <a:r>
              <a:rPr lang="en-US"/>
              <a:t>)</a:t>
            </a:r>
          </a:p>
          <a:p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AB7029C-26A2-DB41-975A-3E7041D622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10/24/24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C764EE11-6D1A-3242-ABB2-C063E7B092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12.010_Lec13 Libaries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DDD0DC4-38CC-BF47-B4C0-7B730DBCD8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F1455-A1EF-3644-8DCE-35E50714AF39}" type="slidenum">
              <a:rPr lang="en-US" smtClean="0"/>
              <a:t>16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C937545-1612-3143-B498-A9B9F12263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56875"/>
            <a:ext cx="12192000" cy="4236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CC775EA-0E77-D620-7728-766AB3AE0DB5}"/>
              </a:ext>
            </a:extLst>
          </p:cNvPr>
          <p:cNvSpPr txBox="1"/>
          <p:nvPr/>
        </p:nvSpPr>
        <p:spPr>
          <a:xfrm>
            <a:off x="1735253" y="5988734"/>
            <a:ext cx="36922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© 2025 NumPy team. All rights reserved. This content is </a:t>
            </a:r>
          </a:p>
          <a:p>
            <a:r>
              <a:rPr lang="en-US" sz="1200" dirty="0"/>
              <a:t>excluded from our Creative Commons license. For more </a:t>
            </a:r>
          </a:p>
          <a:p>
            <a:r>
              <a:rPr lang="en-US" sz="1200" dirty="0"/>
              <a:t>information, see </a:t>
            </a:r>
            <a:r>
              <a:rPr lang="en-US" sz="1200" u="sng" dirty="0">
                <a:solidFill>
                  <a:srgbClr val="0070C0"/>
                </a:solidFill>
                <a:uFill>
                  <a:solidFill>
                    <a:srgbClr val="0070C0"/>
                  </a:solidFill>
                </a:uFill>
                <a:hlinkClick r:id="rId3"/>
              </a:rPr>
              <a:t>https://ocw.mit.edu/help/faq-fair-use</a:t>
            </a:r>
            <a:r>
              <a:rPr lang="en-US" sz="1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652845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3202740-70CD-E74A-84ED-E057FB5BB5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Math beyond SciPy/</a:t>
            </a:r>
            <a:r>
              <a:rPr lang="en-US" err="1"/>
              <a:t>Numpy</a:t>
            </a:r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AB7029C-26A2-DB41-975A-3E7041D622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10/24/24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C764EE11-6D1A-3242-ABB2-C063E7B092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12.010_Lec13 Libaries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DDD0DC4-38CC-BF47-B4C0-7B730DBCD8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F1455-A1EF-3644-8DCE-35E50714AF39}" type="slidenum">
              <a:rPr lang="en-US" smtClean="0"/>
              <a:t>17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D4AE851-0F5B-7A45-8BB3-5286660255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784" y="1479589"/>
            <a:ext cx="9733005" cy="2543929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DC531A19-40DB-E042-94E4-5840B1FF3185}"/>
              </a:ext>
            </a:extLst>
          </p:cNvPr>
          <p:cNvSpPr/>
          <p:nvPr/>
        </p:nvSpPr>
        <p:spPr>
          <a:xfrm>
            <a:off x="838200" y="4553207"/>
            <a:ext cx="97674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hlinkClick r:id="rId3"/>
              </a:rPr>
              <a:t>https://www.nature.com/articles/s41592-019-0686-2.pdf</a:t>
            </a:r>
            <a:endParaRPr lang="en-US" sz="32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5408D5D-7D2D-5612-0E5A-80BB19CBDDED}"/>
              </a:ext>
            </a:extLst>
          </p:cNvPr>
          <p:cNvSpPr txBox="1"/>
          <p:nvPr/>
        </p:nvSpPr>
        <p:spPr>
          <a:xfrm>
            <a:off x="2362575" y="5436838"/>
            <a:ext cx="61205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© 2025 Springer Nature Limited. All rights reserved. This content is excluded from our Creative </a:t>
            </a:r>
          </a:p>
          <a:p>
            <a:r>
              <a:rPr lang="en-US" sz="1200" dirty="0"/>
              <a:t>Commons license. For more information, see </a:t>
            </a:r>
            <a:r>
              <a:rPr lang="en-US" sz="1200" u="sng" dirty="0">
                <a:solidFill>
                  <a:srgbClr val="0070C0"/>
                </a:solidFill>
                <a:uFill>
                  <a:solidFill>
                    <a:srgbClr val="0070C0"/>
                  </a:solidFill>
                </a:uFill>
                <a:hlinkClick r:id="rId4"/>
              </a:rPr>
              <a:t>https://ocw.mit.edu/help/faq-fair-use</a:t>
            </a:r>
            <a:r>
              <a:rPr lang="en-US" sz="1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366145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1B6A31-8A9E-ED4E-A47E-87ECB8FB66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err="1"/>
              <a:t>Astropy</a:t>
            </a:r>
            <a:r>
              <a:rPr lang="en-US"/>
              <a:t> (</a:t>
            </a:r>
            <a:r>
              <a:rPr lang="en-US">
                <a:hlinkClick r:id="rId2"/>
              </a:rPr>
              <a:t>https://astropy.org</a:t>
            </a:r>
            <a:r>
              <a:rPr lang="en-US"/>
              <a:t>)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8DE3E55-B306-A34D-9692-3E9B858CF1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10/24/24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392FD2D-9F83-5B49-A8AE-A8F55B325C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12.010_Lec13 Libaries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866391D-A3B9-A64C-AF50-5E5A22B8D5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F1455-A1EF-3644-8DCE-35E50714AF39}" type="slidenum">
              <a:rPr lang="en-US" smtClean="0"/>
              <a:t>18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5A7FA22-34B8-E742-9205-DEE6F96903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5184" y="1537812"/>
            <a:ext cx="5808190" cy="212003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6761D86-E3EA-D340-86A7-B4135AE8AF0A}"/>
              </a:ext>
            </a:extLst>
          </p:cNvPr>
          <p:cNvSpPr txBox="1"/>
          <p:nvPr/>
        </p:nvSpPr>
        <p:spPr>
          <a:xfrm>
            <a:off x="208722" y="1958009"/>
            <a:ext cx="50590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Example of an external package that has a lot of useful applications generally.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CBAF696-A0EA-884E-A45C-D3DE74140A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5920" y="2587889"/>
            <a:ext cx="3793159" cy="410859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5F9524F-3CC6-4AFC-D4C9-CB92F8C8D5CB}"/>
              </a:ext>
            </a:extLst>
          </p:cNvPr>
          <p:cNvSpPr txBox="1"/>
          <p:nvPr/>
        </p:nvSpPr>
        <p:spPr>
          <a:xfrm>
            <a:off x="5795584" y="4018680"/>
            <a:ext cx="54473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© 2013, Kyle Barbary. All rights reserved. This content is excluded from our Creative </a:t>
            </a:r>
          </a:p>
          <a:p>
            <a:r>
              <a:rPr lang="en-US" sz="1200" dirty="0"/>
              <a:t>Commons license. For more information, see https://</a:t>
            </a:r>
            <a:r>
              <a:rPr lang="en-US" sz="1200" dirty="0" err="1"/>
              <a:t>ocw.mit.edu</a:t>
            </a:r>
            <a:r>
              <a:rPr lang="en-US" sz="1200" dirty="0"/>
              <a:t>/help/</a:t>
            </a:r>
            <a:r>
              <a:rPr lang="en-US" sz="1200" dirty="0" err="1"/>
              <a:t>faq</a:t>
            </a:r>
            <a:r>
              <a:rPr lang="en-US" sz="1200" dirty="0"/>
              <a:t>-fair-use. </a:t>
            </a:r>
          </a:p>
        </p:txBody>
      </p:sp>
    </p:spTree>
    <p:extLst>
      <p:ext uri="{BB962C8B-B14F-4D97-AF65-F5344CB8AC3E}">
        <p14:creationId xmlns:p14="http://schemas.microsoft.com/office/powerpoint/2010/main" val="35443771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1B6A31-8A9E-ED4E-A47E-87ECB8FB66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6917"/>
            <a:ext cx="10515600" cy="1325563"/>
          </a:xfrm>
        </p:spPr>
        <p:txBody>
          <a:bodyPr/>
          <a:lstStyle/>
          <a:p>
            <a:r>
              <a:rPr lang="en-US" dirty="0" err="1"/>
              <a:t>Sympy</a:t>
            </a:r>
            <a:r>
              <a:rPr lang="en-US" dirty="0"/>
              <a:t> (https://</a:t>
            </a:r>
            <a:r>
              <a:rPr lang="en-US" dirty="0" err="1"/>
              <a:t>www.sympy.org</a:t>
            </a:r>
            <a:r>
              <a:rPr lang="en-US" dirty="0"/>
              <a:t>)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8DE3E55-B306-A34D-9692-3E9B858CF1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10/24/24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392FD2D-9F83-5B49-A8AE-A8F55B325C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12.010_Lec13 </a:t>
            </a:r>
            <a:r>
              <a:rPr lang="en-US" dirty="0" err="1"/>
              <a:t>Libaries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866391D-A3B9-A64C-AF50-5E5A22B8D5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F1455-A1EF-3644-8DCE-35E50714AF39}" type="slidenum">
              <a:rPr lang="en-US" smtClean="0"/>
              <a:t>19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6761D86-E3EA-D340-86A7-B4135AE8AF0A}"/>
              </a:ext>
            </a:extLst>
          </p:cNvPr>
          <p:cNvSpPr txBox="1"/>
          <p:nvPr/>
        </p:nvSpPr>
        <p:spPr>
          <a:xfrm>
            <a:off x="86497" y="1467217"/>
            <a:ext cx="5059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/>
              <a:t>Symbolic manipulation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DEF4D0C-935E-CB4F-AA31-B061682450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76844" y="1531677"/>
            <a:ext cx="5848260" cy="147989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80CEE3E-69F5-E94F-A9A9-7DB0CFAD23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9016" y="3579365"/>
            <a:ext cx="3643184" cy="2351821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D8EDA1AC-3C55-CF49-A390-00D17B96A9DF}"/>
              </a:ext>
            </a:extLst>
          </p:cNvPr>
          <p:cNvSpPr txBox="1">
            <a:spLocks/>
          </p:cNvSpPr>
          <p:nvPr/>
        </p:nvSpPr>
        <p:spPr>
          <a:xfrm>
            <a:off x="86497" y="3360737"/>
            <a:ext cx="600950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err="1"/>
              <a:t>unyt</a:t>
            </a:r>
            <a:r>
              <a:rPr lang="en-US" dirty="0"/>
              <a:t> (https://</a:t>
            </a:r>
            <a:r>
              <a:rPr lang="en-US" dirty="0" err="1"/>
              <a:t>unyt.readthedocs.io</a:t>
            </a:r>
            <a:r>
              <a:rPr lang="en-US" dirty="0"/>
              <a:t>)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BF726EA-FC8D-3B46-BBEA-736EB1CFED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4685" y="4717683"/>
            <a:ext cx="5448300" cy="13462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E3E3133-7AC8-624C-898F-75DCBDA9BB1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1431" y="1981252"/>
            <a:ext cx="5382397" cy="143340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E8F6DFC-DBFD-B0CD-1F4B-2914DBCA7659}"/>
              </a:ext>
            </a:extLst>
          </p:cNvPr>
          <p:cNvSpPr txBox="1"/>
          <p:nvPr/>
        </p:nvSpPr>
        <p:spPr>
          <a:xfrm>
            <a:off x="5852985" y="3064636"/>
            <a:ext cx="56067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© Alexey U. </a:t>
            </a:r>
            <a:r>
              <a:rPr lang="en-US" sz="1200" dirty="0" err="1"/>
              <a:t>Gudchenko</a:t>
            </a:r>
            <a:r>
              <a:rPr lang="en-US" sz="1200" dirty="0"/>
              <a:t>. All rights reserved. This content is excluded from our Creative </a:t>
            </a:r>
          </a:p>
          <a:p>
            <a:r>
              <a:rPr lang="en-US" sz="1200" dirty="0"/>
              <a:t>Commons license. For more information, see </a:t>
            </a:r>
            <a:r>
              <a:rPr lang="en-US" sz="1200" u="sng" dirty="0">
                <a:solidFill>
                  <a:srgbClr val="0070C0"/>
                </a:solidFill>
                <a:uFill>
                  <a:solidFill>
                    <a:srgbClr val="0070C0"/>
                  </a:solidFill>
                </a:uFill>
                <a:hlinkClick r:id="rId6"/>
              </a:rPr>
              <a:t>https://ocw.mit.edu/help/faq-fair-use</a:t>
            </a:r>
            <a:r>
              <a:rPr lang="en-US" sz="1200" dirty="0"/>
              <a:t>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9EF4850-AD04-DFA2-F73E-9F4625676C7B}"/>
              </a:ext>
            </a:extLst>
          </p:cNvPr>
          <p:cNvSpPr txBox="1"/>
          <p:nvPr/>
        </p:nvSpPr>
        <p:spPr>
          <a:xfrm>
            <a:off x="6018313" y="5979284"/>
            <a:ext cx="56067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© 2022 The </a:t>
            </a:r>
            <a:r>
              <a:rPr lang="en-US" sz="1200" dirty="0" err="1"/>
              <a:t>yt</a:t>
            </a:r>
            <a:r>
              <a:rPr lang="en-US" sz="1200" dirty="0"/>
              <a:t> Project . All rights reserved. This content is excluded from our Creative </a:t>
            </a:r>
          </a:p>
          <a:p>
            <a:r>
              <a:rPr lang="en-US" sz="1200" dirty="0"/>
              <a:t>Commons license. For more information, see </a:t>
            </a:r>
            <a:r>
              <a:rPr lang="en-US" sz="1200" u="sng" dirty="0">
                <a:solidFill>
                  <a:srgbClr val="0070C0"/>
                </a:solidFill>
                <a:uFill>
                  <a:solidFill>
                    <a:srgbClr val="0070C0"/>
                  </a:solidFill>
                </a:uFill>
                <a:hlinkClick r:id="rId6"/>
              </a:rPr>
              <a:t>https://ocw.mit.edu/help/faq-fair-use</a:t>
            </a:r>
            <a:r>
              <a:rPr lang="en-US" sz="1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965108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3202740-70CD-E74A-84ED-E057FB5BB5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Summary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0CA790A-D9DB-1F4E-9ACA-C817EDF6F5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Finding libraries for Python.   Examples for some of the topics already covered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AB7029C-26A2-DB41-975A-3E7041D622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10/24/24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C764EE11-6D1A-3242-ABB2-C063E7B092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12.010_Lec13 Libaries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DDD0DC4-38CC-BF47-B4C0-7B730DBCD8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F1455-A1EF-3644-8DCE-35E50714AF3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156980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1B6A31-8A9E-ED4E-A47E-87ECB8FB66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Try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8DE3E55-B306-A34D-9692-3E9B858CF1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10/24/24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392FD2D-9F83-5B49-A8AE-A8F55B325C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12.010_Lec13 Libaries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866391D-A3B9-A64C-AF50-5E5A22B8D5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F1455-A1EF-3644-8DCE-35E50714AF39}" type="slidenum">
              <a:rPr lang="en-US" smtClean="0"/>
              <a:t>20</a:t>
            </a:fld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BC3C3DF-644F-8344-A3F4-F3B8DBE07C0B}"/>
              </a:ext>
            </a:extLst>
          </p:cNvPr>
          <p:cNvSpPr/>
          <p:nvPr/>
        </p:nvSpPr>
        <p:spPr>
          <a:xfrm>
            <a:off x="1217343" y="1911094"/>
            <a:ext cx="45293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latin typeface="-apple-system"/>
              </a:rPr>
              <a:t>Lec13_astropy-example.ipynb</a:t>
            </a:r>
            <a:endParaRPr lang="en-US" sz="2800" i="0" u="none" strike="noStrike" dirty="0">
              <a:effectLst/>
              <a:latin typeface="-apple-system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AA1CA5A-1E7C-F549-BC3B-262E46F9DA2B}"/>
              </a:ext>
            </a:extLst>
          </p:cNvPr>
          <p:cNvSpPr/>
          <p:nvPr/>
        </p:nvSpPr>
        <p:spPr>
          <a:xfrm>
            <a:off x="1217343" y="2388985"/>
            <a:ext cx="43756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latin typeface="-apple-system"/>
              </a:rPr>
              <a:t>Lec13_sympy-example.ipynb</a:t>
            </a:r>
            <a:endParaRPr lang="en-US" sz="2800" i="0" u="none" strike="noStrike" dirty="0">
              <a:effectLst/>
              <a:latin typeface="-apple-system"/>
            </a:endParaRPr>
          </a:p>
        </p:txBody>
      </p:sp>
    </p:spTree>
    <p:extLst>
      <p:ext uri="{BB962C8B-B14F-4D97-AF65-F5344CB8AC3E}">
        <p14:creationId xmlns:p14="http://schemas.microsoft.com/office/powerpoint/2010/main" val="17320748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3202740-70CD-E74A-84ED-E057FB5BB5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err="1"/>
              <a:t>Jupyter</a:t>
            </a:r>
            <a:r>
              <a:rPr lang="en-US"/>
              <a:t> Plotting beyond Matplotlib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0CA790A-D9DB-1F4E-9ACA-C817EDF6F5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err="1"/>
              <a:t>Holoviz</a:t>
            </a:r>
            <a:r>
              <a:rPr lang="en-US"/>
              <a:t> and </a:t>
            </a:r>
            <a:r>
              <a:rPr lang="en-US" err="1"/>
              <a:t>Geoviews</a:t>
            </a:r>
            <a:endParaRPr lang="en-US"/>
          </a:p>
          <a:p>
            <a:endParaRPr lang="en-US"/>
          </a:p>
          <a:p>
            <a:endParaRPr lang="en-US"/>
          </a:p>
          <a:p>
            <a:r>
              <a:rPr lang="en-US"/>
              <a:t>Folium</a:t>
            </a:r>
          </a:p>
          <a:p>
            <a:endParaRPr lang="en-US"/>
          </a:p>
          <a:p>
            <a:endParaRPr lang="en-US"/>
          </a:p>
          <a:p>
            <a:r>
              <a:rPr lang="en-US"/>
              <a:t>Bokeh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AB7029C-26A2-DB41-975A-3E7041D622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10/24/24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DDD0DC4-38CC-BF47-B4C0-7B730DBCD8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F1455-A1EF-3644-8DCE-35E50714AF39}" type="slidenum">
              <a:rPr lang="en-US" smtClean="0"/>
              <a:t>21</a:t>
            </a:fld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75D1EF7-3162-8A49-B1E3-2FB9AF05DA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4616" y="1368090"/>
            <a:ext cx="5039497" cy="219854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432FD6B-933F-9142-B404-4377C5A9F8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1351" y="3070829"/>
            <a:ext cx="2789366" cy="151610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DA14F75-B539-D44C-B91E-E2F1F1BC4F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61121" y="4117998"/>
            <a:ext cx="5766486" cy="219390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73BC134-26C9-9A37-1E25-7ABAC6073F9E}"/>
              </a:ext>
            </a:extLst>
          </p:cNvPr>
          <p:cNvSpPr txBox="1"/>
          <p:nvPr/>
        </p:nvSpPr>
        <p:spPr>
          <a:xfrm>
            <a:off x="5083900" y="6325648"/>
            <a:ext cx="58250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© 2025 Bokeh contributors. All rights reserved. This content is excluded from our Creative </a:t>
            </a:r>
          </a:p>
          <a:p>
            <a:r>
              <a:rPr lang="en-US" sz="1200" dirty="0"/>
              <a:t>Commons license. For more information, see </a:t>
            </a:r>
            <a:r>
              <a:rPr lang="en-US" sz="1200" u="sng" dirty="0">
                <a:solidFill>
                  <a:srgbClr val="0070C0"/>
                </a:solidFill>
                <a:uFill>
                  <a:solidFill>
                    <a:srgbClr val="0070C0"/>
                  </a:solidFill>
                </a:uFill>
                <a:hlinkClick r:id="rId5"/>
              </a:rPr>
              <a:t>https://ocw.mit.edu/help/faq-fair-use</a:t>
            </a:r>
            <a:r>
              <a:rPr lang="en-US" sz="1200" dirty="0"/>
              <a:t>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5588998-2A0C-AA33-C679-823218E63963}"/>
              </a:ext>
            </a:extLst>
          </p:cNvPr>
          <p:cNvSpPr txBox="1"/>
          <p:nvPr/>
        </p:nvSpPr>
        <p:spPr>
          <a:xfrm>
            <a:off x="5302165" y="3539629"/>
            <a:ext cx="56067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© Source unknown. All rights reserved. This content is excluded from our Creative </a:t>
            </a:r>
          </a:p>
          <a:p>
            <a:r>
              <a:rPr lang="en-US" sz="1200" dirty="0"/>
              <a:t>Commons license. For more information, see </a:t>
            </a:r>
            <a:r>
              <a:rPr lang="en-US" sz="1200" u="sng" dirty="0">
                <a:solidFill>
                  <a:srgbClr val="0070C0"/>
                </a:solidFill>
                <a:uFill>
                  <a:solidFill>
                    <a:srgbClr val="0070C0"/>
                  </a:solidFill>
                </a:uFill>
                <a:hlinkClick r:id="rId5"/>
              </a:rPr>
              <a:t>https://ocw.mit.edu/help/faq-fair-use</a:t>
            </a:r>
            <a:r>
              <a:rPr lang="en-US" sz="1200" dirty="0"/>
              <a:t>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6E56CF5-D940-98C6-9A1E-B7D5852A2D76}"/>
              </a:ext>
            </a:extLst>
          </p:cNvPr>
          <p:cNvSpPr txBox="1"/>
          <p:nvPr/>
        </p:nvSpPr>
        <p:spPr>
          <a:xfrm>
            <a:off x="1664590" y="5345966"/>
            <a:ext cx="301794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© Rob Story. All rights reserved. This content </a:t>
            </a:r>
          </a:p>
          <a:p>
            <a:r>
              <a:rPr lang="en-US" sz="1200" dirty="0"/>
              <a:t>is excluded from our Creative Commons </a:t>
            </a:r>
          </a:p>
          <a:p>
            <a:r>
              <a:rPr lang="en-US" sz="1200" dirty="0"/>
              <a:t>license. For more information, see </a:t>
            </a:r>
          </a:p>
          <a:p>
            <a:r>
              <a:rPr lang="en-US" sz="1200" u="sng" dirty="0">
                <a:solidFill>
                  <a:srgbClr val="0070C0"/>
                </a:solidFill>
                <a:uFill>
                  <a:solidFill>
                    <a:srgbClr val="0070C0"/>
                  </a:solidFill>
                </a:uFill>
                <a:hlinkClick r:id="rId5"/>
              </a:rPr>
              <a:t>https://ocw.mit.edu/help/faq-fair-use</a:t>
            </a:r>
            <a:r>
              <a:rPr lang="en-US" sz="1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8154437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3202740-70CD-E74A-84ED-E057FB5BB5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Non - </a:t>
            </a:r>
            <a:r>
              <a:rPr lang="en-US" err="1"/>
              <a:t>Jupyter</a:t>
            </a:r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0CA790A-D9DB-1F4E-9ACA-C817EDF6F5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Spyder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VS-code, </a:t>
            </a:r>
            <a:r>
              <a:rPr lang="en-US" dirty="0" err="1"/>
              <a:t>github.dev</a:t>
            </a:r>
            <a:r>
              <a:rPr lang="en-US" dirty="0"/>
              <a:t>/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AB7029C-26A2-DB41-975A-3E7041D622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10/24/24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C764EE11-6D1A-3242-ABB2-C063E7B092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12.010_Lec13 Libaries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DDD0DC4-38CC-BF47-B4C0-7B730DBCD8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F1455-A1EF-3644-8DCE-35E50714AF39}" type="slidenum">
              <a:rPr lang="en-US" smtClean="0"/>
              <a:t>22</a:t>
            </a:fld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C74DB48-B683-9346-BCFF-3C6BDA05CD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7805" y="136525"/>
            <a:ext cx="5771189" cy="3429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54CCBAE-DAC0-5A48-A006-698A0A4BD4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7805" y="3744912"/>
            <a:ext cx="4114800" cy="2608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04380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2433D0-E0C3-B96D-38EF-41431268D7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565107-7A77-C6BC-59EF-42103B389D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F168F8-ACE4-D976-3C5A-2607CD5B1A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09/05/2024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3D86CE-929D-487A-9708-C1EDC4DBC1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 01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30B108-001E-550C-07B2-98DF6D2F41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CDF60-25B5-D143-8B1B-45A121940923}" type="slidenum">
              <a:rPr lang="en-US" smtClean="0"/>
              <a:t>23</a:t>
            </a:fld>
            <a:endParaRPr lang="en-US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F0727A2A-A63B-9BC4-07F7-64C49D76E3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MIT </a:t>
            </a:r>
            <a:r>
              <a:rPr lang="en-US" dirty="0" err="1"/>
              <a:t>OpenCourseWare</a:t>
            </a:r>
            <a:r>
              <a:rPr lang="en-US" dirty="0"/>
              <a:t> </a:t>
            </a:r>
          </a:p>
          <a:p>
            <a:pPr marL="0" indent="0">
              <a:buNone/>
            </a:pPr>
            <a:r>
              <a:rPr lang="en-US" u="sng" dirty="0">
                <a:solidFill>
                  <a:srgbClr val="0070C0"/>
                </a:solidFill>
                <a:hlinkClick r:id="rId2"/>
              </a:rPr>
              <a:t>https://ocw.mit.edu</a:t>
            </a:r>
            <a:r>
              <a:rPr lang="en-US" u="sng" dirty="0"/>
              <a:t> 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12.010 Computational Methods of Scientific Programming, Fall 2024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For more information about citing these materials or our Terms of Use, visit </a:t>
            </a:r>
            <a:r>
              <a:rPr lang="en-US" u="sng" dirty="0">
                <a:solidFill>
                  <a:srgbClr val="0070C0"/>
                </a:solidFill>
                <a:hlinkClick r:id="rId3"/>
              </a:rPr>
              <a:t>https://ocw.mit.edu/terms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23310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B4E9CB-B163-EE4B-9A03-9F01FAE34F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Installing </a:t>
            </a:r>
            <a:r>
              <a:rPr lang="en-US" dirty="0" err="1"/>
              <a:t>geopandas</a:t>
            </a:r>
            <a:r>
              <a:rPr lang="en-US" dirty="0"/>
              <a:t> (or use navigator)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CD895F-1482-864F-A54F-149BD0F58C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dirty="0" err="1"/>
              <a:t>conda</a:t>
            </a:r>
            <a:r>
              <a:rPr lang="en-US" dirty="0"/>
              <a:t> create -n </a:t>
            </a:r>
            <a:r>
              <a:rPr lang="en-US" dirty="0" err="1"/>
              <a:t>geo_env</a:t>
            </a:r>
            <a:r>
              <a:rPr lang="en-US" dirty="0"/>
              <a:t>   # Creating a new environment should protect base installation</a:t>
            </a:r>
          </a:p>
          <a:p>
            <a:pPr marL="0" indent="0">
              <a:buNone/>
            </a:pPr>
            <a:r>
              <a:rPr lang="en-US" dirty="0" err="1"/>
              <a:t>conda</a:t>
            </a:r>
            <a:r>
              <a:rPr lang="en-US" dirty="0"/>
              <a:t> activate </a:t>
            </a:r>
            <a:r>
              <a:rPr lang="en-US" dirty="0" err="1"/>
              <a:t>geo_env</a:t>
            </a:r>
            <a:endParaRPr lang="en-US" dirty="0"/>
          </a:p>
          <a:p>
            <a:pPr marL="0" indent="0">
              <a:buNone/>
            </a:pPr>
            <a:r>
              <a:rPr lang="en-US" dirty="0" err="1"/>
              <a:t>conda</a:t>
            </a:r>
            <a:r>
              <a:rPr lang="en-US" dirty="0"/>
              <a:t> config --env --add channels </a:t>
            </a:r>
            <a:r>
              <a:rPr lang="en-US" dirty="0" err="1"/>
              <a:t>conda</a:t>
            </a:r>
            <a:r>
              <a:rPr lang="en-US" dirty="0"/>
              <a:t>-forge</a:t>
            </a:r>
          </a:p>
          <a:p>
            <a:pPr marL="0" indent="0">
              <a:buNone/>
            </a:pPr>
            <a:r>
              <a:rPr lang="en-US" dirty="0"/>
              <a:t># </a:t>
            </a:r>
            <a:r>
              <a:rPr lang="en-US" dirty="0" err="1"/>
              <a:t>conda</a:t>
            </a:r>
            <a:r>
              <a:rPr lang="en-US" dirty="0"/>
              <a:t> config --env --set </a:t>
            </a:r>
            <a:r>
              <a:rPr lang="en-US" dirty="0" err="1"/>
              <a:t>channel_priority</a:t>
            </a:r>
            <a:r>
              <a:rPr lang="en-US" dirty="0"/>
              <a:t> strict  # Might be dangerous in terms of why packages come from.</a:t>
            </a:r>
          </a:p>
          <a:p>
            <a:pPr marL="0" indent="0">
              <a:buNone/>
            </a:pPr>
            <a:r>
              <a:rPr lang="en-US" dirty="0" err="1"/>
              <a:t>conda</a:t>
            </a:r>
            <a:r>
              <a:rPr lang="en-US" dirty="0"/>
              <a:t> </a:t>
            </a:r>
            <a:r>
              <a:rPr lang="en-US" dirty="0" err="1"/>
              <a:t>init</a:t>
            </a:r>
            <a:r>
              <a:rPr lang="en-US" dirty="0"/>
              <a:t> </a:t>
            </a:r>
            <a:r>
              <a:rPr lang="en-US" dirty="0" err="1"/>
              <a:t>tcsh</a:t>
            </a:r>
            <a:endParaRPr lang="en-US" dirty="0"/>
          </a:p>
          <a:p>
            <a:pPr marL="0" indent="0">
              <a:buNone/>
            </a:pPr>
            <a:r>
              <a:rPr lang="en-US" dirty="0" err="1"/>
              <a:t>tcsh</a:t>
            </a:r>
            <a:endParaRPr lang="en-US" dirty="0"/>
          </a:p>
          <a:p>
            <a:pPr marL="0" indent="0">
              <a:buNone/>
            </a:pPr>
            <a:r>
              <a:rPr lang="en-US" dirty="0" err="1"/>
              <a:t>conda</a:t>
            </a:r>
            <a:r>
              <a:rPr lang="en-US" dirty="0"/>
              <a:t> install </a:t>
            </a:r>
            <a:r>
              <a:rPr lang="en-US" dirty="0" err="1"/>
              <a:t>geopandas</a:t>
            </a:r>
            <a:endParaRPr lang="en-US" dirty="0"/>
          </a:p>
          <a:p>
            <a:pPr marL="0" indent="0">
              <a:buNone/>
            </a:pPr>
            <a:r>
              <a:rPr lang="en-US" dirty="0" err="1"/>
              <a:t>conda</a:t>
            </a:r>
            <a:r>
              <a:rPr lang="en-US" dirty="0"/>
              <a:t> install </a:t>
            </a:r>
            <a:r>
              <a:rPr lang="en-US" dirty="0" err="1"/>
              <a:t>jupyter</a:t>
            </a:r>
            <a:r>
              <a:rPr lang="en-US" dirty="0"/>
              <a:t> notebook</a:t>
            </a:r>
          </a:p>
          <a:p>
            <a:pPr marL="0" indent="0">
              <a:buNone/>
            </a:pPr>
            <a:r>
              <a:rPr lang="en-US" dirty="0" err="1"/>
              <a:t>conda</a:t>
            </a:r>
            <a:r>
              <a:rPr lang="en-US" dirty="0"/>
              <a:t> install </a:t>
            </a:r>
            <a:r>
              <a:rPr lang="en-US" dirty="0" err="1"/>
              <a:t>xarray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# Note sure is needed:</a:t>
            </a:r>
          </a:p>
          <a:p>
            <a:pPr marL="0" indent="0">
              <a:buNone/>
            </a:pPr>
            <a:r>
              <a:rPr lang="en-US" dirty="0"/>
              <a:t>#python -m </a:t>
            </a:r>
            <a:r>
              <a:rPr lang="en-US" dirty="0" err="1"/>
              <a:t>ipykernel</a:t>
            </a:r>
            <a:r>
              <a:rPr lang="en-US" dirty="0"/>
              <a:t> install --name </a:t>
            </a:r>
            <a:r>
              <a:rPr lang="en-US" dirty="0" err="1"/>
              <a:t>geo_env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# Run from terminal instead of anaconda.</a:t>
            </a:r>
          </a:p>
          <a:p>
            <a:pPr marL="0" indent="0">
              <a:buNone/>
            </a:pPr>
            <a:r>
              <a:rPr lang="en-US" dirty="0" err="1"/>
              <a:t>jupyter</a:t>
            </a:r>
            <a:r>
              <a:rPr lang="en-US" dirty="0"/>
              <a:t> notebook</a:t>
            </a:r>
          </a:p>
          <a:p>
            <a:pPr marL="0" indent="0">
              <a:buNone/>
            </a:pPr>
            <a:r>
              <a:rPr lang="en-US" dirty="0"/>
              <a:t>In anaconda: A </a:t>
            </a:r>
            <a:r>
              <a:rPr lang="en-US" dirty="0" err="1"/>
              <a:t>geo_env</a:t>
            </a:r>
            <a:r>
              <a:rPr lang="en-US" dirty="0"/>
              <a:t> environment should now appear and when selected, </a:t>
            </a:r>
            <a:r>
              <a:rPr lang="en-US" dirty="0" err="1"/>
              <a:t>geoapandas</a:t>
            </a:r>
            <a:r>
              <a:rPr lang="en-US" dirty="0"/>
              <a:t> should be available.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D01BFA-39AF-3242-9D76-223D176295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10/24/24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2CCD33-FB8B-CC43-B2D8-5EF13B72CE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12.010_Lec13 Libaries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F220AE-498F-C549-B33C-F559B783E5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F1455-A1EF-3644-8DCE-35E50714AF3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1489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3202740-70CD-E74A-84ED-E057FB5BB5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Finding libraries – there are lots! 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0CA790A-D9DB-1F4E-9ACA-C817EDF6F5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0"/>
            <a:ext cx="10515600" cy="4826193"/>
          </a:xfrm>
        </p:spPr>
        <p:txBody>
          <a:bodyPr>
            <a:normAutofit/>
          </a:bodyPr>
          <a:lstStyle/>
          <a:p>
            <a:r>
              <a:rPr lang="en-US" dirty="0"/>
              <a:t>SciPy – catalog (</a:t>
            </a:r>
            <a:r>
              <a:rPr lang="en-US" dirty="0">
                <a:hlinkClick r:id="rId2"/>
              </a:rPr>
              <a:t>https://www.scipy.org/topical-software.html</a:t>
            </a:r>
            <a:r>
              <a:rPr lang="en-US" dirty="0"/>
              <a:t> )</a:t>
            </a:r>
          </a:p>
          <a:p>
            <a:pPr lvl="1"/>
            <a:r>
              <a:rPr lang="en-US" dirty="0"/>
              <a:t>The SciPy catalog pages have links to many useful tools in different categories </a:t>
            </a:r>
          </a:p>
          <a:p>
            <a:pPr lvl="2"/>
            <a:r>
              <a:rPr lang="en-US" dirty="0"/>
              <a:t>Environments e.g. Anaconda, Spyder </a:t>
            </a:r>
            <a:r>
              <a:rPr lang="en-US" dirty="0" err="1"/>
              <a:t>etc</a:t>
            </a:r>
            <a:r>
              <a:rPr lang="en-US" dirty="0"/>
              <a:t>…</a:t>
            </a:r>
          </a:p>
          <a:p>
            <a:pPr lvl="2"/>
            <a:r>
              <a:rPr lang="en-US" dirty="0"/>
              <a:t>Science tools e.. </a:t>
            </a:r>
            <a:r>
              <a:rPr lang="en-US" dirty="0" err="1"/>
              <a:t>ImageIO</a:t>
            </a:r>
            <a:r>
              <a:rPr lang="en-US" dirty="0"/>
              <a:t>, </a:t>
            </a:r>
            <a:r>
              <a:rPr lang="en-US" dirty="0" err="1"/>
              <a:t>AstroPy</a:t>
            </a:r>
            <a:r>
              <a:rPr lang="en-US" dirty="0"/>
              <a:t>, </a:t>
            </a:r>
            <a:r>
              <a:rPr lang="en-US" dirty="0" err="1"/>
              <a:t>SpacePy</a:t>
            </a:r>
            <a:r>
              <a:rPr lang="en-US" dirty="0"/>
              <a:t>, </a:t>
            </a:r>
            <a:r>
              <a:rPr lang="en-US" dirty="0" err="1"/>
              <a:t>BioPython</a:t>
            </a:r>
            <a:r>
              <a:rPr lang="en-US" dirty="0"/>
              <a:t>, </a:t>
            </a:r>
            <a:r>
              <a:rPr lang="en-US" dirty="0" err="1"/>
              <a:t>ClimPy</a:t>
            </a:r>
            <a:r>
              <a:rPr lang="en-US" dirty="0"/>
              <a:t>, </a:t>
            </a:r>
            <a:r>
              <a:rPr lang="en-US" dirty="0" err="1"/>
              <a:t>SymPy</a:t>
            </a:r>
            <a:endParaRPr lang="en-US" dirty="0"/>
          </a:p>
          <a:p>
            <a:r>
              <a:rPr lang="en-US" dirty="0"/>
              <a:t>Example notebooks – </a:t>
            </a:r>
          </a:p>
          <a:p>
            <a:pPr lvl="1"/>
            <a:r>
              <a:rPr lang="en-US" dirty="0">
                <a:hlinkClick r:id="rId3"/>
              </a:rPr>
              <a:t>https://www.earthcube.org/notebooks</a:t>
            </a:r>
            <a:r>
              <a:rPr lang="en-US" dirty="0"/>
              <a:t>  - some showcases for Earth science</a:t>
            </a:r>
          </a:p>
          <a:p>
            <a:pPr lvl="1"/>
            <a:r>
              <a:rPr lang="en-US" dirty="0">
                <a:hlinkClick r:id="rId4"/>
              </a:rPr>
              <a:t>https://joss.theoj.org</a:t>
            </a:r>
            <a:r>
              <a:rPr lang="en-US" dirty="0"/>
              <a:t>  - a general online journal for scientific software cataloging (and DOI)</a:t>
            </a:r>
          </a:p>
          <a:p>
            <a:pPr lvl="1"/>
            <a:r>
              <a:rPr lang="en-US" dirty="0">
                <a:hlinkClick r:id="rId5"/>
              </a:rPr>
              <a:t>https://paperswithcode.com</a:t>
            </a:r>
            <a:r>
              <a:rPr lang="en-US" dirty="0"/>
              <a:t> ) – ML focused</a:t>
            </a:r>
          </a:p>
          <a:p>
            <a:r>
              <a:rPr lang="en-US" dirty="0" err="1"/>
              <a:t>PyPi.org</a:t>
            </a:r>
            <a:endParaRPr lang="en-US" dirty="0"/>
          </a:p>
          <a:p>
            <a:pPr lvl="1"/>
            <a:r>
              <a:rPr lang="en-US" dirty="0" err="1"/>
              <a:t>tensorflow</a:t>
            </a:r>
            <a:r>
              <a:rPr lang="en-US" dirty="0"/>
              <a:t>, </a:t>
            </a:r>
            <a:r>
              <a:rPr lang="en-US" dirty="0" err="1"/>
              <a:t>pytorch</a:t>
            </a:r>
            <a:r>
              <a:rPr lang="en-US" dirty="0"/>
              <a:t>, JAX, ….</a:t>
            </a:r>
          </a:p>
          <a:p>
            <a:pPr lvl="1"/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AB7029C-26A2-DB41-975A-3E7041D622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10/24/24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C764EE11-6D1A-3242-ABB2-C063E7B092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12.010_Lec13 Libaries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DDD0DC4-38CC-BF47-B4C0-7B730DBCD8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F1455-A1EF-3644-8DCE-35E50714AF39}" type="slidenum">
              <a:rPr lang="en-US" smtClean="0"/>
              <a:t>4</a:t>
            </a:fld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CBE2C1C-1253-864D-99E3-8A8D9D2FCDB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63800" y="4820436"/>
            <a:ext cx="6014278" cy="507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20384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3202740-70CD-E74A-84ED-E057FB5BB5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Tabular data beyond Pandas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0CA790A-D9DB-1F4E-9ACA-C817EDF6F5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Pandas provides tabular/column data in “2d”</a:t>
            </a:r>
          </a:p>
          <a:p>
            <a:r>
              <a:rPr lang="en-US" dirty="0" err="1"/>
              <a:t>geopandas</a:t>
            </a:r>
            <a:endParaRPr lang="en-US" dirty="0"/>
          </a:p>
          <a:p>
            <a:pPr lvl="1"/>
            <a:r>
              <a:rPr lang="en-US" dirty="0"/>
              <a:t>It builds on top of pandas, and adds some geospatial concepts built-in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r>
              <a:rPr lang="en-US" dirty="0" err="1"/>
              <a:t>xarray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similar but geared to multi-dimensional data more generally (also builds on pandas)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AB7029C-26A2-DB41-975A-3E7041D622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10/24/24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C764EE11-6D1A-3242-ABB2-C063E7B092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12.010_Lec13 Libaries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DDD0DC4-38CC-BF47-B4C0-7B730DBCD8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F1455-A1EF-3644-8DCE-35E50714AF39}" type="slidenum">
              <a:rPr lang="en-US" smtClean="0"/>
              <a:t>5</a:t>
            </a:fld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9ED24E0-91A0-F748-B057-D8E43162FB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7546" y="3173680"/>
            <a:ext cx="2892167" cy="165522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B165791-FD64-4C46-81BB-811AE1D466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0546" y="3173680"/>
            <a:ext cx="3324654" cy="120236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99DB101-0E58-2143-8958-49AFF1664D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76175" y="0"/>
            <a:ext cx="4315825" cy="2171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615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3202740-70CD-E74A-84ED-E057FB5BB5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Tabular data beyond Pandas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0CA790A-D9DB-1F4E-9ACA-C817EDF6F5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524632" cy="4351338"/>
          </a:xfrm>
        </p:spPr>
        <p:txBody>
          <a:bodyPr/>
          <a:lstStyle/>
          <a:p>
            <a:r>
              <a:rPr lang="en-US" dirty="0" err="1"/>
              <a:t>geopandas</a:t>
            </a:r>
            <a:r>
              <a:rPr lang="en-US" dirty="0"/>
              <a:t> - builds on top of pandas, adds some geospatial concepts built-in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AB7029C-26A2-DB41-975A-3E7041D622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10/24/24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C764EE11-6D1A-3242-ABB2-C063E7B092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12.010_Lec13 Libaries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DDD0DC4-38CC-BF47-B4C0-7B730DBCD8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F1455-A1EF-3644-8DCE-35E50714AF39}" type="slidenum">
              <a:rPr lang="en-US" smtClean="0"/>
              <a:t>6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8948E74-D3CE-5040-B76C-5BD921BC56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72150" y="1583553"/>
            <a:ext cx="5676900" cy="44323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074885A-C1A0-7E46-B353-5582A340CD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950" y="3200657"/>
            <a:ext cx="3693126" cy="3005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2681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3202740-70CD-E74A-84ED-E057FB5BB5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5500816" cy="1325563"/>
          </a:xfrm>
        </p:spPr>
        <p:txBody>
          <a:bodyPr/>
          <a:lstStyle/>
          <a:p>
            <a:r>
              <a:rPr lang="en-US"/>
              <a:t>Tabular data beyond Pandas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0CA790A-D9DB-1F4E-9ACA-C817EDF6F5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524632" cy="4351338"/>
          </a:xfrm>
        </p:spPr>
        <p:txBody>
          <a:bodyPr/>
          <a:lstStyle/>
          <a:p>
            <a:r>
              <a:rPr lang="en-US" dirty="0" err="1"/>
              <a:t>geopandas</a:t>
            </a:r>
            <a:r>
              <a:rPr lang="en-US" dirty="0"/>
              <a:t> – create a polygon example</a:t>
            </a:r>
          </a:p>
          <a:p>
            <a:pPr lvl="1"/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AB7029C-26A2-DB41-975A-3E7041D622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10/24/24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C764EE11-6D1A-3242-ABB2-C063E7B092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12.010_Lec13 Libaries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DDD0DC4-38CC-BF47-B4C0-7B730DBCD8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F1455-A1EF-3644-8DCE-35E50714AF39}" type="slidenum">
              <a:rPr lang="en-US" smtClean="0"/>
              <a:t>7</a:t>
            </a:fld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29456DE-FEDE-0C41-9275-9EF2795785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1456" y="0"/>
            <a:ext cx="4910903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8435C40-5DB5-D94C-AEC1-12035E3104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3917" y="2746254"/>
            <a:ext cx="3527511" cy="3565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691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3202740-70CD-E74A-84ED-E057FB5BB5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Tabular data beyond Pandas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0CA790A-D9DB-1F4E-9ACA-C817EDF6F5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357730" cy="4351338"/>
          </a:xfrm>
        </p:spPr>
        <p:txBody>
          <a:bodyPr/>
          <a:lstStyle/>
          <a:p>
            <a:r>
              <a:rPr lang="en-US" dirty="0" err="1"/>
              <a:t>xarray</a:t>
            </a:r>
            <a:r>
              <a:rPr lang="en-US" dirty="0"/>
              <a:t>  - geared to multi-dimensional data more generally (also builds on pandas)</a:t>
            </a:r>
          </a:p>
          <a:p>
            <a:pPr lvl="1"/>
            <a:r>
              <a:rPr lang="en-US" dirty="0"/>
              <a:t>central abstraction is a “Dataset”</a:t>
            </a:r>
          </a:p>
          <a:p>
            <a:pPr lvl="1"/>
            <a:r>
              <a:rPr lang="en-US" dirty="0"/>
              <a:t>provides I/O, plotting, math, and sampling APIs for “Datasets”.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AB7029C-26A2-DB41-975A-3E7041D622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10/24/24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C764EE11-6D1A-3242-ABB2-C063E7B092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12.010_Lec13 Libaries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DDD0DC4-38CC-BF47-B4C0-7B730DBCD8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F1455-A1EF-3644-8DCE-35E50714AF39}" type="slidenum">
              <a:rPr lang="en-US" smtClean="0"/>
              <a:t>8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8F96DA0-D316-974A-9BC0-785AC464BF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485" y="4202625"/>
            <a:ext cx="7440141" cy="215372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17155BC-264B-0946-AA59-35FA760DAC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8341" y="0"/>
            <a:ext cx="328486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4455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3202740-70CD-E74A-84ED-E057FB5BB5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13573" cy="1325563"/>
          </a:xfrm>
        </p:spPr>
        <p:txBody>
          <a:bodyPr/>
          <a:lstStyle/>
          <a:p>
            <a:r>
              <a:rPr lang="en-US"/>
              <a:t>Tabular data beyond Pandas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0CA790A-D9DB-1F4E-9ACA-C817EDF6F5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357730" cy="4351338"/>
          </a:xfrm>
        </p:spPr>
        <p:txBody>
          <a:bodyPr/>
          <a:lstStyle/>
          <a:p>
            <a:r>
              <a:rPr lang="en-US" dirty="0" err="1"/>
              <a:t>xarray</a:t>
            </a:r>
            <a:r>
              <a:rPr lang="en-US" dirty="0"/>
              <a:t>  - calculate derivative example</a:t>
            </a:r>
          </a:p>
          <a:p>
            <a:pPr lvl="1"/>
            <a:r>
              <a:rPr lang="en-US" dirty="0" err="1"/>
              <a:t>xarray</a:t>
            </a:r>
            <a:r>
              <a:rPr lang="en-US" dirty="0"/>
              <a:t> abstraction understands a bit about math operations on fields</a:t>
            </a:r>
          </a:p>
          <a:p>
            <a:pPr lvl="1"/>
            <a:r>
              <a:rPr lang="en-US" dirty="0"/>
              <a:t>for example, we can ask for a derivative </a:t>
            </a:r>
            <a:r>
              <a:rPr lang="en-US" dirty="0" err="1"/>
              <a:t>wrt</a:t>
            </a:r>
            <a:r>
              <a:rPr lang="en-US" dirty="0"/>
              <a:t> a particular “coordinate” dimension </a:t>
            </a:r>
          </a:p>
          <a:p>
            <a:pPr lvl="2"/>
            <a:r>
              <a:rPr lang="en-US" dirty="0"/>
              <a:t>derivative returns centered derivative where the field is replaced with its derivative (but the name stays the same!). 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AB7029C-26A2-DB41-975A-3E7041D622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10/24/24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C764EE11-6D1A-3242-ABB2-C063E7B092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12.010_Lec13 Libaries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DDD0DC4-38CC-BF47-B4C0-7B730DBCD8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F1455-A1EF-3644-8DCE-35E50714AF39}" type="slidenum">
              <a:rPr lang="en-US" smtClean="0"/>
              <a:t>9</a:t>
            </a:fld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73034CC-DBB3-BE43-8DFC-7243ADFC01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6911" y="365125"/>
            <a:ext cx="3753011" cy="6130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97298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F4D1872214E7E4AA66A0644C9DCCEFF" ma:contentTypeVersion="20" ma:contentTypeDescription="Create a new document." ma:contentTypeScope="" ma:versionID="7c43e3db2e85c28eb23ae05c18cf72c6">
  <xsd:schema xmlns:xsd="http://www.w3.org/2001/XMLSchema" xmlns:xs="http://www.w3.org/2001/XMLSchema" xmlns:p="http://schemas.microsoft.com/office/2006/metadata/properties" xmlns:ns2="ce0de229-b968-460b-bfa6-c309bf067a33" xmlns:ns3="b2272a47-6a34-441e-975c-341e732a1f8b" targetNamespace="http://schemas.microsoft.com/office/2006/metadata/properties" ma:root="true" ma:fieldsID="cdbcb2543657bb87dea09a91505f6f52" ns2:_="" ns3:_="">
    <xsd:import namespace="ce0de229-b968-460b-bfa6-c309bf067a33"/>
    <xsd:import namespace="b2272a47-6a34-441e-975c-341e732a1f8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DateCreated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0de229-b968-460b-bfa6-c309bf067a3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DateCreated" ma:index="20" nillable="true" ma:displayName="Date Created" ma:format="DateOnly" ma:internalName="DateCreated">
      <xsd:simpleType>
        <xsd:restriction base="dms:DateTime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d3350ec4-10e3-4b5d-9666-7d76f34ba4d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2272a47-6a34-441e-975c-341e732a1f8b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f8e604a0-3b80-4256-b30c-b3eb53d14f4e}" ma:internalName="TaxCatchAll" ma:showField="CatchAllData" ma:web="b2272a47-6a34-441e-975c-341e732a1f8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2272a47-6a34-441e-975c-341e732a1f8b" xsi:nil="true"/>
    <DateCreated xmlns="ce0de229-b968-460b-bfa6-c309bf067a33" xsi:nil="true"/>
    <lcf76f155ced4ddcb4097134ff3c332f xmlns="ce0de229-b968-460b-bfa6-c309bf067a3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F74574A5-CA99-49F4-B476-CFC0022D002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E417458-6485-4F28-B57C-4B40D5A8CCA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e0de229-b968-460b-bfa6-c309bf067a33"/>
    <ds:schemaRef ds:uri="b2272a47-6a34-441e-975c-341e732a1f8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95C787C-D853-4A85-B4D2-98D7993C19BE}">
  <ds:schemaRefs>
    <ds:schemaRef ds:uri="http://schemas.microsoft.com/office/2006/metadata/properties"/>
    <ds:schemaRef ds:uri="http://schemas.microsoft.com/office/infopath/2007/PartnerControls"/>
    <ds:schemaRef ds:uri="b2272a47-6a34-441e-975c-341e732a1f8b"/>
    <ds:schemaRef ds:uri="ce0de229-b968-460b-bfa6-c309bf067a33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1586</TotalTime>
  <Words>1211</Words>
  <Application>Microsoft Macintosh PowerPoint</Application>
  <PresentationFormat>Widescreen</PresentationFormat>
  <Paragraphs>194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8" baseType="lpstr">
      <vt:lpstr>-apple-system</vt:lpstr>
      <vt:lpstr>Arial</vt:lpstr>
      <vt:lpstr>Calibri</vt:lpstr>
      <vt:lpstr>Calibri Light</vt:lpstr>
      <vt:lpstr>Office Theme</vt:lpstr>
      <vt:lpstr>12.010 Computational Methods of Scientific Programming</vt:lpstr>
      <vt:lpstr>Summary</vt:lpstr>
      <vt:lpstr>Installing geopandas (or use navigator)</vt:lpstr>
      <vt:lpstr>Finding libraries – there are lots! </vt:lpstr>
      <vt:lpstr>Tabular data beyond Pandas</vt:lpstr>
      <vt:lpstr>Tabular data beyond Pandas</vt:lpstr>
      <vt:lpstr>Tabular data beyond Pandas</vt:lpstr>
      <vt:lpstr>Tabular data beyond Pandas</vt:lpstr>
      <vt:lpstr>Tabular data beyond Pandas</vt:lpstr>
      <vt:lpstr>Tabular data beyond Pandas</vt:lpstr>
      <vt:lpstr>Try</vt:lpstr>
      <vt:lpstr>Math beyond SciPy/Numpy</vt:lpstr>
      <vt:lpstr>Math beyond SciPy/Numpy</vt:lpstr>
      <vt:lpstr>Math beyond SciPy/Numpy</vt:lpstr>
      <vt:lpstr>Math beyond SciPy/Numpy</vt:lpstr>
      <vt:lpstr>Math beyond SciPy/Numpy</vt:lpstr>
      <vt:lpstr>Math beyond SciPy/Numpy</vt:lpstr>
      <vt:lpstr>Astropy (https://astropy.org) </vt:lpstr>
      <vt:lpstr>Sympy (https://www.sympy.org) </vt:lpstr>
      <vt:lpstr>Try</vt:lpstr>
      <vt:lpstr>Jupyter Plotting beyond Matplotlib</vt:lpstr>
      <vt:lpstr>Non - Jupyter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12.010 Computational Methods of Scientific Programming 2021</dc:title>
  <dc:creator>Thomas A Herring</dc:creator>
  <cp:lastModifiedBy>Yunpeng Wang</cp:lastModifiedBy>
  <cp:revision>17</cp:revision>
  <cp:lastPrinted>2021-10-18T18:47:49Z</cp:lastPrinted>
  <dcterms:created xsi:type="dcterms:W3CDTF">2021-10-09T13:42:41Z</dcterms:created>
  <dcterms:modified xsi:type="dcterms:W3CDTF">2025-09-02T16:26:28Z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0x0101001F4D1872214E7E4AA66A0644C9DCCEFF</vt:lpwstr>
  </property>
</Properties>
</file>