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4"/>
  </p:notesMasterIdLst>
  <p:sldIdLst>
    <p:sldId id="257" r:id="rId5"/>
    <p:sldId id="25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5363"/>
  </p:normalViewPr>
  <p:slideViewPr>
    <p:cSldViewPr snapToGrid="0" snapToObjects="1">
      <p:cViewPr varScale="1">
        <p:scale>
          <a:sx n="97" d="100"/>
          <a:sy n="97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EDD8D-85E7-E143-A090-FC9BADC2E002}" type="datetimeFigureOut">
              <a:rPr lang="en-US" smtClean="0"/>
              <a:t>7/29/25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7C7152-7FF3-F64A-9622-0DA17BC36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26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Here 2021/10/19.  Next lecture 30 minutes on remaining material.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7C7152-7FF3-F64A-9622-0DA17BC3691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706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93F8F-D9D6-5341-A8C4-AF7413AB5A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F22809-F5DB-5E4C-9EA2-9FD3E1D663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C0E2AC-DAA4-4443-9A37-529A85CFC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F1CA77-E129-AC4B-B200-5037425AA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5D395-538D-0C4E-A433-43C3C1A6F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403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41D72-3D20-0644-B707-1E4BA7762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9969C6-0685-7F48-8D0E-361E0EBC59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6D3BBC-F628-C34D-86F6-000DE6CF8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E4110-60DD-A94D-89B5-8C92BFC80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D1B249-6153-EF4B-AD82-83FD36BAE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085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A04833-147B-B440-8A2D-34C48387FF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E19F92-BAB1-2B4E-AC54-0636DC9F31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7CF253-B124-7F4A-B69D-C34F87405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5CBFBB-8AD2-534A-8986-C71E18EC3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7E834B-7477-8442-A181-ACEC8222D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62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2E830-8F48-0247-AE3D-FFDD3D1D7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EAB559-5F59-CA45-89A8-C29521737F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ACFB8A-35FC-F747-B52A-13751E689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3A4064-733A-7A49-B896-536411916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981C7A-12F6-D341-B308-21E0389CC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93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8AE97-36BB-8A4C-BC3D-A9F8B7296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0CA591-110E-474E-9814-6ADA010146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441D59-E695-EC4C-89D1-FFC935AA2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9C1824-9B1D-7942-9CB4-90C0DD1D4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044E64-2927-1B4E-9201-CADFD6C75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226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84583-4AA7-6744-B31A-3C7D1B91F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3AE4DF-C134-B946-9BD8-737AFB5A56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149C60-06EF-0D42-AC3E-3B76666B4A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ACE0B8-A12B-9041-8BEF-70F1F0B8E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C23EB6-CC08-5348-89A1-3BE17E408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ACCC0D-E236-F343-A9CB-678351723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083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16E6B-1219-5D46-AE75-C469AA0AF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054FE9-B6F1-A747-8D4E-422DA5AABA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DBCC1B-1BED-DB40-AB26-B7690E7ED2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F4FEE0-36BE-A542-A008-F8E96417B9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2DD09A-5FB6-604D-8F6F-20FC065564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D0176D-D319-A646-B5DF-7772A3B32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36BCB7-966A-8449-9905-BBDE356AD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D90187-8DB3-6145-90D5-2CF2BDF8C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95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82935-76E1-7441-85E9-94DF4E569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4BA77-F7C3-6E41-925A-99A3BB52A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F4876B-5B87-8742-B064-1209AFEAC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60B255-3A6E-D142-81B4-04C11E68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09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BB58BC-FD27-6A48-8D54-5ED50DAE9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4BF474-7B0A-3247-BD16-168642EB9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1511C6-EFF2-3B45-983C-908CCA12D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857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80BB9-93CB-8E4F-AB72-C656EF865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5E324A-B0B3-2A4E-91E4-32C309CF45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3B3F0F-59F8-BE40-AEEC-E3E1BC520A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81CE6B-221C-084E-93AE-31EA8C682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104E10-4AC2-6A4A-811E-43CE7DBA1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267660-C109-DD47-9FA7-797322D08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591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A57FC-64B9-9D4D-9155-F9823A9D8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E26BCD-9596-6D43-9579-C69A3DC107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2AEFC9-F47A-8349-8828-AE0C939FDA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8AF0C9-6D95-5C4D-B8CC-7367B7280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3B877D-3693-9C44-86B1-A864D7385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CA23D-9AE9-3742-AAC1-9501DDBB3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88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7B31DF-2198-DC4E-BB5F-7B42B9A1B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67E75A-3F92-2641-AE48-8CD436EAD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80B67B-5398-324B-A89B-49C5AE5453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11/29/2024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C8A62B-8468-A249-B168-572F460DDE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12.010 Lec12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26CE29-A7D1-C643-8E50-C4771884DB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F41CA-C553-BB42-8A13-2473FE2C3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90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arkdownguide.org/basic-syntax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python.org/3/library/string.html#grammar-token-format-string-conversion" TargetMode="External"/><Relationship Id="rId7" Type="http://schemas.openxmlformats.org/officeDocument/2006/relationships/hyperlink" Target="https://docs.python.org/3/library/string.html#grammar-token-format-string-index_string" TargetMode="External"/><Relationship Id="rId2" Type="http://schemas.openxmlformats.org/officeDocument/2006/relationships/hyperlink" Target="https://docs.python.org/3/library/string.html#grammar-token-format-string-field_nam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cs.python.org/3/library/string.html#grammar-token-format-string-element_index" TargetMode="External"/><Relationship Id="rId5" Type="http://schemas.openxmlformats.org/officeDocument/2006/relationships/hyperlink" Target="https://docs.python.org/3/library/string.html#grammar-token-format-string-attribute_name" TargetMode="External"/><Relationship Id="rId4" Type="http://schemas.openxmlformats.org/officeDocument/2006/relationships/hyperlink" Target="https://docs.python.org/3/library/string.html#grammar-token-format-string-format_spec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docs.python.org/3/library/string.html#grammar-token-format-spec-type" TargetMode="External"/><Relationship Id="rId3" Type="http://schemas.openxmlformats.org/officeDocument/2006/relationships/hyperlink" Target="https://docs.python.org/3/library/string.html#grammar-token-format-spec-align" TargetMode="External"/><Relationship Id="rId7" Type="http://schemas.openxmlformats.org/officeDocument/2006/relationships/hyperlink" Target="https://docs.python.org/3/library/string.html#grammar-token-format-spec-precision" TargetMode="External"/><Relationship Id="rId2" Type="http://schemas.openxmlformats.org/officeDocument/2006/relationships/hyperlink" Target="https://docs.python.org/3/library/string.html#grammar-token-format-spec-fil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cs.python.org/3/library/string.html#grammar-token-format-spec-grouping_option" TargetMode="External"/><Relationship Id="rId5" Type="http://schemas.openxmlformats.org/officeDocument/2006/relationships/hyperlink" Target="https://docs.python.org/3/library/string.html#grammar-token-format-spec-width" TargetMode="External"/><Relationship Id="rId4" Type="http://schemas.openxmlformats.org/officeDocument/2006/relationships/hyperlink" Target="https://docs.python.org/3/library/string.html#grammar-token-format-spec-sign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9DE41-9595-B447-8D46-C2A2A0CF54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12.010 </a:t>
            </a:r>
            <a:r>
              <a:rPr lang="en-US" b="1" dirty="0"/>
              <a:t>Computational Methods of Scientific Programming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A298D2-2BDC-DF4C-88EB-FAF771178A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r>
              <a:rPr lang="en-US"/>
              <a:t>Lecture 13: </a:t>
            </a:r>
            <a:r>
              <a:rPr lang="en-US" dirty="0"/>
              <a:t>Outputting and formatting results.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8006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BB86C-CE3B-E945-8C7F-12D1C2E9A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tabulate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ECD45-AF25-1849-A171-E6A8D9AF66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Needs:</a:t>
            </a:r>
            <a:br>
              <a:rPr lang="en-US" dirty="0"/>
            </a:br>
            <a:r>
              <a:rPr lang="en-US" dirty="0" err="1"/>
              <a:t>conda</a:t>
            </a:r>
            <a:r>
              <a:rPr lang="en-US" dirty="0"/>
              <a:t> install tabulate</a:t>
            </a:r>
            <a:br>
              <a:rPr lang="en-US" dirty="0"/>
            </a:br>
            <a:r>
              <a:rPr lang="en-US" sz="1700" dirty="0">
                <a:latin typeface="Courier" pitchFamily="2" charset="0"/>
              </a:rPr>
              <a:t> package                    |            build</a:t>
            </a:r>
          </a:p>
          <a:p>
            <a:pPr marL="0" indent="0">
              <a:buNone/>
            </a:pPr>
            <a:r>
              <a:rPr lang="en-US" sz="1700" dirty="0">
                <a:latin typeface="Courier" pitchFamily="2" charset="0"/>
              </a:rPr>
              <a:t>   ---------------------------|----------------- </a:t>
            </a:r>
          </a:p>
          <a:p>
            <a:pPr marL="0" indent="0">
              <a:buNone/>
            </a:pPr>
            <a:r>
              <a:rPr lang="en-US" sz="1700" dirty="0">
                <a:latin typeface="Courier" pitchFamily="2" charset="0"/>
              </a:rPr>
              <a:t>   conda-4.10.3               |   py38hecd8cb5_0         2.9 MB</a:t>
            </a:r>
          </a:p>
          <a:p>
            <a:pPr marL="0" indent="0">
              <a:buNone/>
            </a:pPr>
            <a:r>
              <a:rPr lang="en-US" sz="1700" dirty="0">
                <a:latin typeface="Courier" pitchFamily="2" charset="0"/>
              </a:rPr>
              <a:t>   tabulate-0.8.9             |   py38hecd8cb5_0          40 KB</a:t>
            </a:r>
          </a:p>
          <a:p>
            <a:pPr marL="0" indent="0">
              <a:buNone/>
            </a:pPr>
            <a:r>
              <a:rPr lang="en-US" sz="1700" dirty="0">
                <a:latin typeface="Courier" pitchFamily="2" charset="0"/>
              </a:rPr>
              <a:t>   ------------------------------------------------------------</a:t>
            </a:r>
          </a:p>
          <a:p>
            <a:pPr marL="0" indent="0">
              <a:buNone/>
            </a:pPr>
            <a:r>
              <a:rPr lang="en-US" sz="1700" dirty="0">
                <a:latin typeface="Courier" pitchFamily="2" charset="0"/>
              </a:rPr>
              <a:t>                                           Total:         2.9 MB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9C9D58-27F3-4C4C-BA26-03AFF5250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9FABAC-3654-6143-85CC-E789406BB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04E748-27FD-BE49-B8C9-C8BE52869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004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967E3-48B6-1C46-B5BB-C7EB8F2FB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Markdown formatting.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59498-7667-8A4B-A38A-76904AFBBD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Material from </a:t>
            </a:r>
            <a:r>
              <a:rPr lang="en-US" dirty="0">
                <a:hlinkClick r:id="rId2"/>
              </a:rPr>
              <a:t>https://www.markdownguide.org/basic-syntax/</a:t>
            </a:r>
            <a:endParaRPr lang="en-US" dirty="0"/>
          </a:p>
          <a:p>
            <a:r>
              <a:rPr lang="en-US" dirty="0"/>
              <a:t>Headings (space after #..# needed)</a:t>
            </a:r>
          </a:p>
          <a:p>
            <a:r>
              <a:rPr lang="en-US" dirty="0"/>
              <a:t>Alternative for h1 and h2 add ===== or ----- below line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C26C00-B967-0C47-9952-B512F6475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9FA7C1-F109-5540-B969-2A979F168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7D9B1-5E98-1440-85E4-463807D26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749693E-2A45-B941-8472-AC20B7B6E3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099390"/>
              </p:ext>
            </p:extLst>
          </p:nvPr>
        </p:nvGraphicFramePr>
        <p:xfrm>
          <a:off x="1509392" y="3616643"/>
          <a:ext cx="7858125" cy="2560320"/>
        </p:xfrm>
        <a:graphic>
          <a:graphicData uri="http://schemas.openxmlformats.org/drawingml/2006/table">
            <a:tbl>
              <a:tblPr/>
              <a:tblGrid>
                <a:gridCol w="2619375">
                  <a:extLst>
                    <a:ext uri="{9D8B030D-6E8A-4147-A177-3AD203B41FA5}">
                      <a16:colId xmlns:a16="http://schemas.microsoft.com/office/drawing/2014/main" val="3007926999"/>
                    </a:ext>
                  </a:extLst>
                </a:gridCol>
                <a:gridCol w="2641903">
                  <a:extLst>
                    <a:ext uri="{9D8B030D-6E8A-4147-A177-3AD203B41FA5}">
                      <a16:colId xmlns:a16="http://schemas.microsoft.com/office/drawing/2014/main" val="60965713"/>
                    </a:ext>
                  </a:extLst>
                </a:gridCol>
                <a:gridCol w="2596847">
                  <a:extLst>
                    <a:ext uri="{9D8B030D-6E8A-4147-A177-3AD203B41FA5}">
                      <a16:colId xmlns:a16="http://schemas.microsoft.com/office/drawing/2014/main" val="36703780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>
                          <a:solidFill>
                            <a:srgbClr val="495057"/>
                          </a:solidFill>
                          <a:effectLst/>
                        </a:rPr>
                        <a:t>Markdown</a:t>
                      </a:r>
                    </a:p>
                  </a:txBody>
                  <a:tcPr anchor="b"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>
                          <a:solidFill>
                            <a:srgbClr val="495057"/>
                          </a:solidFill>
                          <a:effectLst/>
                        </a:rPr>
                        <a:t>HTML</a:t>
                      </a:r>
                    </a:p>
                  </a:txBody>
                  <a:tcPr anchor="b"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>
                          <a:solidFill>
                            <a:srgbClr val="495057"/>
                          </a:solidFill>
                          <a:effectLst/>
                        </a:rPr>
                        <a:t>Rendered Output</a:t>
                      </a:r>
                    </a:p>
                  </a:txBody>
                  <a:tcPr anchor="b"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C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0629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# Heading level 1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&lt;h1&gt;Heading level 1&lt;/h1&gt;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>
                          <a:effectLst/>
                        </a:rPr>
                        <a:t>Heading level 1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37251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>## Heading level 2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&lt;h2&gt;Heading level 2&lt;/h2&gt;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>
                          <a:effectLst/>
                        </a:rPr>
                        <a:t>Heading level 2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4499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### Heading level 3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&lt;h3&gt;Heading level 3&lt;/h3&gt;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>
                          <a:effectLst/>
                        </a:rPr>
                        <a:t>Heading level 3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1951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#### Heading level 4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&lt;h4&gt;Heading level 4&lt;/h4&gt;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>
                          <a:effectLst/>
                        </a:rPr>
                        <a:t>Heading level 4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2878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##### Heading level 5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&lt;h5&gt;Heading level 5&lt;/h5&gt;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>
                          <a:effectLst/>
                        </a:rPr>
                        <a:t>Heading level 5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30724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###### Heading level 6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&lt;h6&gt;Heading level 6&lt;/h6&gt;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 dirty="0">
                          <a:effectLst/>
                        </a:rPr>
                        <a:t>Heading level 6</a:t>
                      </a:r>
                    </a:p>
                  </a:txBody>
                  <a:tcPr>
                    <a:lnL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EE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67074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306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F684F-D8F0-1C45-9CDE-BA869A427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Paragraphs/Lines/Emphasis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8BA62-5471-8647-9E8D-78FC176051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blank line between blocks of text.</a:t>
            </a:r>
          </a:p>
          <a:p>
            <a:r>
              <a:rPr lang="en-US" dirty="0"/>
              <a:t>To get line break (lines by default are concatenated together to span the width of the notebook), add 2 or more spaces at the ends of line or use &lt;</a:t>
            </a:r>
            <a:r>
              <a:rPr lang="en-US" dirty="0" err="1"/>
              <a:t>br</a:t>
            </a:r>
            <a:r>
              <a:rPr lang="en-US" dirty="0"/>
              <a:t>&gt;. </a:t>
            </a:r>
          </a:p>
          <a:p>
            <a:r>
              <a:rPr lang="en-US" dirty="0"/>
              <a:t>Bold uses **text** or __text__</a:t>
            </a:r>
          </a:p>
          <a:p>
            <a:r>
              <a:rPr lang="en-US" dirty="0"/>
              <a:t>Italics uses *text* or _text_</a:t>
            </a:r>
          </a:p>
          <a:p>
            <a:r>
              <a:rPr lang="en-US" dirty="0"/>
              <a:t>Bold Italics uses ***text*** or ___text___</a:t>
            </a:r>
          </a:p>
          <a:p>
            <a:r>
              <a:rPr lang="en-US" dirty="0"/>
              <a:t>When no spaces _ acts differently to *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39037C-5F43-BE41-B92F-E33A3FB52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BF8F70-ADC8-C245-A16C-7E3590A0C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FC303-48D3-634D-9761-7E47C07BF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3042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32A91-D3CC-C849-BDB3-F95BCE65D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Blockquotes/Lists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7BA78-6BB0-4848-90B5-C6807C5BA4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&gt; in start of lines for block quote</a:t>
            </a:r>
          </a:p>
          <a:p>
            <a:r>
              <a:rPr lang="en-US" dirty="0"/>
              <a:t>Ends with new paragraph unless the blank line between paragraphs starts with &gt; as well.</a:t>
            </a:r>
          </a:p>
          <a:p>
            <a:r>
              <a:rPr lang="en-US" dirty="0"/>
              <a:t>Use &gt;&gt; to indent nested blockquotes.</a:t>
            </a:r>
          </a:p>
          <a:p>
            <a:r>
              <a:rPr lang="en-US" dirty="0"/>
              <a:t>Lists: Just need to start with numeric value (with decimal point), list will increment no matter what values are used.  </a:t>
            </a:r>
          </a:p>
          <a:p>
            <a:r>
              <a:rPr lang="en-US" dirty="0"/>
              <a:t>If decimal point is needed one a first entry, ‘escape’ it with \ i.e., \.</a:t>
            </a:r>
          </a:p>
          <a:p>
            <a:r>
              <a:rPr lang="en-US" dirty="0"/>
              <a:t>Indent 4-spaces in list with create paragraph indented but with no leading bullet.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77F097-E6B2-9B47-9364-8C456A63B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B6171D-FF33-FA44-A83A-B2B787EE6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28D0AE-D41B-E04E-803E-3AA543C8D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6313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1F5D8-78B8-9E48-9DEA-3B134468C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blocks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645DE-AAAC-D34B-A7EB-B750258A79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Sometimes you don't want fancy formatting and just want to show simple text or code.  Indenting by 4-spaces of \&lt;tab&gt; will do this.</a:t>
            </a:r>
          </a:p>
          <a:p>
            <a:r>
              <a:rPr lang="en-US" dirty="0"/>
              <a:t>(HW01 solution used a raw block to this but the methods below allow other formatted text to be added.</a:t>
            </a:r>
          </a:p>
          <a:p>
            <a:r>
              <a:rPr lang="en-US" dirty="0"/>
              <a:t>4-spaces or tab at  start of new paragraph created code block.</a:t>
            </a:r>
          </a:p>
          <a:p>
            <a:r>
              <a:rPr lang="en-US" dirty="0"/>
              <a:t>Enhanced method is to used ~~~ to start and end blocks.</a:t>
            </a:r>
          </a:p>
          <a:p>
            <a:r>
              <a:rPr lang="en-US" dirty="0"/>
              <a:t>Syntax can be recognized by added language name after ~~~ e.g., ~~~python.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7B5E19-A510-074C-8E04-C987A8B36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398263-D7B2-A847-B6EC-1298A6964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49D92E-2D1D-A14D-AEFD-B9DACE4AF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9827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54D3D-D198-5C4A-9B44-1510CFDA0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Imbed images and URLs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7A07F-2591-DA40-B263-86E1356FA3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Syntax for images is:</a:t>
            </a:r>
            <a:br>
              <a:rPr lang="en-US" dirty="0"/>
            </a:br>
            <a:r>
              <a:rPr lang="en-US" dirty="0"/>
              <a:t>![label] (image file name)</a:t>
            </a:r>
          </a:p>
          <a:p>
            <a:r>
              <a:rPr lang="en-US" dirty="0"/>
              <a:t>Many implementations don’t allow image size change, in which case html code can be used. (See notebook).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177A41-7E82-2040-A23C-EAC3B556E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EE9ECA-4A50-844E-A587-642DB88D1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75F6DD-E019-1340-A99D-8D5866669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042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63BFD-EE14-1A48-96E8-901821581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7ECEC-FBDC-004D-985A-2980762A22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Basic syntax is to use --- and | to show where rules should go.</a:t>
            </a:r>
          </a:p>
          <a:p>
            <a:r>
              <a:rPr lang="en-US" dirty="0"/>
              <a:t>:--, --: and :--: set left, right and center justifications.</a:t>
            </a:r>
          </a:p>
          <a:p>
            <a:r>
              <a:rPr lang="en-US" dirty="0"/>
              <a:t>Table can also be created with html syntax.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89B2C6-8251-4847-95E7-102D55412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7B385-41EB-7948-960B-7E22F4DA3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767F6C-A6C0-F943-8105-DBA7A3BFB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245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EC271-6482-9D4F-9644-4F03943F5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Latex in Markdown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1DEDA0C-BF4C-064C-BDAA-A571F55CAE2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Latex equation syntax can be used in Markdown </a:t>
                </a:r>
              </a:p>
              <a:p>
                <a:r>
                  <a:rPr lang="en-US" dirty="0"/>
                  <a:t>In notebook: editing seems to need cell to be changed to code and then Markdown so that equations will be rendered after editing.</a:t>
                </a:r>
              </a:p>
              <a:p>
                <a:r>
                  <a:rPr lang="en-US" dirty="0"/>
                  <a:t>These equations can often be imported directly into Word Equations as well e.g.</a:t>
                </a:r>
                <a:br>
                  <a:rPr lang="en-US" dirty="0"/>
                </a:br>
                <a14:m>
                  <m:oMath xmlns:m="http://schemas.openxmlformats.org/officeDocument/2006/math">
                    <m:nary>
                      <m:naryPr>
                        <m:sup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Ω</m:t>
                        </m:r>
                      </m:sub>
                      <m:sup/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∇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nary>
                    <m:r>
                      <a:rPr lang="en-US" i="1">
                        <a:latin typeface="Cambria Math" panose="02040503050406030204" pitchFamily="18" charset="0"/>
                      </a:rPr>
                      <m:t>⋅</m:t>
                    </m:r>
                    <m:r>
                      <m:rPr>
                        <m:sty m:val="p"/>
                      </m:rPr>
                      <a:rPr lang="en-US" i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= </m:t>
                    </m:r>
                    <m:nary>
                      <m:naryPr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Ω</m:t>
                        </m:r>
                      </m:sub>
                      <m:sup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𝑓𝑣</m:t>
                        </m:r>
                      </m:e>
                    </m:nary>
                    <m:r>
                      <a:rPr lang="en-US" i="1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𝑑𝑥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1DEDA0C-BF4C-064C-BDAA-A571F55CAE2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7" t="-2332" b="-294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FDF1F-0194-C34D-92DF-C19D1AC2D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298B19-714A-244C-B5B0-757004B84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832EC0-C583-FE45-8C8E-A6E0EFC93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0362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6C005-E400-504D-9239-0BC099B0D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DB117F-6198-5B48-B3C6-563E63ED1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Formatting is very flexible but can be confusing with the different options for doing the same thing.  Methods also change with releases.</a:t>
            </a:r>
          </a:p>
          <a:p>
            <a:r>
              <a:rPr lang="en-US" dirty="0"/>
              <a:t>Learning number and table formatting can be useful when preparing tables for inclusion in Word and LaTeX documents.</a:t>
            </a:r>
          </a:p>
          <a:p>
            <a:r>
              <a:rPr lang="en-US" dirty="0"/>
              <a:t>Markdown language can be used when Notebooks are distributed to other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5201F-05A3-2C47-A5AB-7E8CF86C3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E7403E-08AC-C043-BDCC-F4B144609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A1F7A7-C0FB-414D-BA36-4C9F2C535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1502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2433D0-E0C3-B96D-38EF-41431268D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65107-7A77-C6BC-59EF-42103B389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168F8-ACE4-D976-3C5A-2607CD5B1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D86CE-929D-487A-9708-C1EDC4DBC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0B108-001E-550C-07B2-98DF6D2F4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19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0727A2A-A63B-9BC4-07F7-64C49D76E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MIT </a:t>
            </a:r>
            <a:r>
              <a:rPr lang="en-US" dirty="0" err="1"/>
              <a:t>OpenCourseWare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u="sng" dirty="0">
                <a:solidFill>
                  <a:srgbClr val="0070C0"/>
                </a:solidFill>
                <a:hlinkClick r:id="rId2"/>
              </a:rPr>
              <a:t>https://ocw.mit.edu</a:t>
            </a:r>
            <a:r>
              <a:rPr lang="en-US" u="sng" dirty="0"/>
              <a:t>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12.010 Computational Methods of Scientific Programming, Fall 2024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more information about citing these materials or our Terms of Use, visit </a:t>
            </a:r>
            <a:r>
              <a:rPr lang="en-US" u="sng" dirty="0">
                <a:solidFill>
                  <a:srgbClr val="0070C0"/>
                </a:solidFill>
                <a:hlinkClick r:id="rId3"/>
              </a:rPr>
              <a:t>https://ocw.mit.edu/terms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31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C7CBDDE-A34A-CB47-BF51-3027A1738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B42633-CC49-AD4E-8DF0-9213B31A1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Output results: formatting, table structures, outputting for papers and reports. </a:t>
            </a:r>
          </a:p>
          <a:p>
            <a:r>
              <a:rPr lang="en-US" dirty="0"/>
              <a:t>Formatting in Python output</a:t>
            </a:r>
          </a:p>
          <a:p>
            <a:pPr lvl="1"/>
            <a:r>
              <a:rPr lang="en-US" dirty="0"/>
              <a:t>Styles of syntax: f and % versions</a:t>
            </a:r>
          </a:p>
          <a:p>
            <a:pPr lvl="1"/>
            <a:r>
              <a:rPr lang="en-US" dirty="0"/>
              <a:t>Number formats</a:t>
            </a:r>
          </a:p>
          <a:p>
            <a:pPr lvl="1"/>
            <a:r>
              <a:rPr lang="en-US" dirty="0"/>
              <a:t>Special characters (tabs, vt100 escape sequences)</a:t>
            </a:r>
          </a:p>
          <a:p>
            <a:r>
              <a:rPr lang="en-US" dirty="0"/>
              <a:t>Panda data frame formatting options</a:t>
            </a:r>
          </a:p>
          <a:p>
            <a:r>
              <a:rPr lang="en-US" dirty="0"/>
              <a:t>Formatting in Notebooks</a:t>
            </a:r>
          </a:p>
          <a:p>
            <a:r>
              <a:rPr lang="en-US" dirty="0"/>
              <a:t>Writing output to files (for use in other applications).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2E9747-D3E4-5E4B-952B-9B7578F5B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7AEB6E-E91F-6344-A6F7-153ABAD4B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9272E5-4EF1-0A45-8BA5-8A710E0FE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357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13168-1954-5740-8C00-5923F1C26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str.format</a:t>
            </a:r>
            <a:r>
              <a:rPr lang="en-US" dirty="0"/>
              <a:t>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78A52-79EC-7C43-B1C8-83033A5DFD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Under the str class, there is a very flexible </a:t>
            </a:r>
            <a:r>
              <a:rPr lang="en-US" dirty="0" err="1"/>
              <a:t>str.format</a:t>
            </a:r>
            <a:r>
              <a:rPr lang="en-US" dirty="0"/>
              <a:t> method that allows control over how results are output.</a:t>
            </a:r>
          </a:p>
          <a:p>
            <a:r>
              <a:rPr lang="en-US" dirty="0"/>
              <a:t>The grammar for a replacement field is as follows:</a:t>
            </a:r>
          </a:p>
          <a:p>
            <a:r>
              <a:rPr lang="en-US" sz="2600" b="1" dirty="0" err="1"/>
              <a:t>replacement_field</a:t>
            </a:r>
            <a:r>
              <a:rPr lang="en-US" sz="2600" dirty="0"/>
              <a:t> ::= "{" [</a:t>
            </a:r>
            <a:r>
              <a:rPr lang="en-US" sz="2600" dirty="0">
                <a:hlinkClick r:id="rId2"/>
              </a:rPr>
              <a:t>field_name</a:t>
            </a:r>
            <a:r>
              <a:rPr lang="en-US" sz="2600" dirty="0"/>
              <a:t>] ["!" </a:t>
            </a:r>
            <a:r>
              <a:rPr lang="en-US" sz="2600" dirty="0">
                <a:hlinkClick r:id="rId3"/>
              </a:rPr>
              <a:t>conversion</a:t>
            </a:r>
            <a:r>
              <a:rPr lang="en-US" sz="2600" dirty="0"/>
              <a:t>] [":" </a:t>
            </a:r>
            <a:r>
              <a:rPr lang="en-US" sz="2600" dirty="0">
                <a:hlinkClick r:id="rId4"/>
              </a:rPr>
              <a:t>format_spec</a:t>
            </a:r>
            <a:r>
              <a:rPr lang="en-US" sz="2600" dirty="0"/>
              <a:t>] "}" </a:t>
            </a:r>
            <a:br>
              <a:rPr lang="en-US" sz="2600" dirty="0"/>
            </a:br>
            <a:r>
              <a:rPr lang="en-US" sz="2600" b="1" dirty="0" err="1"/>
              <a:t>field_name</a:t>
            </a:r>
            <a:r>
              <a:rPr lang="en-US" sz="2600" b="1" dirty="0"/>
              <a:t> </a:t>
            </a:r>
            <a:r>
              <a:rPr lang="en-US" sz="2600" dirty="0"/>
              <a:t>::= </a:t>
            </a:r>
            <a:r>
              <a:rPr lang="en-US" sz="2600" dirty="0" err="1"/>
              <a:t>arg_name</a:t>
            </a:r>
            <a:r>
              <a:rPr lang="en-US" sz="2600" dirty="0"/>
              <a:t> ("." </a:t>
            </a:r>
            <a:r>
              <a:rPr lang="en-US" sz="2600" dirty="0">
                <a:hlinkClick r:id="rId5"/>
              </a:rPr>
              <a:t>attribute_name</a:t>
            </a:r>
            <a:r>
              <a:rPr lang="en-US" sz="2600" dirty="0"/>
              <a:t> | "[" </a:t>
            </a:r>
            <a:r>
              <a:rPr lang="en-US" sz="2600" dirty="0">
                <a:hlinkClick r:id="rId6"/>
              </a:rPr>
              <a:t>element_index</a:t>
            </a:r>
            <a:r>
              <a:rPr lang="en-US" sz="2600" dirty="0"/>
              <a:t> "]")* </a:t>
            </a:r>
            <a:r>
              <a:rPr lang="en-US" sz="2600" b="1" dirty="0" err="1"/>
              <a:t>arg_name</a:t>
            </a:r>
            <a:r>
              <a:rPr lang="en-US" sz="2600" b="1" dirty="0"/>
              <a:t> </a:t>
            </a:r>
            <a:r>
              <a:rPr lang="en-US" sz="2600" dirty="0"/>
              <a:t>::= [identifier | digit+] </a:t>
            </a:r>
            <a:br>
              <a:rPr lang="en-US" sz="2600" dirty="0"/>
            </a:br>
            <a:r>
              <a:rPr lang="en-US" sz="2600" b="1" dirty="0" err="1"/>
              <a:t>attribute_name</a:t>
            </a:r>
            <a:r>
              <a:rPr lang="en-US" sz="2600" b="1" dirty="0"/>
              <a:t> </a:t>
            </a:r>
            <a:r>
              <a:rPr lang="en-US" sz="2600" dirty="0"/>
              <a:t>::= identifier </a:t>
            </a:r>
            <a:br>
              <a:rPr lang="en-US" sz="2600" dirty="0"/>
            </a:br>
            <a:r>
              <a:rPr lang="en-US" sz="2600" b="1" dirty="0" err="1"/>
              <a:t>element_index</a:t>
            </a:r>
            <a:r>
              <a:rPr lang="en-US" sz="2600" b="1" dirty="0"/>
              <a:t> </a:t>
            </a:r>
            <a:r>
              <a:rPr lang="en-US" sz="2600" dirty="0"/>
              <a:t>::= digit+ | </a:t>
            </a:r>
            <a:r>
              <a:rPr lang="en-US" sz="2600" dirty="0">
                <a:hlinkClick r:id="rId7"/>
              </a:rPr>
              <a:t>index_string</a:t>
            </a:r>
            <a:r>
              <a:rPr lang="en-US" sz="2600" dirty="0"/>
              <a:t> </a:t>
            </a:r>
            <a:br>
              <a:rPr lang="en-US" sz="2600" dirty="0"/>
            </a:br>
            <a:r>
              <a:rPr lang="en-US" sz="2600" b="1" dirty="0" err="1"/>
              <a:t>index_string</a:t>
            </a:r>
            <a:r>
              <a:rPr lang="en-US" sz="2600" b="1" dirty="0"/>
              <a:t> </a:t>
            </a:r>
            <a:r>
              <a:rPr lang="en-US" sz="2600" dirty="0"/>
              <a:t>::= &lt;any source character except "]"&gt; + </a:t>
            </a:r>
            <a:r>
              <a:rPr lang="en-US" sz="2600" b="1" dirty="0"/>
              <a:t>conversion </a:t>
            </a:r>
            <a:r>
              <a:rPr lang="en-US" sz="2600" dirty="0"/>
              <a:t>::= "r" | "s" | "a" </a:t>
            </a:r>
            <a:br>
              <a:rPr lang="en-US" sz="2600" dirty="0"/>
            </a:br>
            <a:r>
              <a:rPr lang="en-US" sz="2600" b="1" dirty="0" err="1"/>
              <a:t>format_spec</a:t>
            </a:r>
            <a:r>
              <a:rPr lang="en-US" sz="2600" b="1" dirty="0"/>
              <a:t> </a:t>
            </a:r>
            <a:r>
              <a:rPr lang="en-US" sz="2600" dirty="0"/>
              <a:t>::= &lt;described in the next section&gt; 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23ECAB-F567-F540-BAA0-FDD877769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1F77FD-EF9A-5A44-A87F-7A1BE92AF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961F31-75B1-944D-BC02-CCC003096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472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057CD-2F64-2341-8BFD-51AC374AF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Replacement field*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74E46-45A0-AF4F-B481-484F41D29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Contained in {} and can be arguments (starting at zero) from a sequence or object names</a:t>
            </a:r>
          </a:p>
          <a:p>
            <a:r>
              <a:rPr lang="en-US" dirty="0"/>
              <a:t>The conversion entry is optional but can be:</a:t>
            </a:r>
          </a:p>
          <a:p>
            <a:pPr lvl="1"/>
            <a:r>
              <a:rPr lang="en-US" dirty="0"/>
              <a:t>!s – str() method</a:t>
            </a:r>
          </a:p>
          <a:p>
            <a:pPr lvl="1"/>
            <a:r>
              <a:rPr lang="en-US" dirty="0"/>
              <a:t>!r – </a:t>
            </a:r>
            <a:r>
              <a:rPr lang="en-US" dirty="0" err="1"/>
              <a:t>repr</a:t>
            </a:r>
            <a:r>
              <a:rPr lang="en-US" dirty="0"/>
              <a:t>() method: Return a string containing a printable representation of an object; may be passed to eval(). (__</a:t>
            </a:r>
            <a:r>
              <a:rPr lang="en-US" dirty="0" err="1"/>
              <a:t>repr</a:t>
            </a:r>
            <a:r>
              <a:rPr lang="en-US" dirty="0"/>
              <a:t>__ method can be included in class to control how this is done (more on classes later).</a:t>
            </a:r>
          </a:p>
          <a:p>
            <a:pPr lvl="1"/>
            <a:r>
              <a:rPr lang="en-US" dirty="0"/>
              <a:t>!a – ascii() method: return a string containing a printable representation of an object, but escape the non-ASCII characters in the string using \x, \u or \U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C71504-9108-AF4A-8370-C302ACCC6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91664-465B-D349-BCBE-0D1322B81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8A4423-4C7A-8F43-B158-8D350AC9C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751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CC5A8-4688-B941-BDDB-2C85F983B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 Specification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08B89-1DE8-4D40-B02C-BAA523BFAB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general form of a </a:t>
            </a:r>
            <a:r>
              <a:rPr lang="en-US" i="1" dirty="0"/>
              <a:t>standard format specifier</a:t>
            </a:r>
            <a:r>
              <a:rPr lang="en-US" dirty="0"/>
              <a:t> is:</a:t>
            </a:r>
          </a:p>
          <a:p>
            <a:r>
              <a:rPr lang="en-US" b="1" dirty="0" err="1"/>
              <a:t>format_spec</a:t>
            </a:r>
            <a:r>
              <a:rPr lang="en-US" b="1" dirty="0"/>
              <a:t> </a:t>
            </a:r>
            <a:r>
              <a:rPr lang="en-US" dirty="0"/>
              <a:t>::= [[</a:t>
            </a:r>
            <a:r>
              <a:rPr lang="en-US" dirty="0">
                <a:hlinkClick r:id="rId2"/>
              </a:rPr>
              <a:t>fill</a:t>
            </a:r>
            <a:r>
              <a:rPr lang="en-US" dirty="0"/>
              <a:t>]</a:t>
            </a:r>
            <a:r>
              <a:rPr lang="en-US" dirty="0">
                <a:hlinkClick r:id="rId3"/>
              </a:rPr>
              <a:t>align</a:t>
            </a:r>
            <a:r>
              <a:rPr lang="en-US" dirty="0"/>
              <a:t>][</a:t>
            </a:r>
            <a:r>
              <a:rPr lang="en-US" dirty="0">
                <a:hlinkClick r:id="rId4"/>
              </a:rPr>
              <a:t>sign</a:t>
            </a:r>
            <a:r>
              <a:rPr lang="en-US" dirty="0"/>
              <a:t>][#][0][</a:t>
            </a:r>
            <a:r>
              <a:rPr lang="en-US" dirty="0">
                <a:hlinkClick r:id="rId5"/>
              </a:rPr>
              <a:t>width</a:t>
            </a:r>
            <a:r>
              <a:rPr lang="en-US" dirty="0"/>
              <a:t>][</a:t>
            </a:r>
            <a:r>
              <a:rPr lang="en-US" dirty="0">
                <a:hlinkClick r:id="rId6"/>
              </a:rPr>
              <a:t>grouping_option</a:t>
            </a:r>
            <a:r>
              <a:rPr lang="en-US" dirty="0"/>
              <a:t>][.</a:t>
            </a:r>
            <a:r>
              <a:rPr lang="en-US" dirty="0">
                <a:hlinkClick r:id="rId7"/>
              </a:rPr>
              <a:t>precision</a:t>
            </a:r>
            <a:r>
              <a:rPr lang="en-US" dirty="0"/>
              <a:t>][</a:t>
            </a:r>
            <a:r>
              <a:rPr lang="en-US" dirty="0">
                <a:hlinkClick r:id="rId8"/>
              </a:rPr>
              <a:t>type</a:t>
            </a:r>
            <a:r>
              <a:rPr lang="en-US" dirty="0"/>
              <a:t>] </a:t>
            </a:r>
            <a:br>
              <a:rPr lang="en-US" dirty="0"/>
            </a:br>
            <a:br>
              <a:rPr lang="en-US" dirty="0"/>
            </a:br>
            <a:r>
              <a:rPr lang="en-US" b="1" dirty="0"/>
              <a:t>fill </a:t>
            </a:r>
            <a:r>
              <a:rPr lang="en-US" dirty="0"/>
              <a:t>::= &lt;any character&gt; </a:t>
            </a:r>
            <a:br>
              <a:rPr lang="en-US" dirty="0"/>
            </a:br>
            <a:r>
              <a:rPr lang="en-US" b="1" dirty="0"/>
              <a:t>align </a:t>
            </a:r>
            <a:r>
              <a:rPr lang="en-US" dirty="0"/>
              <a:t>::= "&lt;" | "&gt;" | "=" | "^" – alignment ^ is centered in field</a:t>
            </a:r>
            <a:br>
              <a:rPr lang="en-US" dirty="0"/>
            </a:br>
            <a:r>
              <a:rPr lang="en-US" b="1" dirty="0"/>
              <a:t>sign </a:t>
            </a:r>
            <a:r>
              <a:rPr lang="en-US" dirty="0"/>
              <a:t>::= "+" | "-" | " " – sets how +- are displayed</a:t>
            </a:r>
            <a:br>
              <a:rPr lang="en-US" dirty="0"/>
            </a:br>
            <a:r>
              <a:rPr lang="en-US" b="1" dirty="0"/>
              <a:t>width </a:t>
            </a:r>
            <a:r>
              <a:rPr lang="en-US" dirty="0"/>
              <a:t>::= digit+ </a:t>
            </a:r>
            <a:br>
              <a:rPr lang="en-US" dirty="0"/>
            </a:br>
            <a:r>
              <a:rPr lang="en-US" b="1" dirty="0" err="1"/>
              <a:t>grouping_option</a:t>
            </a:r>
            <a:r>
              <a:rPr lang="en-US" dirty="0"/>
              <a:t> ::= "_" | ","   -- sets thousand separator.</a:t>
            </a:r>
            <a:br>
              <a:rPr lang="en-US" dirty="0"/>
            </a:br>
            <a:r>
              <a:rPr lang="en-US" b="1" dirty="0"/>
              <a:t>precision </a:t>
            </a:r>
            <a:r>
              <a:rPr lang="en-US" dirty="0"/>
              <a:t>::= digit+ </a:t>
            </a:r>
            <a:br>
              <a:rPr lang="en-US" dirty="0"/>
            </a:br>
            <a:r>
              <a:rPr lang="en-US" b="1" dirty="0"/>
              <a:t>type </a:t>
            </a:r>
            <a:r>
              <a:rPr lang="en-US" dirty="0"/>
              <a:t>::= "b" | "c" | "d" | "e" | "E" | "f" | "F" | "g" | "G" | "n" | "o" | "s" | "x" | "X" | "%" 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E0A8A-6822-3845-B538-3EB032690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0AE8E5-981A-C84F-96F4-09CB2C913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C0791-0D69-9B4C-882B-CA7BD38F5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299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D2AB2-F33F-874C-B49D-E4238AFA2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 options*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75BA1-0093-5C4D-B345-51E52E01A2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7464"/>
            <a:ext cx="10515600" cy="4351338"/>
          </a:xfrm>
        </p:spPr>
        <p:txBody>
          <a:bodyPr/>
          <a:lstStyle/>
          <a:p>
            <a:r>
              <a:rPr lang="en-US" dirty="0"/>
              <a:t>Integer types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AFE50F7-E935-384C-83B1-AE43FEC1F3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207484"/>
              </p:ext>
            </p:extLst>
          </p:nvPr>
        </p:nvGraphicFramePr>
        <p:xfrm>
          <a:off x="1203184" y="2033384"/>
          <a:ext cx="8779016" cy="4351338"/>
        </p:xfrm>
        <a:graphic>
          <a:graphicData uri="http://schemas.openxmlformats.org/drawingml/2006/table">
            <a:tbl>
              <a:tblPr/>
              <a:tblGrid>
                <a:gridCol w="790128">
                  <a:extLst>
                    <a:ext uri="{9D8B030D-6E8A-4147-A177-3AD203B41FA5}">
                      <a16:colId xmlns:a16="http://schemas.microsoft.com/office/drawing/2014/main" val="1472610308"/>
                    </a:ext>
                  </a:extLst>
                </a:gridCol>
                <a:gridCol w="7988888">
                  <a:extLst>
                    <a:ext uri="{9D8B030D-6E8A-4147-A177-3AD203B41FA5}">
                      <a16:colId xmlns:a16="http://schemas.microsoft.com/office/drawing/2014/main" val="133866944"/>
                    </a:ext>
                  </a:extLst>
                </a:gridCol>
              </a:tblGrid>
              <a:tr h="305357">
                <a:tc>
                  <a:txBody>
                    <a:bodyPr/>
                    <a:lstStyle/>
                    <a:p>
                      <a:pPr algn="l"/>
                      <a:r>
                        <a:rPr lang="en-US" sz="1500">
                          <a:effectLst/>
                        </a:rPr>
                        <a:t>Type</a:t>
                      </a:r>
                    </a:p>
                  </a:txBody>
                  <a:tcPr marL="76339" marR="76339" marT="38170" marB="3817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>
                          <a:effectLst/>
                        </a:rPr>
                        <a:t>Meaning</a:t>
                      </a:r>
                    </a:p>
                  </a:txBody>
                  <a:tcPr marL="76339" marR="76339" marT="38170" marB="3817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9775980"/>
                  </a:ext>
                </a:extLst>
              </a:tr>
              <a:tr h="305357">
                <a:tc>
                  <a:txBody>
                    <a:bodyPr/>
                    <a:lstStyle/>
                    <a:p>
                      <a:pPr algn="l"/>
                      <a:r>
                        <a:rPr lang="en-US" sz="1500">
                          <a:effectLst/>
                        </a:rPr>
                        <a:t>'b'</a:t>
                      </a:r>
                    </a:p>
                  </a:txBody>
                  <a:tcPr marL="76339" marR="76339" marT="38170" marB="3817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>
                          <a:effectLst/>
                        </a:rPr>
                        <a:t>Binary format. Outputs the number in base 2.</a:t>
                      </a:r>
                    </a:p>
                  </a:txBody>
                  <a:tcPr marL="76339" marR="76339" marT="38170" marB="3817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758057"/>
                  </a:ext>
                </a:extLst>
              </a:tr>
              <a:tr h="534375">
                <a:tc>
                  <a:txBody>
                    <a:bodyPr/>
                    <a:lstStyle/>
                    <a:p>
                      <a:pPr algn="l"/>
                      <a:r>
                        <a:rPr lang="en-US" sz="1500">
                          <a:effectLst/>
                        </a:rPr>
                        <a:t>'c'</a:t>
                      </a:r>
                    </a:p>
                  </a:txBody>
                  <a:tcPr marL="76339" marR="76339" marT="38170" marB="3817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effectLst/>
                        </a:rPr>
                        <a:t>Character. Converts the integer to the corresponding </a:t>
                      </a:r>
                      <a:r>
                        <a:rPr lang="en-US" sz="1500" dirty="0" err="1">
                          <a:effectLst/>
                        </a:rPr>
                        <a:t>unicode</a:t>
                      </a:r>
                      <a:r>
                        <a:rPr lang="en-US" sz="1500" dirty="0">
                          <a:effectLst/>
                        </a:rPr>
                        <a:t> character before printing.</a:t>
                      </a:r>
                    </a:p>
                  </a:txBody>
                  <a:tcPr marL="76339" marR="76339" marT="38170" marB="3817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866938"/>
                  </a:ext>
                </a:extLst>
              </a:tr>
              <a:tr h="305357">
                <a:tc>
                  <a:txBody>
                    <a:bodyPr/>
                    <a:lstStyle/>
                    <a:p>
                      <a:pPr algn="l"/>
                      <a:r>
                        <a:rPr lang="en-US" sz="1500">
                          <a:effectLst/>
                        </a:rPr>
                        <a:t>'d'</a:t>
                      </a:r>
                    </a:p>
                  </a:txBody>
                  <a:tcPr marL="76339" marR="76339" marT="38170" marB="3817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>
                          <a:effectLst/>
                        </a:rPr>
                        <a:t>Decimal Integer. Outputs the number in base 10.</a:t>
                      </a:r>
                    </a:p>
                  </a:txBody>
                  <a:tcPr marL="76339" marR="76339" marT="38170" marB="3817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596320"/>
                  </a:ext>
                </a:extLst>
              </a:tr>
              <a:tr h="305357">
                <a:tc>
                  <a:txBody>
                    <a:bodyPr/>
                    <a:lstStyle/>
                    <a:p>
                      <a:pPr algn="l"/>
                      <a:r>
                        <a:rPr lang="en-US" sz="1500">
                          <a:effectLst/>
                        </a:rPr>
                        <a:t>'o'</a:t>
                      </a:r>
                    </a:p>
                  </a:txBody>
                  <a:tcPr marL="76339" marR="76339" marT="38170" marB="3817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>
                          <a:effectLst/>
                        </a:rPr>
                        <a:t>Octal format. Outputs the number in base 8.</a:t>
                      </a:r>
                    </a:p>
                  </a:txBody>
                  <a:tcPr marL="76339" marR="76339" marT="38170" marB="3817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8137090"/>
                  </a:ext>
                </a:extLst>
              </a:tr>
              <a:tr h="534375">
                <a:tc>
                  <a:txBody>
                    <a:bodyPr/>
                    <a:lstStyle/>
                    <a:p>
                      <a:pPr algn="l"/>
                      <a:r>
                        <a:rPr lang="en-US" sz="1500">
                          <a:effectLst/>
                        </a:rPr>
                        <a:t>'x'</a:t>
                      </a:r>
                    </a:p>
                  </a:txBody>
                  <a:tcPr marL="76339" marR="76339" marT="38170" marB="3817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>
                          <a:effectLst/>
                        </a:rPr>
                        <a:t>Hex format. Outputs the number in base 16, using lower-case letters for the digits above 9.</a:t>
                      </a:r>
                    </a:p>
                  </a:txBody>
                  <a:tcPr marL="76339" marR="76339" marT="38170" marB="3817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6973018"/>
                  </a:ext>
                </a:extLst>
              </a:tr>
              <a:tr h="992410">
                <a:tc>
                  <a:txBody>
                    <a:bodyPr/>
                    <a:lstStyle/>
                    <a:p>
                      <a:pPr algn="l"/>
                      <a:r>
                        <a:rPr lang="en-US" sz="1500">
                          <a:effectLst/>
                        </a:rPr>
                        <a:t>'X'</a:t>
                      </a:r>
                    </a:p>
                  </a:txBody>
                  <a:tcPr marL="76339" marR="76339" marT="38170" marB="3817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>
                          <a:effectLst/>
                        </a:rPr>
                        <a:t>Hex format. Outputs the number in base 16, using upper-case letters for the digits above 9. In case '#' is specified, the prefix '0x' will be upper-cased to '0X' as well.</a:t>
                      </a:r>
                    </a:p>
                  </a:txBody>
                  <a:tcPr marL="76339" marR="76339" marT="38170" marB="3817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2531563"/>
                  </a:ext>
                </a:extLst>
              </a:tr>
              <a:tr h="763393">
                <a:tc>
                  <a:txBody>
                    <a:bodyPr/>
                    <a:lstStyle/>
                    <a:p>
                      <a:pPr algn="l"/>
                      <a:r>
                        <a:rPr lang="en-US" sz="1500">
                          <a:effectLst/>
                        </a:rPr>
                        <a:t>'n'</a:t>
                      </a:r>
                    </a:p>
                  </a:txBody>
                  <a:tcPr marL="76339" marR="76339" marT="38170" marB="3817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>
                          <a:effectLst/>
                        </a:rPr>
                        <a:t>Number. This is the same as 'd', except that it uses the current locale setting to insert the appropriate number separator characters.</a:t>
                      </a:r>
                    </a:p>
                  </a:txBody>
                  <a:tcPr marL="76339" marR="76339" marT="38170" marB="3817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967971"/>
                  </a:ext>
                </a:extLst>
              </a:tr>
              <a:tr h="305357">
                <a:tc>
                  <a:txBody>
                    <a:bodyPr/>
                    <a:lstStyle/>
                    <a:p>
                      <a:pPr algn="l"/>
                      <a:r>
                        <a:rPr lang="en-US" sz="1500">
                          <a:effectLst/>
                        </a:rPr>
                        <a:t>None</a:t>
                      </a:r>
                    </a:p>
                  </a:txBody>
                  <a:tcPr marL="76339" marR="76339" marT="38170" marB="3817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effectLst/>
                        </a:rPr>
                        <a:t>The same as 'd'.</a:t>
                      </a:r>
                    </a:p>
                  </a:txBody>
                  <a:tcPr marL="76339" marR="76339" marT="38170" marB="3817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532994"/>
                  </a:ext>
                </a:extLst>
              </a:tr>
            </a:tbl>
          </a:graphicData>
        </a:graphic>
      </p:graphicFrame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FC7F930-C92D-5149-B460-0F983D0A4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3DE1782-9093-B34F-8B25-7D123A6EC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55C252D-E155-5747-95DA-A575F0580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426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C6285-E243-6F48-9083-B99A57D9C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Older C-like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AA4C5D-2803-FB43-ADD1-8A894211A6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of print with %&lt;format&gt; options with % and </a:t>
            </a:r>
            <a:r>
              <a:rPr lang="en-US" dirty="0" err="1"/>
              <a:t>tupple</a:t>
            </a:r>
            <a:r>
              <a:rPr lang="en-US" dirty="0"/>
              <a:t> with arguments to be printed.</a:t>
            </a:r>
          </a:p>
          <a:p>
            <a:r>
              <a:rPr lang="en-US" dirty="0"/>
              <a:t>This is an older method but still usable (not deprecated yet).</a:t>
            </a:r>
          </a:p>
          <a:p>
            <a:r>
              <a:rPr lang="en-US" dirty="0"/>
              <a:t>Example in the notebook and we have used this in other codes.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D09BF6-89CE-ED44-9436-F7BB67DE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810FC6-3BAA-3344-8882-94DF78C2E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2BCE6-BD10-7E41-BD6A-52B33BB44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320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6C711-DCDA-2C4C-83D4-66F5B8329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characters*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4EE20D-E322-F343-A05A-8D0F97317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Control characters can be added to print formats as well</a:t>
            </a:r>
          </a:p>
          <a:p>
            <a:r>
              <a:rPr lang="en-US" dirty="0"/>
              <a:t>Main codes:</a:t>
            </a:r>
          </a:p>
          <a:p>
            <a:pPr lvl="1"/>
            <a:r>
              <a:rPr lang="en-US" dirty="0"/>
              <a:t>\n new-line (not needed unless end=‘’ used</a:t>
            </a:r>
          </a:p>
          <a:p>
            <a:pPr lvl="1"/>
            <a:r>
              <a:rPr lang="en-US" dirty="0"/>
              <a:t>\r return (no newline – see notebook for one way to use.</a:t>
            </a:r>
          </a:p>
          <a:p>
            <a:pPr lvl="1"/>
            <a:r>
              <a:rPr lang="en-US" dirty="0"/>
              <a:t> \t tab (useful if writing tables to be converted to a table in Word)</a:t>
            </a:r>
          </a:p>
          <a:p>
            <a:pPr lvl="1"/>
            <a:r>
              <a:rPr lang="en-US" dirty="0"/>
              <a:t>\\ To output \ 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CFB4AB-53D6-2640-B00F-43CB4C514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31F1F1-D2C8-9B4A-AD78-03150C53E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DD9441-493F-314D-ACBD-A3F2D93C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70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46ABA-39B3-DF4F-BD1E-9207A81B3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 to file*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4E235F-0DE8-5C4A-9A47-A74EC1E7FB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File can be opened with open</a:t>
            </a:r>
            <a:br>
              <a:rPr lang="en-US" dirty="0"/>
            </a:br>
            <a:r>
              <a:rPr lang="en-US" dirty="0" err="1"/>
              <a:t>wf</a:t>
            </a:r>
            <a:r>
              <a:rPr lang="en-US" dirty="0"/>
              <a:t> = open('</a:t>
            </a:r>
            <a:r>
              <a:rPr lang="en-US" dirty="0" err="1"/>
              <a:t>word.txt','w</a:t>
            </a:r>
            <a:r>
              <a:rPr lang="en-US" dirty="0"/>
              <a:t>’)</a:t>
            </a:r>
          </a:p>
          <a:p>
            <a:r>
              <a:rPr lang="en-US" dirty="0"/>
              <a:t>Then:</a:t>
            </a:r>
          </a:p>
          <a:p>
            <a:pPr lvl="1"/>
            <a:r>
              <a:rPr lang="en-US" dirty="0" err="1"/>
              <a:t>wf.read</a:t>
            </a:r>
            <a:r>
              <a:rPr lang="en-US" dirty="0"/>
              <a:t>(size) – reads size characters from the file.  Reads whole file if size is negative or not given.  File read into string</a:t>
            </a:r>
          </a:p>
          <a:p>
            <a:pPr lvl="1"/>
            <a:r>
              <a:rPr lang="en-US" dirty="0" err="1"/>
              <a:t>wf.readline</a:t>
            </a:r>
            <a:r>
              <a:rPr lang="en-US" dirty="0"/>
              <a:t> – reads next line in file</a:t>
            </a:r>
          </a:p>
          <a:p>
            <a:pPr lvl="1"/>
            <a:r>
              <a:rPr lang="en-US" dirty="0" err="1"/>
              <a:t>wf.write</a:t>
            </a:r>
            <a:r>
              <a:rPr lang="en-US" dirty="0"/>
              <a:t>(str) – writes line to file. (Same constructs as print).</a:t>
            </a:r>
          </a:p>
          <a:p>
            <a:pPr lvl="1"/>
            <a:r>
              <a:rPr lang="en-US" dirty="0" err="1"/>
              <a:t>wf.close</a:t>
            </a:r>
            <a:r>
              <a:rPr lang="en-US" dirty="0"/>
              <a:t>() – closes file and writes remaining part of file to ‘disk’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D49936-7AF7-0E40-8DC9-849BF5B0A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11/29/2024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A2F903-593C-A14B-8EB2-8C0151153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BF77F-6732-5B4D-A2B4-12DA80787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F41CA-C553-BB42-8A13-2473FE2C33D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54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272a47-6a34-441e-975c-341e732a1f8b" xsi:nil="true"/>
    <DateCreated xmlns="ce0de229-b968-460b-bfa6-c309bf067a33" xsi:nil="true"/>
    <lcf76f155ced4ddcb4097134ff3c332f xmlns="ce0de229-b968-460b-bfa6-c309bf067a33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20" ma:contentTypeDescription="Create a new document." ma:contentTypeScope="" ma:versionID="7c43e3db2e85c28eb23ae05c18cf72c6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cdbcb2543657bb87dea09a91505f6f52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d3350ec4-10e3-4b5d-9666-7d76f34ba4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f8e604a0-3b80-4256-b30c-b3eb53d14f4e}" ma:internalName="TaxCatchAll" ma:showField="CatchAllData" ma:web="b2272a47-6a34-441e-975c-341e732a1f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5CB8FAD-A2CC-4481-B823-19986CAEE213}">
  <ds:schemaRefs>
    <ds:schemaRef ds:uri="http://schemas.microsoft.com/office/2006/metadata/properties"/>
    <ds:schemaRef ds:uri="http://schemas.microsoft.com/office/infopath/2007/PartnerControls"/>
    <ds:schemaRef ds:uri="b2272a47-6a34-441e-975c-341e732a1f8b"/>
    <ds:schemaRef ds:uri="ce0de229-b968-460b-bfa6-c309bf067a33"/>
  </ds:schemaRefs>
</ds:datastoreItem>
</file>

<file path=customXml/itemProps2.xml><?xml version="1.0" encoding="utf-8"?>
<ds:datastoreItem xmlns:ds="http://schemas.openxmlformats.org/officeDocument/2006/customXml" ds:itemID="{FD116126-FDF9-44E9-8B3E-6D02243F12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4DA74E4-8851-421E-9A89-7EA2639A75A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8600</TotalTime>
  <Words>1597</Words>
  <Application>Microsoft Macintosh PowerPoint</Application>
  <PresentationFormat>Widescreen</PresentationFormat>
  <Paragraphs>192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Courier</vt:lpstr>
      <vt:lpstr>Office Theme</vt:lpstr>
      <vt:lpstr>12.010 Computational Methods of Scientific Programming</vt:lpstr>
      <vt:lpstr>Summary</vt:lpstr>
      <vt:lpstr>str.format methods</vt:lpstr>
      <vt:lpstr>Replacement field*</vt:lpstr>
      <vt:lpstr>Format Specification</vt:lpstr>
      <vt:lpstr>Type options*</vt:lpstr>
      <vt:lpstr>Older C-like methods</vt:lpstr>
      <vt:lpstr>Control characters*</vt:lpstr>
      <vt:lpstr>IO to file*</vt:lpstr>
      <vt:lpstr>tabulate</vt:lpstr>
      <vt:lpstr>Markdown formatting.</vt:lpstr>
      <vt:lpstr>Paragraphs/Lines/Emphasis</vt:lpstr>
      <vt:lpstr>Blockquotes/Lists</vt:lpstr>
      <vt:lpstr>Code blocks</vt:lpstr>
      <vt:lpstr>Imbed images and URLs</vt:lpstr>
      <vt:lpstr>Tables</vt:lpstr>
      <vt:lpstr>Latex in Markdown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12.010 Computational Methods of Scientific Programming 2021</dc:title>
  <dc:creator>Thomas A Herring</dc:creator>
  <cp:lastModifiedBy>Yunpeng Wang</cp:lastModifiedBy>
  <cp:revision>10</cp:revision>
  <cp:lastPrinted>2021-10-18T18:43:38Z</cp:lastPrinted>
  <dcterms:created xsi:type="dcterms:W3CDTF">2021-10-14T13:19:47Z</dcterms:created>
  <dcterms:modified xsi:type="dcterms:W3CDTF">2025-07-29T19:49:41Z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