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sldIdLst>
    <p:sldId id="257" r:id="rId5"/>
    <p:sldId id="258" r:id="rId6"/>
    <p:sldId id="274" r:id="rId7"/>
    <p:sldId id="275" r:id="rId8"/>
    <p:sldId id="264" r:id="rId9"/>
    <p:sldId id="260" r:id="rId10"/>
    <p:sldId id="261" r:id="rId11"/>
    <p:sldId id="262" r:id="rId12"/>
    <p:sldId id="259" r:id="rId13"/>
    <p:sldId id="265" r:id="rId14"/>
    <p:sldId id="263" r:id="rId15"/>
    <p:sldId id="266" r:id="rId16"/>
    <p:sldId id="267" r:id="rId17"/>
    <p:sldId id="268" r:id="rId18"/>
    <p:sldId id="269" r:id="rId19"/>
    <p:sldId id="272" r:id="rId20"/>
    <p:sldId id="271" r:id="rId21"/>
    <p:sldId id="273" r:id="rId22"/>
    <p:sldId id="276" r:id="rId23"/>
    <p:sldId id="2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24FB9E-0FB5-6740-B30F-C5CFE922C538}" v="53" dt="2021-10-21T18:08:58.226"/>
    <p1510:client id="{0BF1F174-8CBE-9141-9F3F-A89986B9DBDF}" v="1" dt="2021-10-22T15:50:22.3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13"/>
    <p:restoredTop sz="94604"/>
  </p:normalViewPr>
  <p:slideViewPr>
    <p:cSldViewPr snapToGrid="0" snapToObjects="1">
      <p:cViewPr varScale="1">
        <p:scale>
          <a:sx n="88" d="100"/>
          <a:sy n="88" d="100"/>
        </p:scale>
        <p:origin x="200" y="352"/>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1C0522-E5C4-8846-A4F4-2E4949E55D59}" type="datetimeFigureOut">
              <a:rPr lang="en-US" smtClean="0"/>
              <a:t>7/29/25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D84F6A-6BB6-7B49-8BF1-4AF2F50C4758}" type="slidenum">
              <a:rPr lang="en-US" smtClean="0"/>
              <a:t>‹#›</a:t>
            </a:fld>
            <a:endParaRPr lang="en-US"/>
          </a:p>
        </p:txBody>
      </p:sp>
    </p:spTree>
    <p:extLst>
      <p:ext uri="{BB962C8B-B14F-4D97-AF65-F5344CB8AC3E}">
        <p14:creationId xmlns:p14="http://schemas.microsoft.com/office/powerpoint/2010/main" val="100794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https://</a:t>
            </a:r>
            <a:r>
              <a:rPr lang="en-US" sz="1200" b="0" i="0" u="none" strike="noStrike" kern="1200" dirty="0" err="1">
                <a:solidFill>
                  <a:schemeClr val="tx1"/>
                </a:solidFill>
                <a:effectLst/>
                <a:latin typeface="+mn-lt"/>
                <a:ea typeface="+mn-ea"/>
                <a:cs typeface="+mn-cs"/>
              </a:rPr>
              <a:t>lfortran.org</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conda</a:t>
            </a:r>
            <a:r>
              <a:rPr lang="en-US" sz="1200" b="0" i="0" u="none" strike="noStrike" kern="1200" dirty="0">
                <a:solidFill>
                  <a:schemeClr val="tx1"/>
                </a:solidFill>
                <a:effectLst/>
                <a:latin typeface="+mn-lt"/>
                <a:ea typeface="+mn-ea"/>
                <a:cs typeface="+mn-cs"/>
              </a:rPr>
              <a:t> install </a:t>
            </a:r>
            <a:r>
              <a:rPr lang="en-US" sz="1200" b="0" i="0" u="none" strike="noStrike" kern="1200" dirty="0" err="1">
                <a:solidFill>
                  <a:schemeClr val="tx1"/>
                </a:solidFill>
                <a:effectLst/>
                <a:latin typeface="+mn-lt"/>
                <a:ea typeface="+mn-ea"/>
                <a:cs typeface="+mn-cs"/>
              </a:rPr>
              <a:t>jupyter</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lfortran</a:t>
            </a:r>
            <a:r>
              <a:rPr lang="en-US" sz="1200" b="0" i="0" u="none" strike="noStrike"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F2D84F6A-6BB6-7B49-8BF1-4AF2F50C4758}" type="slidenum">
              <a:rPr lang="en-US" smtClean="0"/>
              <a:t>8</a:t>
            </a:fld>
            <a:endParaRPr lang="en-US"/>
          </a:p>
        </p:txBody>
      </p:sp>
    </p:spTree>
    <p:extLst>
      <p:ext uri="{BB962C8B-B14F-4D97-AF65-F5344CB8AC3E}">
        <p14:creationId xmlns:p14="http://schemas.microsoft.com/office/powerpoint/2010/main" val="836032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EC7FD-A78C-9346-A0A0-7203E9A40D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2D081A4-0E46-4B41-848F-190591C62A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8F4BFDB-8514-FE46-83F3-2C23573181DE}"/>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BB3A4CC0-813E-1A4C-860B-2BB9C7DFEDF0}"/>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E4350B77-E2B8-A242-BD5E-F8282FB74D77}"/>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2971073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18296-DF1B-6C41-999B-DE1490B48D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F2B5BE-851D-504D-A749-97E9EB1D05B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209EC2-8563-F441-9BF7-F2149E506CE3}"/>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65E7487A-8F07-4446-BB01-27F7DFB4786E}"/>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31F3621B-7AA3-1F43-AC5F-E348917F65EB}"/>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1334311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6FC5FF9-4BB7-014F-8107-B0E5E122D3D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29DECD6-5A87-724B-9FE7-496FF95E83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ED9B43-ED7E-A04A-8FA9-C16805ECB014}"/>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C7F9D9D8-D234-E347-9C2E-DAA19D63D90B}"/>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7D0BCB31-7710-6544-8149-A4031BC8F194}"/>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3924348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46D2-177C-D447-BCAD-8D5E7B7FFF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162747-5943-3343-9120-FA7061722C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02F7CB-D765-E141-9E92-32B53CC5A192}"/>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2063F8BD-A016-9943-B7CB-F96A29DBDEE7}"/>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84F3FB81-D0D8-3042-8585-3DB56C84288E}"/>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2830098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20815-C586-0248-B516-70DFFAB2CD5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1ED7A1F-D69B-EB4B-B008-F9B4017160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FD9434-2D89-4048-A070-7DBBE4309810}"/>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5DB4739B-B18D-594A-A023-FE81ADB1EA9C}"/>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30EED913-2C14-D248-A26C-B4E64F351F85}"/>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126837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382D7-63AE-2042-9CC9-E27A7C23CB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319D58-AE57-D748-9B72-24A925D339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B98AE4E-D3D7-1D4D-972B-B2DDA5A225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32A70E9-A48F-AF4A-928D-16627CFC7B7D}"/>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55EA9DEA-FF7F-934A-89AA-127441D1428A}"/>
              </a:ext>
            </a:extLst>
          </p:cNvPr>
          <p:cNvSpPr>
            <a:spLocks noGrp="1"/>
          </p:cNvSpPr>
          <p:nvPr>
            <p:ph type="ftr" sz="quarter" idx="11"/>
          </p:nvPr>
        </p:nvSpPr>
        <p:spPr/>
        <p:txBody>
          <a:bodyPr/>
          <a:lstStyle/>
          <a:p>
            <a:r>
              <a:rPr lang="en-US"/>
              <a:t>12.010 Compiled languages</a:t>
            </a:r>
          </a:p>
        </p:txBody>
      </p:sp>
      <p:sp>
        <p:nvSpPr>
          <p:cNvPr id="7" name="Slide Number Placeholder 6">
            <a:extLst>
              <a:ext uri="{FF2B5EF4-FFF2-40B4-BE49-F238E27FC236}">
                <a16:creationId xmlns:a16="http://schemas.microsoft.com/office/drawing/2014/main" id="{715DCFC7-6072-EA47-8C04-E05DE382EF65}"/>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3130975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C39AD-E80F-1C48-8E4A-F878A77F132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B9FDAC-F4A8-7443-90C4-C25932AC30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DEB6BE-8F22-434B-9B31-1C616BDED8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C1953DC-A550-7D4E-9855-EB21CA12D0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EDF0C7-373A-2B4A-97E1-96DF73F226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7AFFFC-14A1-6D42-AA4E-C1344C7D26DB}"/>
              </a:ext>
            </a:extLst>
          </p:cNvPr>
          <p:cNvSpPr>
            <a:spLocks noGrp="1"/>
          </p:cNvSpPr>
          <p:nvPr>
            <p:ph type="dt" sz="half" idx="10"/>
          </p:nvPr>
        </p:nvSpPr>
        <p:spPr/>
        <p:txBody>
          <a:bodyPr/>
          <a:lstStyle/>
          <a:p>
            <a:r>
              <a:rPr lang="en-US"/>
              <a:t>10/31/2024</a:t>
            </a:r>
          </a:p>
        </p:txBody>
      </p:sp>
      <p:sp>
        <p:nvSpPr>
          <p:cNvPr id="8" name="Footer Placeholder 7">
            <a:extLst>
              <a:ext uri="{FF2B5EF4-FFF2-40B4-BE49-F238E27FC236}">
                <a16:creationId xmlns:a16="http://schemas.microsoft.com/office/drawing/2014/main" id="{F9DADBA1-7D93-224D-91EC-F86C2A4422B6}"/>
              </a:ext>
            </a:extLst>
          </p:cNvPr>
          <p:cNvSpPr>
            <a:spLocks noGrp="1"/>
          </p:cNvSpPr>
          <p:nvPr>
            <p:ph type="ftr" sz="quarter" idx="11"/>
          </p:nvPr>
        </p:nvSpPr>
        <p:spPr/>
        <p:txBody>
          <a:bodyPr/>
          <a:lstStyle/>
          <a:p>
            <a:r>
              <a:rPr lang="en-US"/>
              <a:t>12.010 Compiled languages</a:t>
            </a:r>
          </a:p>
        </p:txBody>
      </p:sp>
      <p:sp>
        <p:nvSpPr>
          <p:cNvPr id="9" name="Slide Number Placeholder 8">
            <a:extLst>
              <a:ext uri="{FF2B5EF4-FFF2-40B4-BE49-F238E27FC236}">
                <a16:creationId xmlns:a16="http://schemas.microsoft.com/office/drawing/2014/main" id="{3E0B1A02-94DB-EB4E-A090-D079B812238D}"/>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1179872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E475-BBB3-F54E-AB28-4F3DE680885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7614241-85F4-E140-8549-FD5F47E6707A}"/>
              </a:ext>
            </a:extLst>
          </p:cNvPr>
          <p:cNvSpPr>
            <a:spLocks noGrp="1"/>
          </p:cNvSpPr>
          <p:nvPr>
            <p:ph type="dt" sz="half" idx="10"/>
          </p:nvPr>
        </p:nvSpPr>
        <p:spPr/>
        <p:txBody>
          <a:bodyPr/>
          <a:lstStyle/>
          <a:p>
            <a:r>
              <a:rPr lang="en-US"/>
              <a:t>10/31/2024</a:t>
            </a:r>
          </a:p>
        </p:txBody>
      </p:sp>
      <p:sp>
        <p:nvSpPr>
          <p:cNvPr id="4" name="Footer Placeholder 3">
            <a:extLst>
              <a:ext uri="{FF2B5EF4-FFF2-40B4-BE49-F238E27FC236}">
                <a16:creationId xmlns:a16="http://schemas.microsoft.com/office/drawing/2014/main" id="{35A95A4A-0BE1-8C46-AFED-107E3D5C4D8B}"/>
              </a:ext>
            </a:extLst>
          </p:cNvPr>
          <p:cNvSpPr>
            <a:spLocks noGrp="1"/>
          </p:cNvSpPr>
          <p:nvPr>
            <p:ph type="ftr" sz="quarter" idx="11"/>
          </p:nvPr>
        </p:nvSpPr>
        <p:spPr/>
        <p:txBody>
          <a:bodyPr/>
          <a:lstStyle/>
          <a:p>
            <a:r>
              <a:rPr lang="en-US"/>
              <a:t>12.010 Compiled languages</a:t>
            </a:r>
          </a:p>
        </p:txBody>
      </p:sp>
      <p:sp>
        <p:nvSpPr>
          <p:cNvPr id="5" name="Slide Number Placeholder 4">
            <a:extLst>
              <a:ext uri="{FF2B5EF4-FFF2-40B4-BE49-F238E27FC236}">
                <a16:creationId xmlns:a16="http://schemas.microsoft.com/office/drawing/2014/main" id="{450B581D-3FD5-F144-B2AA-8FF48EF200B9}"/>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306882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791FF5-5AC1-7742-8452-1F7BDB31D1E4}"/>
              </a:ext>
            </a:extLst>
          </p:cNvPr>
          <p:cNvSpPr>
            <a:spLocks noGrp="1"/>
          </p:cNvSpPr>
          <p:nvPr>
            <p:ph type="dt" sz="half" idx="10"/>
          </p:nvPr>
        </p:nvSpPr>
        <p:spPr/>
        <p:txBody>
          <a:bodyPr/>
          <a:lstStyle/>
          <a:p>
            <a:r>
              <a:rPr lang="en-US"/>
              <a:t>10/31/2024</a:t>
            </a:r>
          </a:p>
        </p:txBody>
      </p:sp>
      <p:sp>
        <p:nvSpPr>
          <p:cNvPr id="3" name="Footer Placeholder 2">
            <a:extLst>
              <a:ext uri="{FF2B5EF4-FFF2-40B4-BE49-F238E27FC236}">
                <a16:creationId xmlns:a16="http://schemas.microsoft.com/office/drawing/2014/main" id="{DBB68979-7F8A-574A-A715-2EA095ACACAB}"/>
              </a:ext>
            </a:extLst>
          </p:cNvPr>
          <p:cNvSpPr>
            <a:spLocks noGrp="1"/>
          </p:cNvSpPr>
          <p:nvPr>
            <p:ph type="ftr" sz="quarter" idx="11"/>
          </p:nvPr>
        </p:nvSpPr>
        <p:spPr/>
        <p:txBody>
          <a:bodyPr/>
          <a:lstStyle/>
          <a:p>
            <a:r>
              <a:rPr lang="en-US"/>
              <a:t>12.010 Compiled languages</a:t>
            </a:r>
          </a:p>
        </p:txBody>
      </p:sp>
      <p:sp>
        <p:nvSpPr>
          <p:cNvPr id="4" name="Slide Number Placeholder 3">
            <a:extLst>
              <a:ext uri="{FF2B5EF4-FFF2-40B4-BE49-F238E27FC236}">
                <a16:creationId xmlns:a16="http://schemas.microsoft.com/office/drawing/2014/main" id="{DFD3D55E-F93A-1D4C-A1FE-6C19975B8ECA}"/>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1582714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53916-A75B-724E-834B-C5FF6826DE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A02013-C02D-A143-9100-FDC6A0E656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0BC845-B5EE-5344-A8D2-B20B703DF4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16E539-41BD-E745-99F6-686172DC739B}"/>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B7DB6777-8005-A242-BF39-9E2E8FB5AC8C}"/>
              </a:ext>
            </a:extLst>
          </p:cNvPr>
          <p:cNvSpPr>
            <a:spLocks noGrp="1"/>
          </p:cNvSpPr>
          <p:nvPr>
            <p:ph type="ftr" sz="quarter" idx="11"/>
          </p:nvPr>
        </p:nvSpPr>
        <p:spPr/>
        <p:txBody>
          <a:bodyPr/>
          <a:lstStyle/>
          <a:p>
            <a:r>
              <a:rPr lang="en-US"/>
              <a:t>12.010 Compiled languages</a:t>
            </a:r>
          </a:p>
        </p:txBody>
      </p:sp>
      <p:sp>
        <p:nvSpPr>
          <p:cNvPr id="7" name="Slide Number Placeholder 6">
            <a:extLst>
              <a:ext uri="{FF2B5EF4-FFF2-40B4-BE49-F238E27FC236}">
                <a16:creationId xmlns:a16="http://schemas.microsoft.com/office/drawing/2014/main" id="{2834FBF8-D532-B54F-9260-8F83666BCB07}"/>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4179557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7998F-9A0E-274C-94B1-3C2FBAAD48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F495E32-7283-074F-81C2-69646FD3D5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58B315-D6DC-E64A-BA09-9442917E6E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EE677E-B76A-A143-9F42-6BC9FA4A4D3A}"/>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F1CB8344-10C4-C24C-A8B6-76A3AF530C0D}"/>
              </a:ext>
            </a:extLst>
          </p:cNvPr>
          <p:cNvSpPr>
            <a:spLocks noGrp="1"/>
          </p:cNvSpPr>
          <p:nvPr>
            <p:ph type="ftr" sz="quarter" idx="11"/>
          </p:nvPr>
        </p:nvSpPr>
        <p:spPr/>
        <p:txBody>
          <a:bodyPr/>
          <a:lstStyle/>
          <a:p>
            <a:r>
              <a:rPr lang="en-US"/>
              <a:t>12.010 Compiled languages</a:t>
            </a:r>
          </a:p>
        </p:txBody>
      </p:sp>
      <p:sp>
        <p:nvSpPr>
          <p:cNvPr id="7" name="Slide Number Placeholder 6">
            <a:extLst>
              <a:ext uri="{FF2B5EF4-FFF2-40B4-BE49-F238E27FC236}">
                <a16:creationId xmlns:a16="http://schemas.microsoft.com/office/drawing/2014/main" id="{9189195C-3048-4148-B2ED-332D3869C884}"/>
              </a:ext>
            </a:extLst>
          </p:cNvPr>
          <p:cNvSpPr>
            <a:spLocks noGrp="1"/>
          </p:cNvSpPr>
          <p:nvPr>
            <p:ph type="sldNum" sz="quarter" idx="12"/>
          </p:nvPr>
        </p:nvSpPr>
        <p:spPr/>
        <p:txBody>
          <a:bodyPr/>
          <a:lstStyle/>
          <a:p>
            <a:fld id="{D1C01270-E0CC-824B-88B3-44DDEBD5C993}" type="slidenum">
              <a:rPr lang="en-US" smtClean="0"/>
              <a:t>‹#›</a:t>
            </a:fld>
            <a:endParaRPr lang="en-US"/>
          </a:p>
        </p:txBody>
      </p:sp>
    </p:spTree>
    <p:extLst>
      <p:ext uri="{BB962C8B-B14F-4D97-AF65-F5344CB8AC3E}">
        <p14:creationId xmlns:p14="http://schemas.microsoft.com/office/powerpoint/2010/main" val="3298709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7877C5-175F-514B-9418-480BD90C3D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F6BE6D-1CF0-484E-A828-AACECE1F43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931B5F-37B5-CB44-AB3A-34DF947C2D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10/31/2024</a:t>
            </a:r>
          </a:p>
        </p:txBody>
      </p:sp>
      <p:sp>
        <p:nvSpPr>
          <p:cNvPr id="5" name="Footer Placeholder 4">
            <a:extLst>
              <a:ext uri="{FF2B5EF4-FFF2-40B4-BE49-F238E27FC236}">
                <a16:creationId xmlns:a16="http://schemas.microsoft.com/office/drawing/2014/main" id="{628E0605-CA75-A849-9282-0515548645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12.010 Compiled languages</a:t>
            </a:r>
          </a:p>
        </p:txBody>
      </p:sp>
      <p:sp>
        <p:nvSpPr>
          <p:cNvPr id="6" name="Slide Number Placeholder 5">
            <a:extLst>
              <a:ext uri="{FF2B5EF4-FFF2-40B4-BE49-F238E27FC236}">
                <a16:creationId xmlns:a16="http://schemas.microsoft.com/office/drawing/2014/main" id="{D7FF55E3-C3CF-EE45-90A7-6760EE3A35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C01270-E0CC-824B-88B3-44DDEBD5C993}" type="slidenum">
              <a:rPr lang="en-US" smtClean="0"/>
              <a:t>‹#›</a:t>
            </a:fld>
            <a:endParaRPr lang="en-US"/>
          </a:p>
        </p:txBody>
      </p:sp>
    </p:spTree>
    <p:extLst>
      <p:ext uri="{BB962C8B-B14F-4D97-AF65-F5344CB8AC3E}">
        <p14:creationId xmlns:p14="http://schemas.microsoft.com/office/powerpoint/2010/main" val="1368108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en.wikipedia.org/wiki/C_standard_library" TargetMode="External"/><Relationship Id="rId1" Type="http://schemas.openxmlformats.org/officeDocument/2006/relationships/slideLayout" Target="../slideLayouts/slideLayout2.xml"/><Relationship Id="rId4" Type="http://schemas.openxmlformats.org/officeDocument/2006/relationships/hyperlink" Target="https://ocw.mit.edu/help/faq-fair-use"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github.com/fxcoudert/gfortran-for-macOS/releas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ionhaefner.github.io/2021/04/higher-level-geophysical-modelling/" TargetMode="External"/><Relationship Id="rId2" Type="http://schemas.openxmlformats.org/officeDocument/2006/relationships/hyperlink" Target="https://veros.readthedocs.io/en/lates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tiobe.com/tiobe-index/" TargetMode="External"/><Relationship Id="rId1" Type="http://schemas.openxmlformats.org/officeDocument/2006/relationships/slideLayout" Target="../slideLayouts/slideLayout2.xml"/><Relationship Id="rId4" Type="http://schemas.openxmlformats.org/officeDocument/2006/relationships/hyperlink" Target="https://ocw.mit.edu/help/faq-fair-us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ocw.mit.edu/help/faq-fair-us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github.com/jupyter/jupyter/wiki/Jupyter-kernels"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9DE41-9595-B447-8D46-C2A2A0CF54B7}"/>
              </a:ext>
            </a:extLst>
          </p:cNvPr>
          <p:cNvSpPr>
            <a:spLocks noGrp="1"/>
          </p:cNvSpPr>
          <p:nvPr>
            <p:ph type="ctrTitle"/>
          </p:nvPr>
        </p:nvSpPr>
        <p:spPr/>
        <p:txBody>
          <a:bodyPr>
            <a:normAutofit fontScale="90000"/>
          </a:bodyPr>
          <a:lstStyle/>
          <a:p>
            <a:r>
              <a:rPr lang="en-US" dirty="0"/>
              <a:t>12.010 </a:t>
            </a:r>
            <a:r>
              <a:rPr lang="en-US" b="1" dirty="0"/>
              <a:t>Computational Methods of Scientific Programming</a:t>
            </a:r>
            <a:endParaRPr lang="en-US" dirty="0"/>
          </a:p>
        </p:txBody>
      </p:sp>
      <p:sp>
        <p:nvSpPr>
          <p:cNvPr id="3" name="Subtitle 2">
            <a:extLst>
              <a:ext uri="{FF2B5EF4-FFF2-40B4-BE49-F238E27FC236}">
                <a16:creationId xmlns:a16="http://schemas.microsoft.com/office/drawing/2014/main" id="{5FA298D2-2BDC-DF4C-88EB-FAF771178A6A}"/>
              </a:ext>
            </a:extLst>
          </p:cNvPr>
          <p:cNvSpPr>
            <a:spLocks noGrp="1"/>
          </p:cNvSpPr>
          <p:nvPr>
            <p:ph type="subTitle" idx="1"/>
          </p:nvPr>
        </p:nvSpPr>
        <p:spPr/>
        <p:txBody>
          <a:bodyPr vert="horz" lIns="91440" tIns="45720" rIns="91440" bIns="45720" rtlCol="0" anchor="t">
            <a:normAutofit/>
          </a:bodyPr>
          <a:lstStyle/>
          <a:p>
            <a:endParaRPr lang="en-US" dirty="0"/>
          </a:p>
          <a:p>
            <a:r>
              <a:rPr lang="en-US"/>
              <a:t>Lecture 14: </a:t>
            </a:r>
            <a:r>
              <a:rPr lang="en-US" dirty="0"/>
              <a:t>Compiled languages</a:t>
            </a:r>
            <a:endParaRPr lang="en-US" dirty="0">
              <a:cs typeface="Calibri"/>
            </a:endParaRPr>
          </a:p>
        </p:txBody>
      </p:sp>
    </p:spTree>
    <p:extLst>
      <p:ext uri="{BB962C8B-B14F-4D97-AF65-F5344CB8AC3E}">
        <p14:creationId xmlns:p14="http://schemas.microsoft.com/office/powerpoint/2010/main" val="539672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7" name="Content Placeholder 6">
            <a:extLst>
              <a:ext uri="{FF2B5EF4-FFF2-40B4-BE49-F238E27FC236}">
                <a16:creationId xmlns:a16="http://schemas.microsoft.com/office/drawing/2014/main" id="{604F91E5-DC54-2A48-89C9-054F2F89C2C7}"/>
              </a:ext>
            </a:extLst>
          </p:cNvPr>
          <p:cNvSpPr>
            <a:spLocks noGrp="1"/>
          </p:cNvSpPr>
          <p:nvPr>
            <p:ph idx="1"/>
          </p:nvPr>
        </p:nvSpPr>
        <p:spPr/>
        <p:txBody>
          <a:bodyPr/>
          <a:lstStyle/>
          <a:p>
            <a:r>
              <a:rPr lang="en-US"/>
              <a:t>Quick look at basics of language</a:t>
            </a:r>
          </a:p>
          <a:p>
            <a:pPr marL="0" indent="0">
              <a:buNone/>
            </a:pPr>
            <a:endParaRPr lang="en-US"/>
          </a:p>
          <a:p>
            <a:r>
              <a:rPr lang="en-US"/>
              <a:t>compiler, make tools </a:t>
            </a:r>
            <a:r>
              <a:rPr lang="en-US" err="1"/>
              <a:t>etc</a:t>
            </a:r>
            <a:r>
              <a:rPr lang="en-US"/>
              <a:t>…</a:t>
            </a:r>
          </a:p>
          <a:p>
            <a:endParaRPr lang="en-US"/>
          </a:p>
          <a:p>
            <a:r>
              <a:rPr lang="en-US"/>
              <a:t>Try compiling, running, modifying some examples</a:t>
            </a:r>
          </a:p>
        </p:txBody>
      </p:sp>
      <p:sp>
        <p:nvSpPr>
          <p:cNvPr id="3" name="Date Placeholder 2">
            <a:extLst>
              <a:ext uri="{FF2B5EF4-FFF2-40B4-BE49-F238E27FC236}">
                <a16:creationId xmlns:a16="http://schemas.microsoft.com/office/drawing/2014/main" id="{C8F36D65-EEFE-9B40-901F-C3D2AD05B477}"/>
              </a:ext>
            </a:extLst>
          </p:cNvPr>
          <p:cNvSpPr>
            <a:spLocks noGrp="1"/>
          </p:cNvSpPr>
          <p:nvPr>
            <p:ph type="dt" sz="half" idx="10"/>
          </p:nvPr>
        </p:nvSpPr>
        <p:spPr/>
        <p:txBody>
          <a:bodyPr/>
          <a:lstStyle/>
          <a:p>
            <a:r>
              <a:rPr lang="en-US"/>
              <a:t>10/31/2024</a:t>
            </a:r>
          </a:p>
        </p:txBody>
      </p:sp>
      <p:sp>
        <p:nvSpPr>
          <p:cNvPr id="4" name="Footer Placeholder 3">
            <a:extLst>
              <a:ext uri="{FF2B5EF4-FFF2-40B4-BE49-F238E27FC236}">
                <a16:creationId xmlns:a16="http://schemas.microsoft.com/office/drawing/2014/main" id="{7800254F-35A6-0D4E-B662-C48001B13A45}"/>
              </a:ext>
            </a:extLst>
          </p:cNvPr>
          <p:cNvSpPr>
            <a:spLocks noGrp="1"/>
          </p:cNvSpPr>
          <p:nvPr>
            <p:ph type="ftr" sz="quarter" idx="11"/>
          </p:nvPr>
        </p:nvSpPr>
        <p:spPr/>
        <p:txBody>
          <a:bodyPr/>
          <a:lstStyle/>
          <a:p>
            <a:r>
              <a:rPr lang="en-US"/>
              <a:t>12.010 Compiled languages</a:t>
            </a:r>
          </a:p>
        </p:txBody>
      </p:sp>
      <p:sp>
        <p:nvSpPr>
          <p:cNvPr id="5" name="Slide Number Placeholder 4">
            <a:extLst>
              <a:ext uri="{FF2B5EF4-FFF2-40B4-BE49-F238E27FC236}">
                <a16:creationId xmlns:a16="http://schemas.microsoft.com/office/drawing/2014/main" id="{B2D5253F-7BF1-A146-93E3-ECD3C61A9A45}"/>
              </a:ext>
            </a:extLst>
          </p:cNvPr>
          <p:cNvSpPr>
            <a:spLocks noGrp="1"/>
          </p:cNvSpPr>
          <p:nvPr>
            <p:ph type="sldNum" sz="quarter" idx="12"/>
          </p:nvPr>
        </p:nvSpPr>
        <p:spPr/>
        <p:txBody>
          <a:bodyPr/>
          <a:lstStyle/>
          <a:p>
            <a:fld id="{D1C01270-E0CC-824B-88B3-44DDEBD5C993}" type="slidenum">
              <a:rPr lang="en-US" smtClean="0"/>
              <a:t>10</a:t>
            </a:fld>
            <a:endParaRPr lang="en-US"/>
          </a:p>
        </p:txBody>
      </p:sp>
    </p:spTree>
    <p:extLst>
      <p:ext uri="{BB962C8B-B14F-4D97-AF65-F5344CB8AC3E}">
        <p14:creationId xmlns:p14="http://schemas.microsoft.com/office/powerpoint/2010/main" val="3081351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3" name="Content Placeholder 2">
            <a:extLst>
              <a:ext uri="{FF2B5EF4-FFF2-40B4-BE49-F238E27FC236}">
                <a16:creationId xmlns:a16="http://schemas.microsoft.com/office/drawing/2014/main" id="{965AF1DE-3E66-EA4D-8063-A7FD79B98ADB}"/>
              </a:ext>
            </a:extLst>
          </p:cNvPr>
          <p:cNvSpPr>
            <a:spLocks noGrp="1"/>
          </p:cNvSpPr>
          <p:nvPr>
            <p:ph idx="1"/>
          </p:nvPr>
        </p:nvSpPr>
        <p:spPr>
          <a:xfrm>
            <a:off x="838200" y="1825625"/>
            <a:ext cx="8071022" cy="4351338"/>
          </a:xfrm>
        </p:spPr>
        <p:txBody>
          <a:bodyPr>
            <a:normAutofit fontScale="92500" lnSpcReduction="10000"/>
          </a:bodyPr>
          <a:lstStyle/>
          <a:p>
            <a:r>
              <a:rPr lang="en-US" dirty="0"/>
              <a:t>C programming language originally designed in late 1960s, early 1970s.</a:t>
            </a:r>
          </a:p>
          <a:p>
            <a:pPr lvl="1"/>
            <a:r>
              <a:rPr lang="en-US" dirty="0"/>
              <a:t>first popularized as “Kernighan and Ritchie” (K&amp;R) C in 1978. Part of UNIX OS, </a:t>
            </a:r>
          </a:p>
          <a:p>
            <a:pPr lvl="1"/>
            <a:r>
              <a:rPr lang="en-US" dirty="0"/>
              <a:t>much of UNIX (and subsequently Linux, Windows, MacOS etc..) in C</a:t>
            </a:r>
          </a:p>
          <a:p>
            <a:pPr lvl="1"/>
            <a:r>
              <a:rPr lang="en-US" dirty="0"/>
              <a:t>1989 introduced ANSI C, a more official standard ( with standards board etc..). </a:t>
            </a:r>
          </a:p>
          <a:p>
            <a:pPr lvl="1"/>
            <a:r>
              <a:rPr lang="en-US" dirty="0"/>
              <a:t>Latest is C17 (around 2017)</a:t>
            </a:r>
          </a:p>
          <a:p>
            <a:pPr lvl="1"/>
            <a:r>
              <a:rPr lang="en-US" dirty="0"/>
              <a:t>C is very portable, and very widely used. Almost every flavor of hardware has a C compiler. </a:t>
            </a:r>
          </a:p>
          <a:p>
            <a:pPr lvl="2"/>
            <a:r>
              <a:rPr lang="en-US" dirty="0"/>
              <a:t>Not all hardware supports all features </a:t>
            </a:r>
          </a:p>
          <a:p>
            <a:pPr lvl="2"/>
            <a:r>
              <a:rPr lang="en-US" dirty="0"/>
              <a:t>Features beyond basic library are in a standard library  (</a:t>
            </a:r>
            <a:r>
              <a:rPr lang="en-US" dirty="0">
                <a:hlinkClick r:id="rId2"/>
              </a:rPr>
              <a:t>https://en.wikipedia.org/wiki/C_standard_library</a:t>
            </a:r>
            <a:r>
              <a:rPr lang="en-US" dirty="0"/>
              <a:t> ).</a:t>
            </a:r>
          </a:p>
          <a:p>
            <a:pPr lvl="1"/>
            <a:endParaRPr lang="en-US" dirty="0"/>
          </a:p>
        </p:txBody>
      </p:sp>
      <p:pic>
        <p:nvPicPr>
          <p:cNvPr id="4" name="Picture 3">
            <a:extLst>
              <a:ext uri="{FF2B5EF4-FFF2-40B4-BE49-F238E27FC236}">
                <a16:creationId xmlns:a16="http://schemas.microsoft.com/office/drawing/2014/main" id="{DAE87A8D-8B4F-D54D-B573-0BB5DD1ECFA2}"/>
              </a:ext>
            </a:extLst>
          </p:cNvPr>
          <p:cNvPicPr>
            <a:picLocks noChangeAspect="1"/>
          </p:cNvPicPr>
          <p:nvPr/>
        </p:nvPicPr>
        <p:blipFill>
          <a:blip r:embed="rId3"/>
          <a:stretch>
            <a:fillRect/>
          </a:stretch>
        </p:blipFill>
        <p:spPr>
          <a:xfrm>
            <a:off x="9424292" y="3015818"/>
            <a:ext cx="1672372" cy="2335427"/>
          </a:xfrm>
          <a:prstGeom prst="rect">
            <a:avLst/>
          </a:prstGeom>
        </p:spPr>
      </p:pic>
      <p:sp>
        <p:nvSpPr>
          <p:cNvPr id="5" name="Date Placeholder 4">
            <a:extLst>
              <a:ext uri="{FF2B5EF4-FFF2-40B4-BE49-F238E27FC236}">
                <a16:creationId xmlns:a16="http://schemas.microsoft.com/office/drawing/2014/main" id="{DAD32DCB-ECAC-4442-9857-99320CD66765}"/>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75A3163A-ED36-1243-9801-7898C9F0D8B8}"/>
              </a:ext>
            </a:extLst>
          </p:cNvPr>
          <p:cNvSpPr>
            <a:spLocks noGrp="1"/>
          </p:cNvSpPr>
          <p:nvPr>
            <p:ph type="ftr" sz="quarter" idx="11"/>
          </p:nvPr>
        </p:nvSpPr>
        <p:spPr/>
        <p:txBody>
          <a:bodyPr/>
          <a:lstStyle/>
          <a:p>
            <a:r>
              <a:rPr lang="en-US"/>
              <a:t>12.010 Compiled languages</a:t>
            </a:r>
          </a:p>
        </p:txBody>
      </p:sp>
      <p:sp>
        <p:nvSpPr>
          <p:cNvPr id="7" name="Slide Number Placeholder 6">
            <a:extLst>
              <a:ext uri="{FF2B5EF4-FFF2-40B4-BE49-F238E27FC236}">
                <a16:creationId xmlns:a16="http://schemas.microsoft.com/office/drawing/2014/main" id="{6F25F215-DD05-6C48-A2C3-ECD5AD5FD9FA}"/>
              </a:ext>
            </a:extLst>
          </p:cNvPr>
          <p:cNvSpPr>
            <a:spLocks noGrp="1"/>
          </p:cNvSpPr>
          <p:nvPr>
            <p:ph type="sldNum" sz="quarter" idx="12"/>
          </p:nvPr>
        </p:nvSpPr>
        <p:spPr/>
        <p:txBody>
          <a:bodyPr/>
          <a:lstStyle/>
          <a:p>
            <a:fld id="{D1C01270-E0CC-824B-88B3-44DDEBD5C993}" type="slidenum">
              <a:rPr lang="en-US" smtClean="0"/>
              <a:t>11</a:t>
            </a:fld>
            <a:endParaRPr lang="en-US"/>
          </a:p>
        </p:txBody>
      </p:sp>
      <p:sp>
        <p:nvSpPr>
          <p:cNvPr id="8" name="TextBox 7">
            <a:extLst>
              <a:ext uri="{FF2B5EF4-FFF2-40B4-BE49-F238E27FC236}">
                <a16:creationId xmlns:a16="http://schemas.microsoft.com/office/drawing/2014/main" id="{0654C616-9732-2F7C-5D62-A57783B3B732}"/>
              </a:ext>
            </a:extLst>
          </p:cNvPr>
          <p:cNvSpPr txBox="1"/>
          <p:nvPr/>
        </p:nvSpPr>
        <p:spPr>
          <a:xfrm>
            <a:off x="8240447" y="5530632"/>
            <a:ext cx="3798860" cy="646331"/>
          </a:xfrm>
          <a:prstGeom prst="rect">
            <a:avLst/>
          </a:prstGeom>
          <a:noFill/>
        </p:spPr>
        <p:txBody>
          <a:bodyPr wrap="none" rtlCol="0">
            <a:spAutoFit/>
          </a:bodyPr>
          <a:lstStyle/>
          <a:p>
            <a:r>
              <a:rPr lang="en-US" sz="1200" dirty="0"/>
              <a:t>© 1996–2025 Pearson. All rights reserved. This content is </a:t>
            </a:r>
          </a:p>
          <a:p>
            <a:r>
              <a:rPr lang="en-US" sz="1200" dirty="0"/>
              <a:t>excluded from our Creative Commons license. For more </a:t>
            </a:r>
          </a:p>
          <a:p>
            <a:r>
              <a:rPr lang="en-US" sz="1200" dirty="0"/>
              <a:t>information, see </a:t>
            </a:r>
            <a:r>
              <a:rPr lang="en-US" sz="1200" u="sng" dirty="0">
                <a:solidFill>
                  <a:srgbClr val="0070C0"/>
                </a:solidFill>
                <a:uFill>
                  <a:solidFill>
                    <a:srgbClr val="0070C0"/>
                  </a:solidFill>
                </a:uFill>
                <a:hlinkClick r:id="rId4"/>
              </a:rPr>
              <a:t>https://ocw.mit.edu/help/faq-fair-use</a:t>
            </a:r>
            <a:r>
              <a:rPr lang="en-US" sz="1200" dirty="0"/>
              <a:t>.</a:t>
            </a:r>
          </a:p>
        </p:txBody>
      </p:sp>
    </p:spTree>
    <p:extLst>
      <p:ext uri="{BB962C8B-B14F-4D97-AF65-F5344CB8AC3E}">
        <p14:creationId xmlns:p14="http://schemas.microsoft.com/office/powerpoint/2010/main" val="3373152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pic>
        <p:nvPicPr>
          <p:cNvPr id="7" name="Picture 6">
            <a:extLst>
              <a:ext uri="{FF2B5EF4-FFF2-40B4-BE49-F238E27FC236}">
                <a16:creationId xmlns:a16="http://schemas.microsoft.com/office/drawing/2014/main" id="{DFAAB9AB-C763-9043-93DD-04E226E52931}"/>
              </a:ext>
            </a:extLst>
          </p:cNvPr>
          <p:cNvPicPr>
            <a:picLocks noChangeAspect="1"/>
          </p:cNvPicPr>
          <p:nvPr/>
        </p:nvPicPr>
        <p:blipFill>
          <a:blip r:embed="rId2"/>
          <a:stretch>
            <a:fillRect/>
          </a:stretch>
        </p:blipFill>
        <p:spPr>
          <a:xfrm>
            <a:off x="693292" y="2225283"/>
            <a:ext cx="7353300" cy="4051300"/>
          </a:xfrm>
          <a:prstGeom prst="rect">
            <a:avLst/>
          </a:prstGeom>
        </p:spPr>
      </p:pic>
      <p:sp>
        <p:nvSpPr>
          <p:cNvPr id="8" name="TextBox 7">
            <a:extLst>
              <a:ext uri="{FF2B5EF4-FFF2-40B4-BE49-F238E27FC236}">
                <a16:creationId xmlns:a16="http://schemas.microsoft.com/office/drawing/2014/main" id="{ABB0EB3F-1953-F74B-84F1-7C41049272DC}"/>
              </a:ext>
            </a:extLst>
          </p:cNvPr>
          <p:cNvSpPr txBox="1"/>
          <p:nvPr/>
        </p:nvSpPr>
        <p:spPr>
          <a:xfrm>
            <a:off x="390418" y="1516028"/>
            <a:ext cx="3545586" cy="584775"/>
          </a:xfrm>
          <a:prstGeom prst="rect">
            <a:avLst/>
          </a:prstGeom>
          <a:noFill/>
        </p:spPr>
        <p:txBody>
          <a:bodyPr wrap="none" rtlCol="0">
            <a:spAutoFit/>
          </a:bodyPr>
          <a:lstStyle/>
          <a:p>
            <a:r>
              <a:rPr lang="en-US" sz="3200"/>
              <a:t>A simple C program.</a:t>
            </a:r>
          </a:p>
        </p:txBody>
      </p:sp>
      <p:sp>
        <p:nvSpPr>
          <p:cNvPr id="9" name="TextBox 8">
            <a:extLst>
              <a:ext uri="{FF2B5EF4-FFF2-40B4-BE49-F238E27FC236}">
                <a16:creationId xmlns:a16="http://schemas.microsoft.com/office/drawing/2014/main" id="{F40C6BB1-F442-F741-89E8-1E849F5DB439}"/>
              </a:ext>
            </a:extLst>
          </p:cNvPr>
          <p:cNvSpPr txBox="1"/>
          <p:nvPr/>
        </p:nvSpPr>
        <p:spPr>
          <a:xfrm>
            <a:off x="8046592" y="2321960"/>
            <a:ext cx="2858475" cy="369332"/>
          </a:xfrm>
          <a:prstGeom prst="rect">
            <a:avLst/>
          </a:prstGeom>
          <a:noFill/>
        </p:spPr>
        <p:txBody>
          <a:bodyPr wrap="none" rtlCol="0">
            <a:spAutoFit/>
          </a:bodyPr>
          <a:lstStyle/>
          <a:p>
            <a:r>
              <a:rPr lang="en-US"/>
              <a:t>“Included” header files - </a:t>
            </a:r>
            <a:r>
              <a:rPr lang="en-US" err="1"/>
              <a:t>cpp</a:t>
            </a:r>
            <a:endParaRPr lang="en-US"/>
          </a:p>
        </p:txBody>
      </p:sp>
      <p:sp>
        <p:nvSpPr>
          <p:cNvPr id="10" name="TextBox 9">
            <a:extLst>
              <a:ext uri="{FF2B5EF4-FFF2-40B4-BE49-F238E27FC236}">
                <a16:creationId xmlns:a16="http://schemas.microsoft.com/office/drawing/2014/main" id="{9A404D89-E4E1-874D-AA4F-4D9B344525E9}"/>
              </a:ext>
            </a:extLst>
          </p:cNvPr>
          <p:cNvSpPr txBox="1"/>
          <p:nvPr/>
        </p:nvSpPr>
        <p:spPr>
          <a:xfrm>
            <a:off x="8046592" y="2721846"/>
            <a:ext cx="3891979" cy="646331"/>
          </a:xfrm>
          <a:prstGeom prst="rect">
            <a:avLst/>
          </a:prstGeom>
          <a:noFill/>
        </p:spPr>
        <p:txBody>
          <a:bodyPr wrap="square" rtlCol="0">
            <a:spAutoFit/>
          </a:bodyPr>
          <a:lstStyle/>
          <a:p>
            <a:r>
              <a:rPr lang="en-US"/>
              <a:t>All programs start from the main() function.</a:t>
            </a:r>
          </a:p>
        </p:txBody>
      </p:sp>
      <p:sp>
        <p:nvSpPr>
          <p:cNvPr id="11" name="TextBox 10">
            <a:extLst>
              <a:ext uri="{FF2B5EF4-FFF2-40B4-BE49-F238E27FC236}">
                <a16:creationId xmlns:a16="http://schemas.microsoft.com/office/drawing/2014/main" id="{880839DD-21B8-1840-9866-805E601C373B}"/>
              </a:ext>
            </a:extLst>
          </p:cNvPr>
          <p:cNvSpPr txBox="1"/>
          <p:nvPr/>
        </p:nvSpPr>
        <p:spPr>
          <a:xfrm>
            <a:off x="8046591" y="3465817"/>
            <a:ext cx="3891979" cy="369332"/>
          </a:xfrm>
          <a:prstGeom prst="rect">
            <a:avLst/>
          </a:prstGeom>
          <a:noFill/>
        </p:spPr>
        <p:txBody>
          <a:bodyPr wrap="square" rtlCol="0">
            <a:spAutoFit/>
          </a:bodyPr>
          <a:lstStyle/>
          <a:p>
            <a:r>
              <a:rPr lang="en-US"/>
              <a:t>Executable statements always end in “;”</a:t>
            </a:r>
          </a:p>
        </p:txBody>
      </p:sp>
      <p:sp>
        <p:nvSpPr>
          <p:cNvPr id="12" name="TextBox 11">
            <a:extLst>
              <a:ext uri="{FF2B5EF4-FFF2-40B4-BE49-F238E27FC236}">
                <a16:creationId xmlns:a16="http://schemas.microsoft.com/office/drawing/2014/main" id="{B52FFF64-983A-F14C-BEE1-3E04F27E85A2}"/>
              </a:ext>
            </a:extLst>
          </p:cNvPr>
          <p:cNvSpPr txBox="1"/>
          <p:nvPr/>
        </p:nvSpPr>
        <p:spPr>
          <a:xfrm>
            <a:off x="8046590" y="3985730"/>
            <a:ext cx="3891979" cy="369332"/>
          </a:xfrm>
          <a:prstGeom prst="rect">
            <a:avLst/>
          </a:prstGeom>
          <a:noFill/>
        </p:spPr>
        <p:txBody>
          <a:bodyPr wrap="square" rtlCol="0">
            <a:spAutoFit/>
          </a:bodyPr>
          <a:lstStyle/>
          <a:p>
            <a:r>
              <a:rPr lang="en-US"/>
              <a:t>Comments  /* .. */ or //</a:t>
            </a:r>
          </a:p>
        </p:txBody>
      </p:sp>
      <p:sp>
        <p:nvSpPr>
          <p:cNvPr id="13" name="TextBox 12">
            <a:extLst>
              <a:ext uri="{FF2B5EF4-FFF2-40B4-BE49-F238E27FC236}">
                <a16:creationId xmlns:a16="http://schemas.microsoft.com/office/drawing/2014/main" id="{F281A88A-0D18-894A-96B3-D895E0511C6D}"/>
              </a:ext>
            </a:extLst>
          </p:cNvPr>
          <p:cNvSpPr txBox="1"/>
          <p:nvPr/>
        </p:nvSpPr>
        <p:spPr>
          <a:xfrm>
            <a:off x="8046590" y="5306278"/>
            <a:ext cx="3891979" cy="369332"/>
          </a:xfrm>
          <a:prstGeom prst="rect">
            <a:avLst/>
          </a:prstGeom>
          <a:noFill/>
        </p:spPr>
        <p:txBody>
          <a:bodyPr wrap="square" rtlCol="0">
            <a:spAutoFit/>
          </a:bodyPr>
          <a:lstStyle/>
          <a:p>
            <a:r>
              <a:rPr lang="en-US" err="1"/>
              <a:t>stdout</a:t>
            </a:r>
            <a:r>
              <a:rPr lang="en-US"/>
              <a:t>, M_PI are from “header”  </a:t>
            </a:r>
          </a:p>
        </p:txBody>
      </p:sp>
      <p:sp>
        <p:nvSpPr>
          <p:cNvPr id="14" name="TextBox 13">
            <a:extLst>
              <a:ext uri="{FF2B5EF4-FFF2-40B4-BE49-F238E27FC236}">
                <a16:creationId xmlns:a16="http://schemas.microsoft.com/office/drawing/2014/main" id="{26085F3D-4C7F-4146-9030-561A1A64C8E0}"/>
              </a:ext>
            </a:extLst>
          </p:cNvPr>
          <p:cNvSpPr txBox="1"/>
          <p:nvPr/>
        </p:nvSpPr>
        <p:spPr>
          <a:xfrm>
            <a:off x="8046589" y="5797876"/>
            <a:ext cx="3891979" cy="646331"/>
          </a:xfrm>
          <a:prstGeom prst="rect">
            <a:avLst/>
          </a:prstGeom>
          <a:noFill/>
        </p:spPr>
        <p:txBody>
          <a:bodyPr wrap="square" rtlCol="0">
            <a:spAutoFit/>
          </a:bodyPr>
          <a:lstStyle/>
          <a:p>
            <a:r>
              <a:rPr lang="en-US"/>
              <a:t>All functions (including main() ) can return some result </a:t>
            </a:r>
          </a:p>
        </p:txBody>
      </p:sp>
      <p:sp>
        <p:nvSpPr>
          <p:cNvPr id="15" name="TextBox 14">
            <a:extLst>
              <a:ext uri="{FF2B5EF4-FFF2-40B4-BE49-F238E27FC236}">
                <a16:creationId xmlns:a16="http://schemas.microsoft.com/office/drawing/2014/main" id="{C8AAA0B9-AED4-BD44-97FD-430120F17190}"/>
              </a:ext>
            </a:extLst>
          </p:cNvPr>
          <p:cNvSpPr txBox="1"/>
          <p:nvPr/>
        </p:nvSpPr>
        <p:spPr>
          <a:xfrm>
            <a:off x="8046589" y="4520325"/>
            <a:ext cx="3994723" cy="646331"/>
          </a:xfrm>
          <a:prstGeom prst="rect">
            <a:avLst/>
          </a:prstGeom>
          <a:noFill/>
        </p:spPr>
        <p:txBody>
          <a:bodyPr wrap="square" rtlCol="0">
            <a:spAutoFit/>
          </a:bodyPr>
          <a:lstStyle/>
          <a:p>
            <a:r>
              <a:rPr lang="en-US" err="1"/>
              <a:t>printf</a:t>
            </a:r>
            <a:r>
              <a:rPr lang="en-US"/>
              <a:t>(…), </a:t>
            </a:r>
            <a:r>
              <a:rPr lang="en-US" err="1"/>
              <a:t>fprintf</a:t>
            </a:r>
            <a:r>
              <a:rPr lang="en-US"/>
              <a:t>(…) are function calls (for I/O) from standard library.</a:t>
            </a:r>
          </a:p>
        </p:txBody>
      </p:sp>
      <p:sp>
        <p:nvSpPr>
          <p:cNvPr id="3" name="Date Placeholder 2">
            <a:extLst>
              <a:ext uri="{FF2B5EF4-FFF2-40B4-BE49-F238E27FC236}">
                <a16:creationId xmlns:a16="http://schemas.microsoft.com/office/drawing/2014/main" id="{5745966B-E77A-EC49-8E24-B082951D88E6}"/>
              </a:ext>
            </a:extLst>
          </p:cNvPr>
          <p:cNvSpPr>
            <a:spLocks noGrp="1"/>
          </p:cNvSpPr>
          <p:nvPr>
            <p:ph type="dt" sz="half" idx="10"/>
          </p:nvPr>
        </p:nvSpPr>
        <p:spPr/>
        <p:txBody>
          <a:bodyPr/>
          <a:lstStyle/>
          <a:p>
            <a:r>
              <a:rPr lang="en-US"/>
              <a:t>10/31/2024</a:t>
            </a:r>
          </a:p>
        </p:txBody>
      </p:sp>
      <p:sp>
        <p:nvSpPr>
          <p:cNvPr id="4" name="Footer Placeholder 3">
            <a:extLst>
              <a:ext uri="{FF2B5EF4-FFF2-40B4-BE49-F238E27FC236}">
                <a16:creationId xmlns:a16="http://schemas.microsoft.com/office/drawing/2014/main" id="{69CDE11B-9B23-614D-87A7-2F1A29FA55DC}"/>
              </a:ext>
            </a:extLst>
          </p:cNvPr>
          <p:cNvSpPr>
            <a:spLocks noGrp="1"/>
          </p:cNvSpPr>
          <p:nvPr>
            <p:ph type="ftr" sz="quarter" idx="11"/>
          </p:nvPr>
        </p:nvSpPr>
        <p:spPr/>
        <p:txBody>
          <a:bodyPr/>
          <a:lstStyle/>
          <a:p>
            <a:r>
              <a:rPr lang="en-US"/>
              <a:t>12.010 Compiled languages</a:t>
            </a:r>
          </a:p>
        </p:txBody>
      </p:sp>
      <p:sp>
        <p:nvSpPr>
          <p:cNvPr id="5" name="Slide Number Placeholder 4">
            <a:extLst>
              <a:ext uri="{FF2B5EF4-FFF2-40B4-BE49-F238E27FC236}">
                <a16:creationId xmlns:a16="http://schemas.microsoft.com/office/drawing/2014/main" id="{BA41B059-60BA-C04F-AFFB-B6C9F9537864}"/>
              </a:ext>
            </a:extLst>
          </p:cNvPr>
          <p:cNvSpPr>
            <a:spLocks noGrp="1"/>
          </p:cNvSpPr>
          <p:nvPr>
            <p:ph type="sldNum" sz="quarter" idx="12"/>
          </p:nvPr>
        </p:nvSpPr>
        <p:spPr/>
        <p:txBody>
          <a:bodyPr/>
          <a:lstStyle/>
          <a:p>
            <a:fld id="{D1C01270-E0CC-824B-88B3-44DDEBD5C993}" type="slidenum">
              <a:rPr lang="en-US" smtClean="0"/>
              <a:t>12</a:t>
            </a:fld>
            <a:endParaRPr lang="en-US"/>
          </a:p>
        </p:txBody>
      </p:sp>
    </p:spTree>
    <p:extLst>
      <p:ext uri="{BB962C8B-B14F-4D97-AF65-F5344CB8AC3E}">
        <p14:creationId xmlns:p14="http://schemas.microsoft.com/office/powerpoint/2010/main" val="103594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a:xfrm>
            <a:off x="390418" y="-35567"/>
            <a:ext cx="10515600" cy="1325563"/>
          </a:xfrm>
        </p:spPr>
        <p:txBody>
          <a:bodyPr/>
          <a:lstStyle/>
          <a:p>
            <a:r>
              <a:rPr lang="en-US"/>
              <a:t>Getting started with C</a:t>
            </a:r>
          </a:p>
        </p:txBody>
      </p:sp>
      <p:sp>
        <p:nvSpPr>
          <p:cNvPr id="8" name="TextBox 7">
            <a:extLst>
              <a:ext uri="{FF2B5EF4-FFF2-40B4-BE49-F238E27FC236}">
                <a16:creationId xmlns:a16="http://schemas.microsoft.com/office/drawing/2014/main" id="{ABB0EB3F-1953-F74B-84F1-7C41049272DC}"/>
              </a:ext>
            </a:extLst>
          </p:cNvPr>
          <p:cNvSpPr txBox="1"/>
          <p:nvPr/>
        </p:nvSpPr>
        <p:spPr>
          <a:xfrm>
            <a:off x="390418" y="1516028"/>
            <a:ext cx="2835667" cy="4524315"/>
          </a:xfrm>
          <a:prstGeom prst="rect">
            <a:avLst/>
          </a:prstGeom>
          <a:noFill/>
        </p:spPr>
        <p:txBody>
          <a:bodyPr wrap="square" rtlCol="0">
            <a:spAutoFit/>
          </a:bodyPr>
          <a:lstStyle/>
          <a:p>
            <a:r>
              <a:rPr lang="en-US" sz="3200"/>
              <a:t>Everything in C needs to “typed”</a:t>
            </a:r>
          </a:p>
          <a:p>
            <a:endParaRPr lang="en-US" sz="3200"/>
          </a:p>
          <a:p>
            <a:r>
              <a:rPr lang="en-US" sz="3200"/>
              <a:t>Key primitive types</a:t>
            </a:r>
          </a:p>
          <a:p>
            <a:r>
              <a:rPr lang="en-US" sz="3200"/>
              <a:t>int, float, double, char, * (pointer type). </a:t>
            </a:r>
          </a:p>
        </p:txBody>
      </p:sp>
      <p:pic>
        <p:nvPicPr>
          <p:cNvPr id="3" name="Picture 2">
            <a:extLst>
              <a:ext uri="{FF2B5EF4-FFF2-40B4-BE49-F238E27FC236}">
                <a16:creationId xmlns:a16="http://schemas.microsoft.com/office/drawing/2014/main" id="{DB88CBE3-56A1-C84A-BE51-48F48E3B4241}"/>
              </a:ext>
            </a:extLst>
          </p:cNvPr>
          <p:cNvPicPr>
            <a:picLocks noChangeAspect="1"/>
          </p:cNvPicPr>
          <p:nvPr/>
        </p:nvPicPr>
        <p:blipFill rotWithShape="1">
          <a:blip r:embed="rId2"/>
          <a:srcRect r="18991"/>
          <a:stretch/>
        </p:blipFill>
        <p:spPr>
          <a:xfrm>
            <a:off x="3875795" y="1336675"/>
            <a:ext cx="5812735" cy="5156200"/>
          </a:xfrm>
          <a:prstGeom prst="rect">
            <a:avLst/>
          </a:prstGeom>
        </p:spPr>
      </p:pic>
      <p:sp>
        <p:nvSpPr>
          <p:cNvPr id="4" name="Date Placeholder 3">
            <a:extLst>
              <a:ext uri="{FF2B5EF4-FFF2-40B4-BE49-F238E27FC236}">
                <a16:creationId xmlns:a16="http://schemas.microsoft.com/office/drawing/2014/main" id="{5169747D-D860-3647-8AEA-F0509E2D6124}"/>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AF102FE3-8FAC-054C-95E6-59762A2FA661}"/>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CB6109FC-5C25-144B-8ECC-B350A663BA9C}"/>
              </a:ext>
            </a:extLst>
          </p:cNvPr>
          <p:cNvSpPr>
            <a:spLocks noGrp="1"/>
          </p:cNvSpPr>
          <p:nvPr>
            <p:ph type="sldNum" sz="quarter" idx="12"/>
          </p:nvPr>
        </p:nvSpPr>
        <p:spPr/>
        <p:txBody>
          <a:bodyPr/>
          <a:lstStyle/>
          <a:p>
            <a:fld id="{D1C01270-E0CC-824B-88B3-44DDEBD5C993}" type="slidenum">
              <a:rPr lang="en-US" smtClean="0"/>
              <a:t>13</a:t>
            </a:fld>
            <a:endParaRPr lang="en-US"/>
          </a:p>
        </p:txBody>
      </p:sp>
    </p:spTree>
    <p:extLst>
      <p:ext uri="{BB962C8B-B14F-4D97-AF65-F5344CB8AC3E}">
        <p14:creationId xmlns:p14="http://schemas.microsoft.com/office/powerpoint/2010/main" val="2961882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4" name="Content Placeholder 3">
            <a:extLst>
              <a:ext uri="{FF2B5EF4-FFF2-40B4-BE49-F238E27FC236}">
                <a16:creationId xmlns:a16="http://schemas.microsoft.com/office/drawing/2014/main" id="{F16EF554-61A7-2548-9249-F62D8E1A0443}"/>
              </a:ext>
            </a:extLst>
          </p:cNvPr>
          <p:cNvSpPr>
            <a:spLocks noGrp="1"/>
          </p:cNvSpPr>
          <p:nvPr>
            <p:ph idx="1"/>
          </p:nvPr>
        </p:nvSpPr>
        <p:spPr>
          <a:xfrm>
            <a:off x="838200" y="1455755"/>
            <a:ext cx="10515600" cy="4351338"/>
          </a:xfrm>
        </p:spPr>
        <p:txBody>
          <a:bodyPr/>
          <a:lstStyle/>
          <a:p>
            <a:r>
              <a:rPr lang="en-US"/>
              <a:t>Generally compiled languages are “fussier” over syntax.</a:t>
            </a:r>
          </a:p>
        </p:txBody>
      </p:sp>
      <p:sp>
        <p:nvSpPr>
          <p:cNvPr id="6" name="TextBox 5">
            <a:extLst>
              <a:ext uri="{FF2B5EF4-FFF2-40B4-BE49-F238E27FC236}">
                <a16:creationId xmlns:a16="http://schemas.microsoft.com/office/drawing/2014/main" id="{F4CE035C-AE20-9849-BCFE-D831B4AD283B}"/>
              </a:ext>
            </a:extLst>
          </p:cNvPr>
          <p:cNvSpPr txBox="1"/>
          <p:nvPr/>
        </p:nvSpPr>
        <p:spPr>
          <a:xfrm>
            <a:off x="8795820" y="2319653"/>
            <a:ext cx="2916719" cy="923330"/>
          </a:xfrm>
          <a:prstGeom prst="rect">
            <a:avLst/>
          </a:prstGeom>
          <a:noFill/>
        </p:spPr>
        <p:txBody>
          <a:bodyPr wrap="square" rtlCol="0">
            <a:spAutoFit/>
          </a:bodyPr>
          <a:lstStyle/>
          <a:p>
            <a:r>
              <a:rPr lang="en-US"/>
              <a:t>Compiler gives error, because I didn’t declare the variable “</a:t>
            </a:r>
            <a:r>
              <a:rPr lang="en-US" err="1"/>
              <a:t>i</a:t>
            </a:r>
            <a:r>
              <a:rPr lang="en-US"/>
              <a:t>” to be an integer.</a:t>
            </a:r>
          </a:p>
        </p:txBody>
      </p:sp>
      <p:pic>
        <p:nvPicPr>
          <p:cNvPr id="7" name="Picture 6">
            <a:extLst>
              <a:ext uri="{FF2B5EF4-FFF2-40B4-BE49-F238E27FC236}">
                <a16:creationId xmlns:a16="http://schemas.microsoft.com/office/drawing/2014/main" id="{F544F65F-D7F6-A344-9D9A-C5484C80B1D4}"/>
              </a:ext>
            </a:extLst>
          </p:cNvPr>
          <p:cNvPicPr>
            <a:picLocks noChangeAspect="1"/>
          </p:cNvPicPr>
          <p:nvPr/>
        </p:nvPicPr>
        <p:blipFill>
          <a:blip r:embed="rId2"/>
          <a:stretch>
            <a:fillRect/>
          </a:stretch>
        </p:blipFill>
        <p:spPr>
          <a:xfrm>
            <a:off x="479461" y="4426476"/>
            <a:ext cx="6832600" cy="952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D5B313D4-E3F4-994D-94CE-CC84CC844167}"/>
              </a:ext>
            </a:extLst>
          </p:cNvPr>
          <p:cNvPicPr>
            <a:picLocks noChangeAspect="1"/>
          </p:cNvPicPr>
          <p:nvPr/>
        </p:nvPicPr>
        <p:blipFill>
          <a:blip r:embed="rId3"/>
          <a:stretch>
            <a:fillRect/>
          </a:stretch>
        </p:blipFill>
        <p:spPr>
          <a:xfrm>
            <a:off x="386994" y="2017160"/>
            <a:ext cx="8216900" cy="1981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064C86CC-5A3C-2644-BB7F-7EAAE39309B9}"/>
              </a:ext>
            </a:extLst>
          </p:cNvPr>
          <p:cNvSpPr txBox="1"/>
          <p:nvPr/>
        </p:nvSpPr>
        <p:spPr>
          <a:xfrm>
            <a:off x="7670800" y="4426476"/>
            <a:ext cx="2916719" cy="923330"/>
          </a:xfrm>
          <a:prstGeom prst="rect">
            <a:avLst/>
          </a:prstGeom>
          <a:noFill/>
        </p:spPr>
        <p:txBody>
          <a:bodyPr wrap="square" rtlCol="0">
            <a:spAutoFit/>
          </a:bodyPr>
          <a:lstStyle/>
          <a:p>
            <a:r>
              <a:rPr lang="en-US"/>
              <a:t>Compiler gives error, because I forgot a “;” at the end of the line.</a:t>
            </a:r>
          </a:p>
        </p:txBody>
      </p:sp>
      <p:sp>
        <p:nvSpPr>
          <p:cNvPr id="11" name="TextBox 10">
            <a:extLst>
              <a:ext uri="{FF2B5EF4-FFF2-40B4-BE49-F238E27FC236}">
                <a16:creationId xmlns:a16="http://schemas.microsoft.com/office/drawing/2014/main" id="{712688B1-CF51-6848-89E8-5894E11D5636}"/>
              </a:ext>
            </a:extLst>
          </p:cNvPr>
          <p:cNvSpPr txBox="1"/>
          <p:nvPr/>
        </p:nvSpPr>
        <p:spPr>
          <a:xfrm>
            <a:off x="838200" y="5777922"/>
            <a:ext cx="9414552" cy="830997"/>
          </a:xfrm>
          <a:prstGeom prst="rect">
            <a:avLst/>
          </a:prstGeom>
          <a:noFill/>
        </p:spPr>
        <p:txBody>
          <a:bodyPr wrap="square" rtlCol="0">
            <a:spAutoFit/>
          </a:bodyPr>
          <a:lstStyle/>
          <a:p>
            <a:pPr marL="342900" indent="-342900">
              <a:buFont typeface="Arial" panose="020B0604020202020204" pitchFamily="34" charset="0"/>
              <a:buChar char="•"/>
            </a:pPr>
            <a:r>
              <a:rPr lang="en-US" sz="2400"/>
              <a:t>The more exacting syntax rules can make writing code more awkward, but they help the compiler generate optimized code. </a:t>
            </a:r>
          </a:p>
        </p:txBody>
      </p:sp>
      <p:sp>
        <p:nvSpPr>
          <p:cNvPr id="3" name="Date Placeholder 2">
            <a:extLst>
              <a:ext uri="{FF2B5EF4-FFF2-40B4-BE49-F238E27FC236}">
                <a16:creationId xmlns:a16="http://schemas.microsoft.com/office/drawing/2014/main" id="{EFF40899-B85F-9E4D-8C3C-8AB8D0F9B3CD}"/>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DACAC32A-CCBC-5A4B-9E69-D0E78A1C5B81}"/>
              </a:ext>
            </a:extLst>
          </p:cNvPr>
          <p:cNvSpPr>
            <a:spLocks noGrp="1"/>
          </p:cNvSpPr>
          <p:nvPr>
            <p:ph type="ftr" sz="quarter" idx="11"/>
          </p:nvPr>
        </p:nvSpPr>
        <p:spPr/>
        <p:txBody>
          <a:bodyPr/>
          <a:lstStyle/>
          <a:p>
            <a:r>
              <a:rPr lang="en-US"/>
              <a:t>12.010 Compiled languages</a:t>
            </a:r>
          </a:p>
        </p:txBody>
      </p:sp>
      <p:sp>
        <p:nvSpPr>
          <p:cNvPr id="8" name="Slide Number Placeholder 7">
            <a:extLst>
              <a:ext uri="{FF2B5EF4-FFF2-40B4-BE49-F238E27FC236}">
                <a16:creationId xmlns:a16="http://schemas.microsoft.com/office/drawing/2014/main" id="{FE8770A1-9475-A64E-9B05-EB9B90DB432C}"/>
              </a:ext>
            </a:extLst>
          </p:cNvPr>
          <p:cNvSpPr>
            <a:spLocks noGrp="1"/>
          </p:cNvSpPr>
          <p:nvPr>
            <p:ph type="sldNum" sz="quarter" idx="12"/>
          </p:nvPr>
        </p:nvSpPr>
        <p:spPr/>
        <p:txBody>
          <a:bodyPr/>
          <a:lstStyle/>
          <a:p>
            <a:fld id="{D1C01270-E0CC-824B-88B3-44DDEBD5C993}" type="slidenum">
              <a:rPr lang="en-US" smtClean="0"/>
              <a:t>14</a:t>
            </a:fld>
            <a:endParaRPr lang="en-US"/>
          </a:p>
        </p:txBody>
      </p:sp>
    </p:spTree>
    <p:extLst>
      <p:ext uri="{BB962C8B-B14F-4D97-AF65-F5344CB8AC3E}">
        <p14:creationId xmlns:p14="http://schemas.microsoft.com/office/powerpoint/2010/main" val="12612907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4" name="Content Placeholder 3">
            <a:extLst>
              <a:ext uri="{FF2B5EF4-FFF2-40B4-BE49-F238E27FC236}">
                <a16:creationId xmlns:a16="http://schemas.microsoft.com/office/drawing/2014/main" id="{F16EF554-61A7-2548-9249-F62D8E1A0443}"/>
              </a:ext>
            </a:extLst>
          </p:cNvPr>
          <p:cNvSpPr>
            <a:spLocks noGrp="1"/>
          </p:cNvSpPr>
          <p:nvPr>
            <p:ph idx="1"/>
          </p:nvPr>
        </p:nvSpPr>
        <p:spPr>
          <a:xfrm>
            <a:off x="838200" y="1455755"/>
            <a:ext cx="10515600" cy="4351338"/>
          </a:xfrm>
        </p:spPr>
        <p:txBody>
          <a:bodyPr/>
          <a:lstStyle/>
          <a:p>
            <a:r>
              <a:rPr lang="en-US"/>
              <a:t>Conditionals in C</a:t>
            </a:r>
          </a:p>
        </p:txBody>
      </p:sp>
      <p:pic>
        <p:nvPicPr>
          <p:cNvPr id="3" name="Picture 2">
            <a:extLst>
              <a:ext uri="{FF2B5EF4-FFF2-40B4-BE49-F238E27FC236}">
                <a16:creationId xmlns:a16="http://schemas.microsoft.com/office/drawing/2014/main" id="{047F511C-634D-8940-80A7-FFA5FA13B4B5}"/>
              </a:ext>
            </a:extLst>
          </p:cNvPr>
          <p:cNvPicPr>
            <a:picLocks noChangeAspect="1"/>
          </p:cNvPicPr>
          <p:nvPr/>
        </p:nvPicPr>
        <p:blipFill>
          <a:blip r:embed="rId2"/>
          <a:stretch>
            <a:fillRect/>
          </a:stretch>
        </p:blipFill>
        <p:spPr>
          <a:xfrm>
            <a:off x="838200" y="2153927"/>
            <a:ext cx="7141039" cy="4109383"/>
          </a:xfrm>
          <a:prstGeom prst="rect">
            <a:avLst/>
          </a:prstGeom>
        </p:spPr>
      </p:pic>
      <p:sp>
        <p:nvSpPr>
          <p:cNvPr id="5" name="TextBox 4">
            <a:extLst>
              <a:ext uri="{FF2B5EF4-FFF2-40B4-BE49-F238E27FC236}">
                <a16:creationId xmlns:a16="http://schemas.microsoft.com/office/drawing/2014/main" id="{7CF1FD86-B069-D145-856B-A81D5B22563E}"/>
              </a:ext>
            </a:extLst>
          </p:cNvPr>
          <p:cNvSpPr txBox="1"/>
          <p:nvPr/>
        </p:nvSpPr>
        <p:spPr>
          <a:xfrm>
            <a:off x="8650840" y="2153927"/>
            <a:ext cx="2941703" cy="369332"/>
          </a:xfrm>
          <a:prstGeom prst="rect">
            <a:avLst/>
          </a:prstGeom>
          <a:noFill/>
        </p:spPr>
        <p:txBody>
          <a:bodyPr wrap="none" rtlCol="0">
            <a:spAutoFit/>
          </a:bodyPr>
          <a:lstStyle/>
          <a:p>
            <a:r>
              <a:rPr lang="en-US"/>
              <a:t>== is used to test for equality.</a:t>
            </a:r>
          </a:p>
        </p:txBody>
      </p:sp>
      <p:sp>
        <p:nvSpPr>
          <p:cNvPr id="12" name="TextBox 11">
            <a:extLst>
              <a:ext uri="{FF2B5EF4-FFF2-40B4-BE49-F238E27FC236}">
                <a16:creationId xmlns:a16="http://schemas.microsoft.com/office/drawing/2014/main" id="{8FA9B213-CB9D-084D-B0B4-D1BD8C06D834}"/>
              </a:ext>
            </a:extLst>
          </p:cNvPr>
          <p:cNvSpPr txBox="1"/>
          <p:nvPr/>
        </p:nvSpPr>
        <p:spPr>
          <a:xfrm>
            <a:off x="8628526" y="2617166"/>
            <a:ext cx="3371690" cy="1200329"/>
          </a:xfrm>
          <a:prstGeom prst="rect">
            <a:avLst/>
          </a:prstGeom>
          <a:noFill/>
        </p:spPr>
        <p:txBody>
          <a:bodyPr wrap="square" rtlCol="0">
            <a:spAutoFit/>
          </a:bodyPr>
          <a:lstStyle/>
          <a:p>
            <a:r>
              <a:rPr lang="en-US"/>
              <a:t>= is used for assignment. It returns the value assigned – so can be false (==0) or true (==1) depending on assigned value. </a:t>
            </a:r>
          </a:p>
        </p:txBody>
      </p:sp>
      <p:sp>
        <p:nvSpPr>
          <p:cNvPr id="8" name="TextBox 7">
            <a:extLst>
              <a:ext uri="{FF2B5EF4-FFF2-40B4-BE49-F238E27FC236}">
                <a16:creationId xmlns:a16="http://schemas.microsoft.com/office/drawing/2014/main" id="{EE0EFC12-8E80-5D4D-8E28-DE72B3DF1B00}"/>
              </a:ext>
            </a:extLst>
          </p:cNvPr>
          <p:cNvSpPr txBox="1"/>
          <p:nvPr/>
        </p:nvSpPr>
        <p:spPr>
          <a:xfrm>
            <a:off x="8332342" y="3965825"/>
            <a:ext cx="2666114" cy="2031325"/>
          </a:xfrm>
          <a:prstGeom prst="rect">
            <a:avLst/>
          </a:prstGeom>
          <a:noFill/>
        </p:spPr>
        <p:txBody>
          <a:bodyPr wrap="none" rtlCol="0">
            <a:spAutoFit/>
          </a:bodyPr>
          <a:lstStyle/>
          <a:p>
            <a:r>
              <a:rPr lang="en-US"/>
              <a:t>If statement syntax is</a:t>
            </a:r>
          </a:p>
          <a:p>
            <a:endParaRPr lang="en-US"/>
          </a:p>
          <a:p>
            <a:r>
              <a:rPr lang="en-US">
                <a:latin typeface="Courier" pitchFamily="2" charset="0"/>
              </a:rPr>
              <a:t>if ( condition ) {</a:t>
            </a:r>
          </a:p>
          <a:p>
            <a:r>
              <a:rPr lang="en-US">
                <a:latin typeface="Courier" pitchFamily="2" charset="0"/>
              </a:rPr>
              <a:t>   expression;</a:t>
            </a:r>
          </a:p>
          <a:p>
            <a:r>
              <a:rPr lang="en-US">
                <a:latin typeface="Courier" pitchFamily="2" charset="0"/>
              </a:rPr>
              <a:t>} else {</a:t>
            </a:r>
          </a:p>
          <a:p>
            <a:r>
              <a:rPr lang="en-US">
                <a:latin typeface="Courier" pitchFamily="2" charset="0"/>
              </a:rPr>
              <a:t>   expression;</a:t>
            </a:r>
          </a:p>
          <a:p>
            <a:r>
              <a:rPr lang="en-US">
                <a:latin typeface="Courier" pitchFamily="2" charset="0"/>
              </a:rPr>
              <a:t>}</a:t>
            </a:r>
          </a:p>
        </p:txBody>
      </p:sp>
      <p:sp>
        <p:nvSpPr>
          <p:cNvPr id="13" name="TextBox 12">
            <a:extLst>
              <a:ext uri="{FF2B5EF4-FFF2-40B4-BE49-F238E27FC236}">
                <a16:creationId xmlns:a16="http://schemas.microsoft.com/office/drawing/2014/main" id="{5003431B-FC6D-B642-AF94-045F9ED90CA0}"/>
              </a:ext>
            </a:extLst>
          </p:cNvPr>
          <p:cNvSpPr txBox="1"/>
          <p:nvPr/>
        </p:nvSpPr>
        <p:spPr>
          <a:xfrm>
            <a:off x="8414535" y="6263310"/>
            <a:ext cx="2086405" cy="369332"/>
          </a:xfrm>
          <a:prstGeom prst="rect">
            <a:avLst/>
          </a:prstGeom>
          <a:noFill/>
        </p:spPr>
        <p:txBody>
          <a:bodyPr wrap="none" rtlCol="0">
            <a:spAutoFit/>
          </a:bodyPr>
          <a:lstStyle/>
          <a:p>
            <a:r>
              <a:rPr lang="en-US"/>
              <a:t>else part is optional.</a:t>
            </a:r>
          </a:p>
        </p:txBody>
      </p:sp>
      <p:sp>
        <p:nvSpPr>
          <p:cNvPr id="6" name="Date Placeholder 5">
            <a:extLst>
              <a:ext uri="{FF2B5EF4-FFF2-40B4-BE49-F238E27FC236}">
                <a16:creationId xmlns:a16="http://schemas.microsoft.com/office/drawing/2014/main" id="{B45B9444-8BA9-1A43-905B-A75704A63304}"/>
              </a:ext>
            </a:extLst>
          </p:cNvPr>
          <p:cNvSpPr>
            <a:spLocks noGrp="1"/>
          </p:cNvSpPr>
          <p:nvPr>
            <p:ph type="dt" sz="half" idx="10"/>
          </p:nvPr>
        </p:nvSpPr>
        <p:spPr/>
        <p:txBody>
          <a:bodyPr/>
          <a:lstStyle/>
          <a:p>
            <a:r>
              <a:rPr lang="en-US"/>
              <a:t>10/31/2024</a:t>
            </a:r>
          </a:p>
        </p:txBody>
      </p:sp>
      <p:sp>
        <p:nvSpPr>
          <p:cNvPr id="7" name="Footer Placeholder 6">
            <a:extLst>
              <a:ext uri="{FF2B5EF4-FFF2-40B4-BE49-F238E27FC236}">
                <a16:creationId xmlns:a16="http://schemas.microsoft.com/office/drawing/2014/main" id="{05275B37-FEAC-2A47-AD58-51EAF5F9B7F3}"/>
              </a:ext>
            </a:extLst>
          </p:cNvPr>
          <p:cNvSpPr>
            <a:spLocks noGrp="1"/>
          </p:cNvSpPr>
          <p:nvPr>
            <p:ph type="ftr" sz="quarter" idx="11"/>
          </p:nvPr>
        </p:nvSpPr>
        <p:spPr/>
        <p:txBody>
          <a:bodyPr/>
          <a:lstStyle/>
          <a:p>
            <a:r>
              <a:rPr lang="en-US"/>
              <a:t>12.010 Compiled languages</a:t>
            </a:r>
          </a:p>
        </p:txBody>
      </p:sp>
      <p:sp>
        <p:nvSpPr>
          <p:cNvPr id="9" name="Slide Number Placeholder 8">
            <a:extLst>
              <a:ext uri="{FF2B5EF4-FFF2-40B4-BE49-F238E27FC236}">
                <a16:creationId xmlns:a16="http://schemas.microsoft.com/office/drawing/2014/main" id="{10CE8682-B968-084D-BB0F-03B1C1A6BE48}"/>
              </a:ext>
            </a:extLst>
          </p:cNvPr>
          <p:cNvSpPr>
            <a:spLocks noGrp="1"/>
          </p:cNvSpPr>
          <p:nvPr>
            <p:ph type="sldNum" sz="quarter" idx="12"/>
          </p:nvPr>
        </p:nvSpPr>
        <p:spPr/>
        <p:txBody>
          <a:bodyPr/>
          <a:lstStyle/>
          <a:p>
            <a:fld id="{D1C01270-E0CC-824B-88B3-44DDEBD5C993}" type="slidenum">
              <a:rPr lang="en-US" smtClean="0"/>
              <a:t>15</a:t>
            </a:fld>
            <a:endParaRPr lang="en-US"/>
          </a:p>
        </p:txBody>
      </p:sp>
    </p:spTree>
    <p:extLst>
      <p:ext uri="{BB962C8B-B14F-4D97-AF65-F5344CB8AC3E}">
        <p14:creationId xmlns:p14="http://schemas.microsoft.com/office/powerpoint/2010/main" val="1822364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4" name="Content Placeholder 3">
            <a:extLst>
              <a:ext uri="{FF2B5EF4-FFF2-40B4-BE49-F238E27FC236}">
                <a16:creationId xmlns:a16="http://schemas.microsoft.com/office/drawing/2014/main" id="{F16EF554-61A7-2548-9249-F62D8E1A0443}"/>
              </a:ext>
            </a:extLst>
          </p:cNvPr>
          <p:cNvSpPr>
            <a:spLocks noGrp="1"/>
          </p:cNvSpPr>
          <p:nvPr>
            <p:ph idx="1"/>
          </p:nvPr>
        </p:nvSpPr>
        <p:spPr>
          <a:xfrm>
            <a:off x="838200" y="1455755"/>
            <a:ext cx="10515600" cy="4351338"/>
          </a:xfrm>
        </p:spPr>
        <p:txBody>
          <a:bodyPr/>
          <a:lstStyle/>
          <a:p>
            <a:r>
              <a:rPr lang="en-US"/>
              <a:t>Loops in C</a:t>
            </a:r>
          </a:p>
        </p:txBody>
      </p:sp>
      <p:pic>
        <p:nvPicPr>
          <p:cNvPr id="3" name="Picture 2">
            <a:extLst>
              <a:ext uri="{FF2B5EF4-FFF2-40B4-BE49-F238E27FC236}">
                <a16:creationId xmlns:a16="http://schemas.microsoft.com/office/drawing/2014/main" id="{75118647-1790-3743-8BD7-E2A72D2ED66A}"/>
              </a:ext>
            </a:extLst>
          </p:cNvPr>
          <p:cNvPicPr>
            <a:picLocks noChangeAspect="1"/>
          </p:cNvPicPr>
          <p:nvPr/>
        </p:nvPicPr>
        <p:blipFill>
          <a:blip r:embed="rId2"/>
          <a:stretch>
            <a:fillRect/>
          </a:stretch>
        </p:blipFill>
        <p:spPr>
          <a:xfrm>
            <a:off x="708916" y="2053467"/>
            <a:ext cx="5728271" cy="4291824"/>
          </a:xfrm>
          <a:prstGeom prst="rect">
            <a:avLst/>
          </a:prstGeom>
        </p:spPr>
      </p:pic>
      <p:sp>
        <p:nvSpPr>
          <p:cNvPr id="5" name="TextBox 4">
            <a:extLst>
              <a:ext uri="{FF2B5EF4-FFF2-40B4-BE49-F238E27FC236}">
                <a16:creationId xmlns:a16="http://schemas.microsoft.com/office/drawing/2014/main" id="{899CA542-9265-1C42-A48A-30EAC0C3F349}"/>
              </a:ext>
            </a:extLst>
          </p:cNvPr>
          <p:cNvSpPr txBox="1"/>
          <p:nvPr/>
        </p:nvSpPr>
        <p:spPr>
          <a:xfrm>
            <a:off x="6630862" y="1690688"/>
            <a:ext cx="3309304" cy="1200329"/>
          </a:xfrm>
          <a:prstGeom prst="rect">
            <a:avLst/>
          </a:prstGeom>
          <a:noFill/>
        </p:spPr>
        <p:txBody>
          <a:bodyPr wrap="none" rtlCol="0">
            <a:spAutoFit/>
          </a:bodyPr>
          <a:lstStyle/>
          <a:p>
            <a:r>
              <a:rPr lang="en-US" sz="2400"/>
              <a:t>Python – loops indented.</a:t>
            </a:r>
          </a:p>
          <a:p>
            <a:endParaRPr lang="en-US" sz="2400"/>
          </a:p>
          <a:p>
            <a:r>
              <a:rPr lang="en-US" sz="2400"/>
              <a:t>C syntax</a:t>
            </a:r>
          </a:p>
        </p:txBody>
      </p:sp>
      <p:sp>
        <p:nvSpPr>
          <p:cNvPr id="6" name="TextBox 5">
            <a:extLst>
              <a:ext uri="{FF2B5EF4-FFF2-40B4-BE49-F238E27FC236}">
                <a16:creationId xmlns:a16="http://schemas.microsoft.com/office/drawing/2014/main" id="{826B0010-8CD0-9246-A0D1-58B7248F2C89}"/>
              </a:ext>
            </a:extLst>
          </p:cNvPr>
          <p:cNvSpPr txBox="1"/>
          <p:nvPr/>
        </p:nvSpPr>
        <p:spPr>
          <a:xfrm>
            <a:off x="6630862" y="2976797"/>
            <a:ext cx="5561138" cy="1200329"/>
          </a:xfrm>
          <a:prstGeom prst="rect">
            <a:avLst/>
          </a:prstGeom>
          <a:noFill/>
        </p:spPr>
        <p:txBody>
          <a:bodyPr wrap="none" rtlCol="0">
            <a:spAutoFit/>
          </a:bodyPr>
          <a:lstStyle/>
          <a:p>
            <a:endParaRPr lang="en-US"/>
          </a:p>
          <a:p>
            <a:r>
              <a:rPr lang="en-US">
                <a:latin typeface="Courier" pitchFamily="2" charset="0"/>
              </a:rPr>
              <a:t>for ( start; test; </a:t>
            </a:r>
            <a:r>
              <a:rPr lang="en-US" err="1">
                <a:latin typeface="Courier" pitchFamily="2" charset="0"/>
              </a:rPr>
              <a:t>iteration_update</a:t>
            </a:r>
            <a:r>
              <a:rPr lang="en-US">
                <a:latin typeface="Courier" pitchFamily="2" charset="0"/>
              </a:rPr>
              <a:t> ) {</a:t>
            </a:r>
          </a:p>
          <a:p>
            <a:r>
              <a:rPr lang="en-US">
                <a:latin typeface="Courier" pitchFamily="2" charset="0"/>
              </a:rPr>
              <a:t>   expression;</a:t>
            </a:r>
          </a:p>
          <a:p>
            <a:r>
              <a:rPr lang="en-US">
                <a:latin typeface="Courier" pitchFamily="2" charset="0"/>
              </a:rPr>
              <a:t>}</a:t>
            </a:r>
          </a:p>
        </p:txBody>
      </p:sp>
      <p:sp>
        <p:nvSpPr>
          <p:cNvPr id="7" name="Date Placeholder 6">
            <a:extLst>
              <a:ext uri="{FF2B5EF4-FFF2-40B4-BE49-F238E27FC236}">
                <a16:creationId xmlns:a16="http://schemas.microsoft.com/office/drawing/2014/main" id="{99A8F363-BFE8-9944-8483-B7125F846127}"/>
              </a:ext>
            </a:extLst>
          </p:cNvPr>
          <p:cNvSpPr>
            <a:spLocks noGrp="1"/>
          </p:cNvSpPr>
          <p:nvPr>
            <p:ph type="dt" sz="half" idx="10"/>
          </p:nvPr>
        </p:nvSpPr>
        <p:spPr/>
        <p:txBody>
          <a:bodyPr/>
          <a:lstStyle/>
          <a:p>
            <a:r>
              <a:rPr lang="en-US"/>
              <a:t>10/31/2024</a:t>
            </a:r>
          </a:p>
        </p:txBody>
      </p:sp>
      <p:sp>
        <p:nvSpPr>
          <p:cNvPr id="8" name="Footer Placeholder 7">
            <a:extLst>
              <a:ext uri="{FF2B5EF4-FFF2-40B4-BE49-F238E27FC236}">
                <a16:creationId xmlns:a16="http://schemas.microsoft.com/office/drawing/2014/main" id="{2DF48D15-DBC3-5542-8902-0DA000E53A97}"/>
              </a:ext>
            </a:extLst>
          </p:cNvPr>
          <p:cNvSpPr>
            <a:spLocks noGrp="1"/>
          </p:cNvSpPr>
          <p:nvPr>
            <p:ph type="ftr" sz="quarter" idx="11"/>
          </p:nvPr>
        </p:nvSpPr>
        <p:spPr/>
        <p:txBody>
          <a:bodyPr/>
          <a:lstStyle/>
          <a:p>
            <a:r>
              <a:rPr lang="en-US"/>
              <a:t>12.010 Compiled languages</a:t>
            </a:r>
          </a:p>
        </p:txBody>
      </p:sp>
      <p:sp>
        <p:nvSpPr>
          <p:cNvPr id="9" name="Slide Number Placeholder 8">
            <a:extLst>
              <a:ext uri="{FF2B5EF4-FFF2-40B4-BE49-F238E27FC236}">
                <a16:creationId xmlns:a16="http://schemas.microsoft.com/office/drawing/2014/main" id="{9A4F74C1-60BB-DE40-BA71-F4151D24C223}"/>
              </a:ext>
            </a:extLst>
          </p:cNvPr>
          <p:cNvSpPr>
            <a:spLocks noGrp="1"/>
          </p:cNvSpPr>
          <p:nvPr>
            <p:ph type="sldNum" sz="quarter" idx="12"/>
          </p:nvPr>
        </p:nvSpPr>
        <p:spPr/>
        <p:txBody>
          <a:bodyPr/>
          <a:lstStyle/>
          <a:p>
            <a:fld id="{D1C01270-E0CC-824B-88B3-44DDEBD5C993}" type="slidenum">
              <a:rPr lang="en-US" smtClean="0"/>
              <a:t>16</a:t>
            </a:fld>
            <a:endParaRPr lang="en-US"/>
          </a:p>
        </p:txBody>
      </p:sp>
    </p:spTree>
    <p:extLst>
      <p:ext uri="{BB962C8B-B14F-4D97-AF65-F5344CB8AC3E}">
        <p14:creationId xmlns:p14="http://schemas.microsoft.com/office/powerpoint/2010/main" val="885173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4" name="Content Placeholder 3">
            <a:extLst>
              <a:ext uri="{FF2B5EF4-FFF2-40B4-BE49-F238E27FC236}">
                <a16:creationId xmlns:a16="http://schemas.microsoft.com/office/drawing/2014/main" id="{F16EF554-61A7-2548-9249-F62D8E1A0443}"/>
              </a:ext>
            </a:extLst>
          </p:cNvPr>
          <p:cNvSpPr>
            <a:spLocks noGrp="1"/>
          </p:cNvSpPr>
          <p:nvPr>
            <p:ph idx="1"/>
          </p:nvPr>
        </p:nvSpPr>
        <p:spPr>
          <a:xfrm>
            <a:off x="838200" y="1455755"/>
            <a:ext cx="10515600" cy="4351338"/>
          </a:xfrm>
        </p:spPr>
        <p:txBody>
          <a:bodyPr/>
          <a:lstStyle/>
          <a:p>
            <a:r>
              <a:rPr lang="en-US"/>
              <a:t>Arrays in C</a:t>
            </a:r>
          </a:p>
        </p:txBody>
      </p:sp>
      <p:pic>
        <p:nvPicPr>
          <p:cNvPr id="6" name="Picture 5">
            <a:extLst>
              <a:ext uri="{FF2B5EF4-FFF2-40B4-BE49-F238E27FC236}">
                <a16:creationId xmlns:a16="http://schemas.microsoft.com/office/drawing/2014/main" id="{0AF237D9-26CE-8247-A813-16C7275CD656}"/>
              </a:ext>
            </a:extLst>
          </p:cNvPr>
          <p:cNvPicPr>
            <a:picLocks noChangeAspect="1"/>
          </p:cNvPicPr>
          <p:nvPr/>
        </p:nvPicPr>
        <p:blipFill>
          <a:blip r:embed="rId2"/>
          <a:stretch>
            <a:fillRect/>
          </a:stretch>
        </p:blipFill>
        <p:spPr>
          <a:xfrm>
            <a:off x="1206429" y="2234915"/>
            <a:ext cx="5422900" cy="3251200"/>
          </a:xfrm>
          <a:prstGeom prst="rect">
            <a:avLst/>
          </a:prstGeom>
        </p:spPr>
      </p:pic>
      <p:sp>
        <p:nvSpPr>
          <p:cNvPr id="7" name="TextBox 6">
            <a:extLst>
              <a:ext uri="{FF2B5EF4-FFF2-40B4-BE49-F238E27FC236}">
                <a16:creationId xmlns:a16="http://schemas.microsoft.com/office/drawing/2014/main" id="{284A2BD3-5617-0A44-96E5-450C3FA7A4F1}"/>
              </a:ext>
            </a:extLst>
          </p:cNvPr>
          <p:cNvSpPr txBox="1"/>
          <p:nvPr/>
        </p:nvSpPr>
        <p:spPr>
          <a:xfrm>
            <a:off x="7266155" y="1973305"/>
            <a:ext cx="4734061" cy="3539430"/>
          </a:xfrm>
          <a:prstGeom prst="rect">
            <a:avLst/>
          </a:prstGeom>
          <a:noFill/>
        </p:spPr>
        <p:txBody>
          <a:bodyPr wrap="square" rtlCol="0">
            <a:spAutoFit/>
          </a:bodyPr>
          <a:lstStyle/>
          <a:p>
            <a:r>
              <a:rPr lang="en-US" sz="2800"/>
              <a:t>Arrays in C – simple way with [] notation.</a:t>
            </a:r>
          </a:p>
          <a:p>
            <a:endParaRPr lang="en-US" sz="2800"/>
          </a:p>
          <a:p>
            <a:r>
              <a:rPr lang="en-US" sz="2800"/>
              <a:t>Array sizes in simple way need to be set at “compile” time. </a:t>
            </a:r>
          </a:p>
          <a:p>
            <a:endParaRPr lang="en-US" sz="2800"/>
          </a:p>
          <a:p>
            <a:r>
              <a:rPr lang="en-US" sz="2800"/>
              <a:t>Arrays can be multi-dimensional.</a:t>
            </a:r>
          </a:p>
        </p:txBody>
      </p:sp>
      <p:sp>
        <p:nvSpPr>
          <p:cNvPr id="3" name="Date Placeholder 2">
            <a:extLst>
              <a:ext uri="{FF2B5EF4-FFF2-40B4-BE49-F238E27FC236}">
                <a16:creationId xmlns:a16="http://schemas.microsoft.com/office/drawing/2014/main" id="{5C3DFAAC-2C36-7E45-9A48-396B9CA34BF4}"/>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AF8A9BC9-C39F-DC43-8C86-963898903D96}"/>
              </a:ext>
            </a:extLst>
          </p:cNvPr>
          <p:cNvSpPr>
            <a:spLocks noGrp="1"/>
          </p:cNvSpPr>
          <p:nvPr>
            <p:ph type="ftr" sz="quarter" idx="11"/>
          </p:nvPr>
        </p:nvSpPr>
        <p:spPr/>
        <p:txBody>
          <a:bodyPr/>
          <a:lstStyle/>
          <a:p>
            <a:r>
              <a:rPr lang="en-US"/>
              <a:t>12.010 Compiled languages</a:t>
            </a:r>
          </a:p>
        </p:txBody>
      </p:sp>
      <p:sp>
        <p:nvSpPr>
          <p:cNvPr id="8" name="Slide Number Placeholder 7">
            <a:extLst>
              <a:ext uri="{FF2B5EF4-FFF2-40B4-BE49-F238E27FC236}">
                <a16:creationId xmlns:a16="http://schemas.microsoft.com/office/drawing/2014/main" id="{68B5D578-890C-AC45-A44E-3B2BE18D1338}"/>
              </a:ext>
            </a:extLst>
          </p:cNvPr>
          <p:cNvSpPr>
            <a:spLocks noGrp="1"/>
          </p:cNvSpPr>
          <p:nvPr>
            <p:ph type="sldNum" sz="quarter" idx="12"/>
          </p:nvPr>
        </p:nvSpPr>
        <p:spPr/>
        <p:txBody>
          <a:bodyPr/>
          <a:lstStyle/>
          <a:p>
            <a:fld id="{D1C01270-E0CC-824B-88B3-44DDEBD5C993}" type="slidenum">
              <a:rPr lang="en-US" smtClean="0"/>
              <a:t>17</a:t>
            </a:fld>
            <a:endParaRPr lang="en-US"/>
          </a:p>
        </p:txBody>
      </p:sp>
    </p:spTree>
    <p:extLst>
      <p:ext uri="{BB962C8B-B14F-4D97-AF65-F5344CB8AC3E}">
        <p14:creationId xmlns:p14="http://schemas.microsoft.com/office/powerpoint/2010/main" val="3166409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B4A4-69AC-294C-974F-707D8F0B6E1E}"/>
              </a:ext>
            </a:extLst>
          </p:cNvPr>
          <p:cNvSpPr>
            <a:spLocks noGrp="1"/>
          </p:cNvSpPr>
          <p:nvPr>
            <p:ph type="title"/>
          </p:nvPr>
        </p:nvSpPr>
        <p:spPr/>
        <p:txBody>
          <a:bodyPr/>
          <a:lstStyle/>
          <a:p>
            <a:r>
              <a:rPr lang="en-US"/>
              <a:t>Getting started with C</a:t>
            </a:r>
          </a:p>
        </p:txBody>
      </p:sp>
      <p:sp>
        <p:nvSpPr>
          <p:cNvPr id="4" name="Content Placeholder 3">
            <a:extLst>
              <a:ext uri="{FF2B5EF4-FFF2-40B4-BE49-F238E27FC236}">
                <a16:creationId xmlns:a16="http://schemas.microsoft.com/office/drawing/2014/main" id="{F16EF554-61A7-2548-9249-F62D8E1A0443}"/>
              </a:ext>
            </a:extLst>
          </p:cNvPr>
          <p:cNvSpPr>
            <a:spLocks noGrp="1"/>
          </p:cNvSpPr>
          <p:nvPr>
            <p:ph idx="1"/>
          </p:nvPr>
        </p:nvSpPr>
        <p:spPr>
          <a:xfrm>
            <a:off x="838200" y="1455755"/>
            <a:ext cx="10515600" cy="4351338"/>
          </a:xfrm>
        </p:spPr>
        <p:txBody>
          <a:bodyPr/>
          <a:lstStyle/>
          <a:p>
            <a:r>
              <a:rPr lang="en-US"/>
              <a:t>Arrays in C are pointers</a:t>
            </a:r>
          </a:p>
        </p:txBody>
      </p:sp>
      <p:pic>
        <p:nvPicPr>
          <p:cNvPr id="3" name="Picture 2">
            <a:extLst>
              <a:ext uri="{FF2B5EF4-FFF2-40B4-BE49-F238E27FC236}">
                <a16:creationId xmlns:a16="http://schemas.microsoft.com/office/drawing/2014/main" id="{B84249FF-E50B-B246-B9BF-5EC516EC3D31}"/>
              </a:ext>
            </a:extLst>
          </p:cNvPr>
          <p:cNvPicPr>
            <a:picLocks noChangeAspect="1"/>
          </p:cNvPicPr>
          <p:nvPr/>
        </p:nvPicPr>
        <p:blipFill rotWithShape="1">
          <a:blip r:embed="rId2"/>
          <a:srcRect r="19351"/>
          <a:stretch/>
        </p:blipFill>
        <p:spPr>
          <a:xfrm>
            <a:off x="1330932" y="2105703"/>
            <a:ext cx="5100690" cy="3797300"/>
          </a:xfrm>
          <a:prstGeom prst="rect">
            <a:avLst/>
          </a:prstGeom>
        </p:spPr>
      </p:pic>
      <p:sp>
        <p:nvSpPr>
          <p:cNvPr id="7" name="TextBox 6">
            <a:extLst>
              <a:ext uri="{FF2B5EF4-FFF2-40B4-BE49-F238E27FC236}">
                <a16:creationId xmlns:a16="http://schemas.microsoft.com/office/drawing/2014/main" id="{2AF2092A-65E2-CB4D-9AF8-C826B801903B}"/>
              </a:ext>
            </a:extLst>
          </p:cNvPr>
          <p:cNvSpPr txBox="1"/>
          <p:nvPr/>
        </p:nvSpPr>
        <p:spPr>
          <a:xfrm>
            <a:off x="6824366" y="1979175"/>
            <a:ext cx="4734061" cy="3970318"/>
          </a:xfrm>
          <a:prstGeom prst="rect">
            <a:avLst/>
          </a:prstGeom>
          <a:noFill/>
        </p:spPr>
        <p:txBody>
          <a:bodyPr wrap="square" rtlCol="0">
            <a:spAutoFit/>
          </a:bodyPr>
          <a:lstStyle/>
          <a:p>
            <a:r>
              <a:rPr lang="en-US" sz="2800"/>
              <a:t>Arrays in C are one example of “pointers”</a:t>
            </a:r>
          </a:p>
          <a:p>
            <a:endParaRPr lang="en-US" sz="2800"/>
          </a:p>
          <a:p>
            <a:r>
              <a:rPr lang="en-US" sz="2800"/>
              <a:t>Pointers are often used in C and can be a bit mysterious to start. </a:t>
            </a:r>
          </a:p>
          <a:p>
            <a:endParaRPr lang="en-US" sz="2800"/>
          </a:p>
          <a:p>
            <a:r>
              <a:rPr lang="en-US" sz="2800"/>
              <a:t>In essence they are a “pointer” to some block of memory. </a:t>
            </a:r>
          </a:p>
        </p:txBody>
      </p:sp>
      <p:sp>
        <p:nvSpPr>
          <p:cNvPr id="5" name="Date Placeholder 4">
            <a:extLst>
              <a:ext uri="{FF2B5EF4-FFF2-40B4-BE49-F238E27FC236}">
                <a16:creationId xmlns:a16="http://schemas.microsoft.com/office/drawing/2014/main" id="{F43F4720-85A8-7D4D-A804-428D148B959D}"/>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2292F960-F0C5-5E4F-A21E-CCA0EEC10DA0}"/>
              </a:ext>
            </a:extLst>
          </p:cNvPr>
          <p:cNvSpPr>
            <a:spLocks noGrp="1"/>
          </p:cNvSpPr>
          <p:nvPr>
            <p:ph type="ftr" sz="quarter" idx="11"/>
          </p:nvPr>
        </p:nvSpPr>
        <p:spPr/>
        <p:txBody>
          <a:bodyPr/>
          <a:lstStyle/>
          <a:p>
            <a:r>
              <a:rPr lang="en-US"/>
              <a:t>12.010 Compiled languages</a:t>
            </a:r>
          </a:p>
        </p:txBody>
      </p:sp>
      <p:sp>
        <p:nvSpPr>
          <p:cNvPr id="8" name="Slide Number Placeholder 7">
            <a:extLst>
              <a:ext uri="{FF2B5EF4-FFF2-40B4-BE49-F238E27FC236}">
                <a16:creationId xmlns:a16="http://schemas.microsoft.com/office/drawing/2014/main" id="{00566DCF-1003-3B4A-AF83-C7B742F1707B}"/>
              </a:ext>
            </a:extLst>
          </p:cNvPr>
          <p:cNvSpPr>
            <a:spLocks noGrp="1"/>
          </p:cNvSpPr>
          <p:nvPr>
            <p:ph type="sldNum" sz="quarter" idx="12"/>
          </p:nvPr>
        </p:nvSpPr>
        <p:spPr/>
        <p:txBody>
          <a:bodyPr/>
          <a:lstStyle/>
          <a:p>
            <a:fld id="{D1C01270-E0CC-824B-88B3-44DDEBD5C993}" type="slidenum">
              <a:rPr lang="en-US" smtClean="0"/>
              <a:t>18</a:t>
            </a:fld>
            <a:endParaRPr lang="en-US"/>
          </a:p>
        </p:txBody>
      </p:sp>
    </p:spTree>
    <p:extLst>
      <p:ext uri="{BB962C8B-B14F-4D97-AF65-F5344CB8AC3E}">
        <p14:creationId xmlns:p14="http://schemas.microsoft.com/office/powerpoint/2010/main" val="3145065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8EF9C-1DA6-F240-8657-5551B652E41E}"/>
              </a:ext>
            </a:extLst>
          </p:cNvPr>
          <p:cNvSpPr>
            <a:spLocks noGrp="1"/>
          </p:cNvSpPr>
          <p:nvPr>
            <p:ph type="title"/>
          </p:nvPr>
        </p:nvSpPr>
        <p:spPr/>
        <p:txBody>
          <a:bodyPr/>
          <a:lstStyle/>
          <a:p>
            <a:r>
              <a:rPr lang="en-US"/>
              <a:t>Getting started with C</a:t>
            </a:r>
          </a:p>
        </p:txBody>
      </p:sp>
      <p:sp>
        <p:nvSpPr>
          <p:cNvPr id="3" name="Content Placeholder 2">
            <a:extLst>
              <a:ext uri="{FF2B5EF4-FFF2-40B4-BE49-F238E27FC236}">
                <a16:creationId xmlns:a16="http://schemas.microsoft.com/office/drawing/2014/main" id="{6E156E4B-DCBE-7A42-92F6-55CF8EDC0E16}"/>
              </a:ext>
            </a:extLst>
          </p:cNvPr>
          <p:cNvSpPr>
            <a:spLocks noGrp="1"/>
          </p:cNvSpPr>
          <p:nvPr>
            <p:ph idx="1"/>
          </p:nvPr>
        </p:nvSpPr>
        <p:spPr/>
        <p:txBody>
          <a:bodyPr>
            <a:normAutofit fontScale="92500" lnSpcReduction="20000"/>
          </a:bodyPr>
          <a:lstStyle/>
          <a:p>
            <a:r>
              <a:rPr lang="en-US" dirty="0"/>
              <a:t>Hands on </a:t>
            </a:r>
          </a:p>
          <a:p>
            <a:pPr marL="457200" lvl="1" indent="0">
              <a:buNone/>
            </a:pPr>
            <a:r>
              <a:rPr lang="en-US" dirty="0"/>
              <a:t>Lec13-c-basic-hello.ipynb</a:t>
            </a:r>
          </a:p>
          <a:p>
            <a:pPr marL="457200" lvl="1" indent="0">
              <a:buNone/>
            </a:pPr>
            <a:r>
              <a:rPr lang="en-US" dirty="0"/>
              <a:t>But need C Kernel installed for this to run (and maybe only possible on Unix and Mac)</a:t>
            </a:r>
          </a:p>
          <a:p>
            <a:r>
              <a:rPr lang="en-US" dirty="0"/>
              <a:t>When this code is loaded (at least in </a:t>
            </a:r>
            <a:r>
              <a:rPr lang="en-US" dirty="0" err="1"/>
              <a:t>vscode</a:t>
            </a:r>
            <a:r>
              <a:rPr lang="en-US" dirty="0"/>
              <a:t>) there should be a prompt to install the C/C++ extension pack.</a:t>
            </a:r>
          </a:p>
          <a:p>
            <a:r>
              <a:rPr lang="en-US" dirty="0"/>
              <a:t>For Macs:</a:t>
            </a:r>
          </a:p>
          <a:p>
            <a:pPr marL="0" indent="0">
              <a:buNone/>
            </a:pPr>
            <a:r>
              <a:rPr lang="en-US" dirty="0"/>
              <a:t> </a:t>
            </a:r>
            <a:r>
              <a:rPr lang="en-US" dirty="0" err="1"/>
              <a:t>xcode</a:t>
            </a:r>
            <a:r>
              <a:rPr lang="en-US" dirty="0"/>
              <a:t>-select --install</a:t>
            </a:r>
          </a:p>
          <a:p>
            <a:pPr marL="0" indent="0">
              <a:buNone/>
            </a:pPr>
            <a:r>
              <a:rPr lang="en-US" dirty="0"/>
              <a:t>(invokes getting the command line)</a:t>
            </a:r>
          </a:p>
          <a:p>
            <a:pPr marL="0" indent="0">
              <a:buNone/>
            </a:pPr>
            <a:r>
              <a:rPr lang="en-US" dirty="0">
                <a:hlinkClick r:id="rId2"/>
              </a:rPr>
              <a:t>https://github.com/fxcoudert/gfortran-for-macOS/releases</a:t>
            </a:r>
            <a:endParaRPr lang="en-US" dirty="0"/>
          </a:p>
          <a:p>
            <a:pPr marL="0" indent="0">
              <a:buNone/>
            </a:pPr>
            <a:r>
              <a:rPr lang="en-US" dirty="0"/>
              <a:t>(Then use </a:t>
            </a:r>
            <a:r>
              <a:rPr lang="en-US" dirty="0" err="1"/>
              <a:t>gcc</a:t>
            </a:r>
            <a:r>
              <a:rPr lang="en-US" dirty="0"/>
              <a:t>).</a:t>
            </a:r>
          </a:p>
          <a:p>
            <a:r>
              <a:rPr lang="en-US" dirty="0"/>
              <a:t>Run in </a:t>
            </a:r>
            <a:r>
              <a:rPr lang="en-US" dirty="0" err="1"/>
              <a:t>athena.dialup.mit.edu</a:t>
            </a:r>
            <a:r>
              <a:rPr lang="en-US" dirty="0"/>
              <a:t> (needs two-factor authentication).</a:t>
            </a:r>
          </a:p>
          <a:p>
            <a:pPr marL="0" indent="0">
              <a:buNone/>
            </a:pPr>
            <a:endParaRPr lang="en-US" dirty="0"/>
          </a:p>
        </p:txBody>
      </p:sp>
      <p:sp>
        <p:nvSpPr>
          <p:cNvPr id="4" name="Date Placeholder 3">
            <a:extLst>
              <a:ext uri="{FF2B5EF4-FFF2-40B4-BE49-F238E27FC236}">
                <a16:creationId xmlns:a16="http://schemas.microsoft.com/office/drawing/2014/main" id="{D1F403DC-1146-7343-85D7-51353DAA55C9}"/>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731B14EA-27C6-0944-BB21-E1308CF102A7}"/>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9EEC4A22-12B3-7641-A61D-8A249744BDC0}"/>
              </a:ext>
            </a:extLst>
          </p:cNvPr>
          <p:cNvSpPr>
            <a:spLocks noGrp="1"/>
          </p:cNvSpPr>
          <p:nvPr>
            <p:ph type="sldNum" sz="quarter" idx="12"/>
          </p:nvPr>
        </p:nvSpPr>
        <p:spPr/>
        <p:txBody>
          <a:bodyPr/>
          <a:lstStyle/>
          <a:p>
            <a:fld id="{D1C01270-E0CC-824B-88B3-44DDEBD5C993}" type="slidenum">
              <a:rPr lang="en-US" smtClean="0"/>
              <a:t>19</a:t>
            </a:fld>
            <a:endParaRPr lang="en-US"/>
          </a:p>
        </p:txBody>
      </p:sp>
    </p:spTree>
    <p:extLst>
      <p:ext uri="{BB962C8B-B14F-4D97-AF65-F5344CB8AC3E}">
        <p14:creationId xmlns:p14="http://schemas.microsoft.com/office/powerpoint/2010/main" val="1761039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p:txBody>
          <a:bodyPr/>
          <a:lstStyle/>
          <a:p>
            <a:r>
              <a:rPr lang="en-US"/>
              <a:t>Summary</a:t>
            </a:r>
          </a:p>
        </p:txBody>
      </p:sp>
      <p:sp>
        <p:nvSpPr>
          <p:cNvPr id="5" name="Content Placeholder 4">
            <a:extLst>
              <a:ext uri="{FF2B5EF4-FFF2-40B4-BE49-F238E27FC236}">
                <a16:creationId xmlns:a16="http://schemas.microsoft.com/office/drawing/2014/main" id="{3D3517F2-CDF5-1F4D-ACBB-8568D9E7B424}"/>
              </a:ext>
            </a:extLst>
          </p:cNvPr>
          <p:cNvSpPr>
            <a:spLocks noGrp="1"/>
          </p:cNvSpPr>
          <p:nvPr>
            <p:ph idx="1"/>
          </p:nvPr>
        </p:nvSpPr>
        <p:spPr/>
        <p:txBody>
          <a:bodyPr/>
          <a:lstStyle/>
          <a:p>
            <a:r>
              <a:rPr lang="en-US"/>
              <a:t>Start compiled languages: </a:t>
            </a:r>
          </a:p>
          <a:p>
            <a:r>
              <a:rPr lang="en-US"/>
              <a:t>Getting compilers (Fortran/C)</a:t>
            </a:r>
          </a:p>
          <a:p>
            <a:r>
              <a:rPr lang="en-US"/>
              <a:t>How they work (compile/link/run)</a:t>
            </a:r>
          </a:p>
          <a:p>
            <a:endParaRPr lang="en-US">
              <a:effectLst/>
            </a:endParaRPr>
          </a:p>
          <a:p>
            <a:r>
              <a:rPr lang="en-US"/>
              <a:t>Goal is to give some basic familiarity and see how key foundational concepts (loops, conditionals, functions, data structures, I/O) look and behave.</a:t>
            </a:r>
          </a:p>
          <a:p>
            <a:pPr lvl="1"/>
            <a:r>
              <a:rPr lang="en-US">
                <a:effectLst/>
              </a:rPr>
              <a:t>Fully learning </a:t>
            </a:r>
            <a:r>
              <a:rPr lang="en-US"/>
              <a:t>each</a:t>
            </a:r>
            <a:r>
              <a:rPr lang="en-US">
                <a:effectLst/>
              </a:rPr>
              <a:t> language in detail takes time and practice. </a:t>
            </a:r>
            <a:endParaRPr lang="en-US"/>
          </a:p>
        </p:txBody>
      </p:sp>
      <p:sp>
        <p:nvSpPr>
          <p:cNvPr id="2" name="Date Placeholder 1">
            <a:extLst>
              <a:ext uri="{FF2B5EF4-FFF2-40B4-BE49-F238E27FC236}">
                <a16:creationId xmlns:a16="http://schemas.microsoft.com/office/drawing/2014/main" id="{6AB962F0-A8D6-1646-96E6-68A54DC1ED9F}"/>
              </a:ext>
            </a:extLst>
          </p:cNvPr>
          <p:cNvSpPr>
            <a:spLocks noGrp="1"/>
          </p:cNvSpPr>
          <p:nvPr>
            <p:ph type="dt" sz="half" idx="10"/>
          </p:nvPr>
        </p:nvSpPr>
        <p:spPr/>
        <p:txBody>
          <a:bodyPr/>
          <a:lstStyle/>
          <a:p>
            <a:r>
              <a:rPr lang="en-US"/>
              <a:t>10/31/2024</a:t>
            </a:r>
          </a:p>
        </p:txBody>
      </p:sp>
      <p:sp>
        <p:nvSpPr>
          <p:cNvPr id="3" name="Footer Placeholder 2">
            <a:extLst>
              <a:ext uri="{FF2B5EF4-FFF2-40B4-BE49-F238E27FC236}">
                <a16:creationId xmlns:a16="http://schemas.microsoft.com/office/drawing/2014/main" id="{237A0797-C4DC-D746-B7F4-A77468B5877D}"/>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AC1419D8-D231-B341-919A-E8157CC21708}"/>
              </a:ext>
            </a:extLst>
          </p:cNvPr>
          <p:cNvSpPr>
            <a:spLocks noGrp="1"/>
          </p:cNvSpPr>
          <p:nvPr>
            <p:ph type="sldNum" sz="quarter" idx="12"/>
          </p:nvPr>
        </p:nvSpPr>
        <p:spPr/>
        <p:txBody>
          <a:bodyPr/>
          <a:lstStyle/>
          <a:p>
            <a:fld id="{D1C01270-E0CC-824B-88B3-44DDEBD5C993}" type="slidenum">
              <a:rPr lang="en-US" smtClean="0"/>
              <a:t>2</a:t>
            </a:fld>
            <a:endParaRPr lang="en-US"/>
          </a:p>
        </p:txBody>
      </p:sp>
    </p:spTree>
    <p:extLst>
      <p:ext uri="{BB962C8B-B14F-4D97-AF65-F5344CB8AC3E}">
        <p14:creationId xmlns:p14="http://schemas.microsoft.com/office/powerpoint/2010/main" val="1324151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433D0-E0C3-B96D-38EF-41431268D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565107-7A77-C6BC-59EF-42103B389D1F}"/>
              </a:ext>
            </a:extLst>
          </p:cNvPr>
          <p:cNvSpPr>
            <a:spLocks noGrp="1"/>
          </p:cNvSpPr>
          <p:nvPr>
            <p:ph type="title"/>
          </p:nvPr>
        </p:nvSpPr>
        <p:spPr/>
        <p:txBody>
          <a:bodyPr/>
          <a:lstStyle/>
          <a:p>
            <a:endParaRPr lang="en-US" dirty="0"/>
          </a:p>
        </p:txBody>
      </p:sp>
      <p:sp>
        <p:nvSpPr>
          <p:cNvPr id="4" name="Date Placeholder 3">
            <a:extLst>
              <a:ext uri="{FF2B5EF4-FFF2-40B4-BE49-F238E27FC236}">
                <a16:creationId xmlns:a16="http://schemas.microsoft.com/office/drawing/2014/main" id="{EFF168F8-ACE4-D976-3C5A-2607CD5B1AFC}"/>
              </a:ext>
            </a:extLst>
          </p:cNvPr>
          <p:cNvSpPr>
            <a:spLocks noGrp="1"/>
          </p:cNvSpPr>
          <p:nvPr>
            <p:ph type="dt" sz="half" idx="10"/>
          </p:nvPr>
        </p:nvSpPr>
        <p:spPr/>
        <p:txBody>
          <a:bodyPr/>
          <a:lstStyle/>
          <a:p>
            <a:r>
              <a:rPr lang="en-US"/>
              <a:t>09/05/2024</a:t>
            </a:r>
          </a:p>
        </p:txBody>
      </p:sp>
      <p:sp>
        <p:nvSpPr>
          <p:cNvPr id="5" name="Footer Placeholder 4">
            <a:extLst>
              <a:ext uri="{FF2B5EF4-FFF2-40B4-BE49-F238E27FC236}">
                <a16:creationId xmlns:a16="http://schemas.microsoft.com/office/drawing/2014/main" id="{063D86CE-929D-487A-9708-C1EDC4DBC1CC}"/>
              </a:ext>
            </a:extLst>
          </p:cNvPr>
          <p:cNvSpPr>
            <a:spLocks noGrp="1"/>
          </p:cNvSpPr>
          <p:nvPr>
            <p:ph type="ftr" sz="quarter" idx="11"/>
          </p:nvPr>
        </p:nvSpPr>
        <p:spPr/>
        <p:txBody>
          <a:bodyPr/>
          <a:lstStyle/>
          <a:p>
            <a:r>
              <a:rPr lang="en-US"/>
              <a:t>12.010 Lec 01</a:t>
            </a:r>
          </a:p>
        </p:txBody>
      </p:sp>
      <p:sp>
        <p:nvSpPr>
          <p:cNvPr id="6" name="Slide Number Placeholder 5">
            <a:extLst>
              <a:ext uri="{FF2B5EF4-FFF2-40B4-BE49-F238E27FC236}">
                <a16:creationId xmlns:a16="http://schemas.microsoft.com/office/drawing/2014/main" id="{A330B108-001E-550C-07B2-98DF6D2F4185}"/>
              </a:ext>
            </a:extLst>
          </p:cNvPr>
          <p:cNvSpPr>
            <a:spLocks noGrp="1"/>
          </p:cNvSpPr>
          <p:nvPr>
            <p:ph type="sldNum" sz="quarter" idx="12"/>
          </p:nvPr>
        </p:nvSpPr>
        <p:spPr/>
        <p:txBody>
          <a:bodyPr/>
          <a:lstStyle/>
          <a:p>
            <a:fld id="{B2CCDF60-25B5-D143-8B1B-45A121940923}" type="slidenum">
              <a:rPr lang="en-US" smtClean="0"/>
              <a:t>20</a:t>
            </a:fld>
            <a:endParaRPr lang="en-US"/>
          </a:p>
        </p:txBody>
      </p:sp>
      <p:sp>
        <p:nvSpPr>
          <p:cNvPr id="9" name="Content Placeholder 2">
            <a:extLst>
              <a:ext uri="{FF2B5EF4-FFF2-40B4-BE49-F238E27FC236}">
                <a16:creationId xmlns:a16="http://schemas.microsoft.com/office/drawing/2014/main" id="{F0727A2A-A63B-9BC4-07F7-64C49D76E388}"/>
              </a:ext>
            </a:extLst>
          </p:cNvPr>
          <p:cNvSpPr>
            <a:spLocks noGrp="1"/>
          </p:cNvSpPr>
          <p:nvPr>
            <p:ph idx="1"/>
          </p:nvPr>
        </p:nvSpPr>
        <p:spPr/>
        <p:txBody>
          <a:bodyPr/>
          <a:lstStyle/>
          <a:p>
            <a:pPr marL="0" indent="0">
              <a:buNone/>
            </a:pPr>
            <a:r>
              <a:rPr lang="en-US" dirty="0"/>
              <a:t>MIT </a:t>
            </a:r>
            <a:r>
              <a:rPr lang="en-US" dirty="0" err="1"/>
              <a:t>OpenCourseWare</a:t>
            </a:r>
            <a:r>
              <a:rPr lang="en-US" dirty="0"/>
              <a:t> </a:t>
            </a:r>
          </a:p>
          <a:p>
            <a:pPr marL="0" indent="0">
              <a:buNone/>
            </a:pPr>
            <a:r>
              <a:rPr lang="en-US" u="sng" dirty="0">
                <a:solidFill>
                  <a:srgbClr val="0070C0"/>
                </a:solidFill>
                <a:hlinkClick r:id="rId2"/>
              </a:rPr>
              <a:t>https://ocw.mit.edu</a:t>
            </a:r>
            <a:r>
              <a:rPr lang="en-US" u="sng" dirty="0"/>
              <a:t> </a:t>
            </a:r>
            <a:endParaRPr lang="en-US" dirty="0"/>
          </a:p>
          <a:p>
            <a:pPr marL="0" indent="0">
              <a:buNone/>
            </a:pPr>
            <a:endParaRPr lang="en-US" dirty="0"/>
          </a:p>
          <a:p>
            <a:pPr marL="0" indent="0">
              <a:buNone/>
            </a:pPr>
            <a:r>
              <a:rPr lang="en-US" dirty="0"/>
              <a:t>12.010 Computational Methods of Scientific Programming, Fall 2024 </a:t>
            </a:r>
          </a:p>
          <a:p>
            <a:pPr marL="0" indent="0">
              <a:buNone/>
            </a:pPr>
            <a:endParaRPr lang="en-US" dirty="0"/>
          </a:p>
          <a:p>
            <a:pPr marL="0" indent="0">
              <a:buNone/>
            </a:pPr>
            <a:r>
              <a:rPr lang="en-US" dirty="0"/>
              <a:t>For more information about citing these materials or our Terms of Use, visit </a:t>
            </a:r>
            <a:r>
              <a:rPr lang="en-US" u="sng" dirty="0">
                <a:solidFill>
                  <a:srgbClr val="0070C0"/>
                </a:solidFill>
                <a:hlinkClick r:id="rId3"/>
              </a:rPr>
              <a:t>https://ocw.mit.edu/terms</a:t>
            </a:r>
            <a:r>
              <a:rPr lang="en-US" dirty="0"/>
              <a:t>.</a:t>
            </a:r>
          </a:p>
        </p:txBody>
      </p:sp>
    </p:spTree>
    <p:extLst>
      <p:ext uri="{BB962C8B-B14F-4D97-AF65-F5344CB8AC3E}">
        <p14:creationId xmlns:p14="http://schemas.microsoft.com/office/powerpoint/2010/main" val="5233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838200" y="0"/>
            <a:ext cx="10515600" cy="1325563"/>
          </a:xfrm>
        </p:spPr>
        <p:txBody>
          <a:bodyPr/>
          <a:lstStyle/>
          <a:p>
            <a:r>
              <a:rPr lang="en-US"/>
              <a:t>Compiled languages:</a:t>
            </a:r>
          </a:p>
        </p:txBody>
      </p:sp>
      <p:sp>
        <p:nvSpPr>
          <p:cNvPr id="5" name="Content Placeholder 4">
            <a:extLst>
              <a:ext uri="{FF2B5EF4-FFF2-40B4-BE49-F238E27FC236}">
                <a16:creationId xmlns:a16="http://schemas.microsoft.com/office/drawing/2014/main" id="{3D3517F2-CDF5-1F4D-ACBB-8568D9E7B424}"/>
              </a:ext>
            </a:extLst>
          </p:cNvPr>
          <p:cNvSpPr>
            <a:spLocks noGrp="1"/>
          </p:cNvSpPr>
          <p:nvPr>
            <p:ph idx="1"/>
          </p:nvPr>
        </p:nvSpPr>
        <p:spPr>
          <a:xfrm>
            <a:off x="838199" y="1090128"/>
            <a:ext cx="10966807" cy="5423687"/>
          </a:xfrm>
        </p:spPr>
        <p:txBody>
          <a:bodyPr>
            <a:normAutofit/>
          </a:bodyPr>
          <a:lstStyle/>
          <a:p>
            <a:r>
              <a:rPr lang="en-US" dirty="0"/>
              <a:t>Is it worth learning more than Python?</a:t>
            </a:r>
          </a:p>
          <a:p>
            <a:pPr lvl="1"/>
            <a:r>
              <a:rPr lang="en-US" dirty="0"/>
              <a:t>Great question! </a:t>
            </a:r>
          </a:p>
          <a:p>
            <a:pPr lvl="1"/>
            <a:r>
              <a:rPr lang="en-US" dirty="0"/>
              <a:t>Python is getting remarkably capable e.g.</a:t>
            </a:r>
          </a:p>
          <a:p>
            <a:pPr lvl="2"/>
            <a:r>
              <a:rPr lang="en-US" dirty="0">
                <a:hlinkClick r:id="rId2"/>
              </a:rPr>
              <a:t>https://veros.readthedocs.io/en/latest/</a:t>
            </a:r>
            <a:endParaRPr lang="en-US" dirty="0"/>
          </a:p>
          <a:p>
            <a:pPr lvl="3"/>
            <a:r>
              <a:rPr lang="en-US" dirty="0"/>
              <a:t>Global ocean model  (</a:t>
            </a:r>
            <a:r>
              <a:rPr lang="en-US" dirty="0">
                <a:hlinkClick r:id="rId3"/>
              </a:rPr>
              <a:t>https://dionhaefner.github.io/2021/04/higher-level-geophysical-modelling/</a:t>
            </a:r>
            <a:r>
              <a:rPr lang="en-US" dirty="0"/>
              <a:t> ) all in Python, uses various packages (NUMBA, JAX) to allow </a:t>
            </a:r>
          </a:p>
          <a:p>
            <a:pPr lvl="4"/>
            <a:r>
              <a:rPr lang="en-US" dirty="0"/>
              <a:t>NUMBA provides JIT (just in time) compilation for Python, which can make it perform well.</a:t>
            </a:r>
          </a:p>
          <a:p>
            <a:pPr lvl="4"/>
            <a:r>
              <a:rPr lang="en-US" dirty="0"/>
              <a:t>JAX provides a plugin for GPUs </a:t>
            </a:r>
          </a:p>
          <a:p>
            <a:pPr lvl="2"/>
            <a:r>
              <a:rPr lang="en-US" dirty="0"/>
              <a:t>In principle could just work in Python</a:t>
            </a:r>
          </a:p>
          <a:p>
            <a:pPr lvl="1"/>
            <a:r>
              <a:rPr lang="en-US" dirty="0"/>
              <a:t>Lots of existing tools in Fortran, C, C++</a:t>
            </a:r>
          </a:p>
          <a:p>
            <a:pPr lvl="2"/>
            <a:r>
              <a:rPr lang="en-US" dirty="0"/>
              <a:t>Exoplanets, seismic, fluids, ML, materials, econ </a:t>
            </a:r>
            <a:r>
              <a:rPr lang="en-US" dirty="0" err="1"/>
              <a:t>etc</a:t>
            </a:r>
            <a:r>
              <a:rPr lang="en-US" dirty="0"/>
              <a:t>…</a:t>
            </a:r>
          </a:p>
          <a:p>
            <a:pPr lvl="2"/>
            <a:r>
              <a:rPr lang="en-US" dirty="0"/>
              <a:t>Knowing some can help make sense of these tools</a:t>
            </a:r>
          </a:p>
          <a:p>
            <a:pPr lvl="2"/>
            <a:endParaRPr lang="en-US" dirty="0"/>
          </a:p>
          <a:p>
            <a:pPr lvl="1"/>
            <a:r>
              <a:rPr lang="en-US" b="1" dirty="0"/>
              <a:t>Also</a:t>
            </a:r>
            <a:r>
              <a:rPr lang="en-US" dirty="0"/>
              <a:t> - Learning a little about other languages can help thinking overall, enhance understanding of concepts versus “implementation”.</a:t>
            </a:r>
          </a:p>
          <a:p>
            <a:pPr lvl="1"/>
            <a:endParaRPr lang="en-US" dirty="0"/>
          </a:p>
        </p:txBody>
      </p:sp>
      <p:sp>
        <p:nvSpPr>
          <p:cNvPr id="2" name="Date Placeholder 1">
            <a:extLst>
              <a:ext uri="{FF2B5EF4-FFF2-40B4-BE49-F238E27FC236}">
                <a16:creationId xmlns:a16="http://schemas.microsoft.com/office/drawing/2014/main" id="{3A8C62D8-4D21-9947-B492-CB753689C5C9}"/>
              </a:ext>
            </a:extLst>
          </p:cNvPr>
          <p:cNvSpPr>
            <a:spLocks noGrp="1"/>
          </p:cNvSpPr>
          <p:nvPr>
            <p:ph type="dt" sz="half" idx="10"/>
          </p:nvPr>
        </p:nvSpPr>
        <p:spPr/>
        <p:txBody>
          <a:bodyPr/>
          <a:lstStyle/>
          <a:p>
            <a:r>
              <a:rPr lang="en-US"/>
              <a:t>10/31/2024</a:t>
            </a:r>
          </a:p>
        </p:txBody>
      </p:sp>
      <p:sp>
        <p:nvSpPr>
          <p:cNvPr id="3" name="Footer Placeholder 2">
            <a:extLst>
              <a:ext uri="{FF2B5EF4-FFF2-40B4-BE49-F238E27FC236}">
                <a16:creationId xmlns:a16="http://schemas.microsoft.com/office/drawing/2014/main" id="{575F14F0-891F-BC4C-AF8A-0E72607892DA}"/>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917877D7-E84D-2F4D-AC05-08620085890C}"/>
              </a:ext>
            </a:extLst>
          </p:cNvPr>
          <p:cNvSpPr>
            <a:spLocks noGrp="1"/>
          </p:cNvSpPr>
          <p:nvPr>
            <p:ph type="sldNum" sz="quarter" idx="12"/>
          </p:nvPr>
        </p:nvSpPr>
        <p:spPr/>
        <p:txBody>
          <a:bodyPr/>
          <a:lstStyle/>
          <a:p>
            <a:fld id="{D1C01270-E0CC-824B-88B3-44DDEBD5C993}" type="slidenum">
              <a:rPr lang="en-US" smtClean="0"/>
              <a:t>3</a:t>
            </a:fld>
            <a:endParaRPr lang="en-US"/>
          </a:p>
        </p:txBody>
      </p:sp>
    </p:spTree>
    <p:extLst>
      <p:ext uri="{BB962C8B-B14F-4D97-AF65-F5344CB8AC3E}">
        <p14:creationId xmlns:p14="http://schemas.microsoft.com/office/powerpoint/2010/main" val="2186205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3B4926A-D3AE-6E41-A3BC-20A52843AB3A}"/>
              </a:ext>
            </a:extLst>
          </p:cNvPr>
          <p:cNvPicPr>
            <a:picLocks noChangeAspect="1"/>
          </p:cNvPicPr>
          <p:nvPr/>
        </p:nvPicPr>
        <p:blipFill>
          <a:blip r:embed="rId2"/>
          <a:stretch>
            <a:fillRect/>
          </a:stretch>
        </p:blipFill>
        <p:spPr>
          <a:xfrm>
            <a:off x="6977664" y="5029263"/>
            <a:ext cx="1355546" cy="1732769"/>
          </a:xfrm>
          <a:prstGeom prst="rect">
            <a:avLst/>
          </a:prstGeom>
        </p:spPr>
      </p:pic>
      <p:pic>
        <p:nvPicPr>
          <p:cNvPr id="11" name="Picture 10">
            <a:extLst>
              <a:ext uri="{FF2B5EF4-FFF2-40B4-BE49-F238E27FC236}">
                <a16:creationId xmlns:a16="http://schemas.microsoft.com/office/drawing/2014/main" id="{2E8FE5A0-0B6E-4B49-B5EF-DACA11D0B235}"/>
              </a:ext>
            </a:extLst>
          </p:cNvPr>
          <p:cNvPicPr>
            <a:picLocks noChangeAspect="1"/>
          </p:cNvPicPr>
          <p:nvPr/>
        </p:nvPicPr>
        <p:blipFill>
          <a:blip r:embed="rId3"/>
          <a:stretch>
            <a:fillRect/>
          </a:stretch>
        </p:blipFill>
        <p:spPr>
          <a:xfrm>
            <a:off x="4976500" y="5273365"/>
            <a:ext cx="1691667" cy="14886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838200" y="0"/>
            <a:ext cx="10515600" cy="1325563"/>
          </a:xfrm>
        </p:spPr>
        <p:txBody>
          <a:bodyPr/>
          <a:lstStyle/>
          <a:p>
            <a:r>
              <a:rPr lang="en-US"/>
              <a:t>Compiled languages:</a:t>
            </a:r>
          </a:p>
        </p:txBody>
      </p:sp>
      <p:sp>
        <p:nvSpPr>
          <p:cNvPr id="5" name="Content Placeholder 4">
            <a:extLst>
              <a:ext uri="{FF2B5EF4-FFF2-40B4-BE49-F238E27FC236}">
                <a16:creationId xmlns:a16="http://schemas.microsoft.com/office/drawing/2014/main" id="{3D3517F2-CDF5-1F4D-ACBB-8568D9E7B424}"/>
              </a:ext>
            </a:extLst>
          </p:cNvPr>
          <p:cNvSpPr>
            <a:spLocks noGrp="1"/>
          </p:cNvSpPr>
          <p:nvPr>
            <p:ph idx="1"/>
          </p:nvPr>
        </p:nvSpPr>
        <p:spPr>
          <a:xfrm>
            <a:off x="838200" y="1090129"/>
            <a:ext cx="10515600" cy="4351338"/>
          </a:xfrm>
        </p:spPr>
        <p:txBody>
          <a:bodyPr/>
          <a:lstStyle/>
          <a:p>
            <a:r>
              <a:rPr lang="en-US"/>
              <a:t>What does “compiled language” mean</a:t>
            </a:r>
          </a:p>
          <a:p>
            <a:pPr lvl="1"/>
            <a:r>
              <a:rPr lang="en-US"/>
              <a:t>Using a compiled language means</a:t>
            </a:r>
          </a:p>
          <a:p>
            <a:pPr marL="914400" lvl="1" indent="-457200">
              <a:buFont typeface="+mj-lt"/>
              <a:buAutoNum type="arabicPeriod"/>
            </a:pPr>
            <a:r>
              <a:rPr lang="en-US"/>
              <a:t>Code (C, Fortran, Java, C++) is written to a file (or files) in a human readable form</a:t>
            </a:r>
          </a:p>
          <a:p>
            <a:pPr marL="914400" lvl="1" indent="-457200">
              <a:buFont typeface="+mj-lt"/>
              <a:buAutoNum type="arabicPeriod"/>
            </a:pPr>
            <a:r>
              <a:rPr lang="en-US"/>
              <a:t>The file(s) of code are processed by a special program, called a compiler.</a:t>
            </a:r>
          </a:p>
          <a:p>
            <a:pPr marL="914400" lvl="1" indent="-457200">
              <a:buFont typeface="+mj-lt"/>
              <a:buAutoNum type="arabicPeriod"/>
            </a:pPr>
            <a:r>
              <a:rPr lang="en-US"/>
              <a:t>The compiler produces a separate file of output, called an executable.</a:t>
            </a:r>
          </a:p>
          <a:p>
            <a:pPr marL="914400" lvl="1" indent="-457200">
              <a:buFont typeface="+mj-lt"/>
              <a:buAutoNum type="arabicPeriod"/>
            </a:pPr>
            <a:r>
              <a:rPr lang="en-US"/>
              <a:t>The executable is a program that can be run to perform the steps written  in the original program</a:t>
            </a:r>
          </a:p>
          <a:p>
            <a:pPr marL="914400" lvl="1" indent="-457200">
              <a:buFont typeface="+mj-lt"/>
              <a:buAutoNum type="arabicPeriod"/>
            </a:pPr>
            <a:endParaRPr lang="en-US"/>
          </a:p>
        </p:txBody>
      </p:sp>
      <p:pic>
        <p:nvPicPr>
          <p:cNvPr id="3" name="Picture 2">
            <a:extLst>
              <a:ext uri="{FF2B5EF4-FFF2-40B4-BE49-F238E27FC236}">
                <a16:creationId xmlns:a16="http://schemas.microsoft.com/office/drawing/2014/main" id="{419D094E-4E10-154C-8E21-C3812D1FDF25}"/>
              </a:ext>
            </a:extLst>
          </p:cNvPr>
          <p:cNvPicPr>
            <a:picLocks noChangeAspect="1"/>
          </p:cNvPicPr>
          <p:nvPr/>
        </p:nvPicPr>
        <p:blipFill>
          <a:blip r:embed="rId4"/>
          <a:stretch>
            <a:fillRect/>
          </a:stretch>
        </p:blipFill>
        <p:spPr>
          <a:xfrm>
            <a:off x="583871" y="4766083"/>
            <a:ext cx="2997200" cy="1143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7" name="Straight Arrow Connector 6">
            <a:extLst>
              <a:ext uri="{FF2B5EF4-FFF2-40B4-BE49-F238E27FC236}">
                <a16:creationId xmlns:a16="http://schemas.microsoft.com/office/drawing/2014/main" id="{0521B502-509B-454C-AEB6-B62170A6B058}"/>
              </a:ext>
            </a:extLst>
          </p:cNvPr>
          <p:cNvCxnSpPr>
            <a:cxnSpLocks/>
          </p:cNvCxnSpPr>
          <p:nvPr/>
        </p:nvCxnSpPr>
        <p:spPr>
          <a:xfrm>
            <a:off x="3608171" y="5337583"/>
            <a:ext cx="763164"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D7A68B29-0D35-FA42-9C92-E5F6339C8201}"/>
              </a:ext>
            </a:extLst>
          </p:cNvPr>
          <p:cNvPicPr>
            <a:picLocks noChangeAspect="1"/>
          </p:cNvPicPr>
          <p:nvPr/>
        </p:nvPicPr>
        <p:blipFill rotWithShape="1">
          <a:blip r:embed="rId5"/>
          <a:srcRect l="59088"/>
          <a:stretch/>
        </p:blipFill>
        <p:spPr>
          <a:xfrm>
            <a:off x="4398435" y="4829583"/>
            <a:ext cx="1499289" cy="1079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2" name="Straight Arrow Connector 11">
            <a:extLst>
              <a:ext uri="{FF2B5EF4-FFF2-40B4-BE49-F238E27FC236}">
                <a16:creationId xmlns:a16="http://schemas.microsoft.com/office/drawing/2014/main" id="{B333640A-E174-C343-AD4B-9027C12DE684}"/>
              </a:ext>
            </a:extLst>
          </p:cNvPr>
          <p:cNvCxnSpPr>
            <a:cxnSpLocks/>
            <a:stCxn id="10" idx="3"/>
            <a:endCxn id="19" idx="1"/>
          </p:cNvCxnSpPr>
          <p:nvPr/>
        </p:nvCxnSpPr>
        <p:spPr>
          <a:xfrm>
            <a:off x="5897724" y="5369333"/>
            <a:ext cx="2165872"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8D1C6D4-7723-DB4A-AB9B-3B734FF2AB7F}"/>
              </a:ext>
            </a:extLst>
          </p:cNvPr>
          <p:cNvSpPr txBox="1"/>
          <p:nvPr/>
        </p:nvSpPr>
        <p:spPr>
          <a:xfrm>
            <a:off x="6096000" y="5435672"/>
            <a:ext cx="497252"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none" rtlCol="0">
            <a:spAutoFit/>
          </a:bodyPr>
          <a:lstStyle/>
          <a:p>
            <a:r>
              <a:rPr lang="en-US"/>
              <a:t>cc1</a:t>
            </a:r>
          </a:p>
        </p:txBody>
      </p:sp>
      <p:sp>
        <p:nvSpPr>
          <p:cNvPr id="17" name="TextBox 16">
            <a:extLst>
              <a:ext uri="{FF2B5EF4-FFF2-40B4-BE49-F238E27FC236}">
                <a16:creationId xmlns:a16="http://schemas.microsoft.com/office/drawing/2014/main" id="{5E4B3AAC-8847-774B-AF68-867319BCF8B5}"/>
              </a:ext>
            </a:extLst>
          </p:cNvPr>
          <p:cNvSpPr txBox="1"/>
          <p:nvPr/>
        </p:nvSpPr>
        <p:spPr>
          <a:xfrm>
            <a:off x="6847581" y="5427695"/>
            <a:ext cx="394270"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square" rtlCol="0">
            <a:spAutoFit/>
          </a:bodyPr>
          <a:lstStyle/>
          <a:p>
            <a:r>
              <a:rPr lang="en-US"/>
              <a:t>as</a:t>
            </a:r>
          </a:p>
        </p:txBody>
      </p:sp>
      <p:sp>
        <p:nvSpPr>
          <p:cNvPr id="18" name="TextBox 17">
            <a:extLst>
              <a:ext uri="{FF2B5EF4-FFF2-40B4-BE49-F238E27FC236}">
                <a16:creationId xmlns:a16="http://schemas.microsoft.com/office/drawing/2014/main" id="{6CC16674-5D93-124B-950C-5E3027A54D37}"/>
              </a:ext>
            </a:extLst>
          </p:cNvPr>
          <p:cNvSpPr txBox="1"/>
          <p:nvPr/>
        </p:nvSpPr>
        <p:spPr>
          <a:xfrm>
            <a:off x="7533133" y="5426573"/>
            <a:ext cx="359394"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none" rtlCol="0">
            <a:spAutoFit/>
          </a:bodyPr>
          <a:lstStyle/>
          <a:p>
            <a:r>
              <a:rPr lang="en-US" err="1"/>
              <a:t>ld</a:t>
            </a:r>
            <a:endParaRPr lang="en-US"/>
          </a:p>
        </p:txBody>
      </p:sp>
      <p:pic>
        <p:nvPicPr>
          <p:cNvPr id="19" name="Picture 18">
            <a:extLst>
              <a:ext uri="{FF2B5EF4-FFF2-40B4-BE49-F238E27FC236}">
                <a16:creationId xmlns:a16="http://schemas.microsoft.com/office/drawing/2014/main" id="{2B9B8BE1-A689-DE43-8039-C87C7AF7C8EA}"/>
              </a:ext>
            </a:extLst>
          </p:cNvPr>
          <p:cNvPicPr>
            <a:picLocks noChangeAspect="1"/>
          </p:cNvPicPr>
          <p:nvPr/>
        </p:nvPicPr>
        <p:blipFill rotWithShape="1">
          <a:blip r:embed="rId6"/>
          <a:srcRect r="13268"/>
          <a:stretch/>
        </p:blipFill>
        <p:spPr>
          <a:xfrm>
            <a:off x="8063596" y="4942761"/>
            <a:ext cx="3877355" cy="8531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4" name="TextBox 23">
            <a:extLst>
              <a:ext uri="{FF2B5EF4-FFF2-40B4-BE49-F238E27FC236}">
                <a16:creationId xmlns:a16="http://schemas.microsoft.com/office/drawing/2014/main" id="{D10AE7C6-D5CD-A343-9D03-01F4A7BEAE4B}"/>
              </a:ext>
            </a:extLst>
          </p:cNvPr>
          <p:cNvSpPr txBox="1"/>
          <p:nvPr/>
        </p:nvSpPr>
        <p:spPr>
          <a:xfrm>
            <a:off x="1300562" y="4298467"/>
            <a:ext cx="1441485" cy="369332"/>
          </a:xfrm>
          <a:prstGeom prst="rect">
            <a:avLst/>
          </a:prstGeom>
          <a:solidFill>
            <a:schemeClr val="bg2"/>
          </a:solidFill>
        </p:spPr>
        <p:txBody>
          <a:bodyPr wrap="none" rtlCol="0">
            <a:spAutoFit/>
          </a:bodyPr>
          <a:lstStyle/>
          <a:p>
            <a:r>
              <a:rPr lang="en-US"/>
              <a:t>1. Write code</a:t>
            </a:r>
          </a:p>
        </p:txBody>
      </p:sp>
      <p:sp>
        <p:nvSpPr>
          <p:cNvPr id="25" name="TextBox 24">
            <a:extLst>
              <a:ext uri="{FF2B5EF4-FFF2-40B4-BE49-F238E27FC236}">
                <a16:creationId xmlns:a16="http://schemas.microsoft.com/office/drawing/2014/main" id="{6AFC70AC-7AA6-4041-B925-B50D6D82BAC8}"/>
              </a:ext>
            </a:extLst>
          </p:cNvPr>
          <p:cNvSpPr txBox="1"/>
          <p:nvPr/>
        </p:nvSpPr>
        <p:spPr>
          <a:xfrm>
            <a:off x="4601307" y="4298467"/>
            <a:ext cx="1692771" cy="369332"/>
          </a:xfrm>
          <a:prstGeom prst="rect">
            <a:avLst/>
          </a:prstGeom>
          <a:solidFill>
            <a:schemeClr val="bg2"/>
          </a:solidFill>
        </p:spPr>
        <p:txBody>
          <a:bodyPr wrap="none" rtlCol="0">
            <a:spAutoFit/>
          </a:bodyPr>
          <a:lstStyle/>
          <a:p>
            <a:r>
              <a:rPr lang="en-US"/>
              <a:t>2. Compile code</a:t>
            </a:r>
          </a:p>
        </p:txBody>
      </p:sp>
      <p:sp>
        <p:nvSpPr>
          <p:cNvPr id="26" name="TextBox 25">
            <a:extLst>
              <a:ext uri="{FF2B5EF4-FFF2-40B4-BE49-F238E27FC236}">
                <a16:creationId xmlns:a16="http://schemas.microsoft.com/office/drawing/2014/main" id="{1B198B23-0CC6-1344-931F-CAF6F214A96C}"/>
              </a:ext>
            </a:extLst>
          </p:cNvPr>
          <p:cNvSpPr txBox="1"/>
          <p:nvPr/>
        </p:nvSpPr>
        <p:spPr>
          <a:xfrm>
            <a:off x="9190429" y="4282227"/>
            <a:ext cx="1142685" cy="369332"/>
          </a:xfrm>
          <a:prstGeom prst="rect">
            <a:avLst/>
          </a:prstGeom>
          <a:solidFill>
            <a:schemeClr val="bg2"/>
          </a:solidFill>
        </p:spPr>
        <p:txBody>
          <a:bodyPr wrap="none" rtlCol="0">
            <a:spAutoFit/>
          </a:bodyPr>
          <a:lstStyle/>
          <a:p>
            <a:r>
              <a:rPr lang="en-US"/>
              <a:t>4. Execute</a:t>
            </a:r>
          </a:p>
        </p:txBody>
      </p:sp>
      <p:sp>
        <p:nvSpPr>
          <p:cNvPr id="2" name="Date Placeholder 1">
            <a:extLst>
              <a:ext uri="{FF2B5EF4-FFF2-40B4-BE49-F238E27FC236}">
                <a16:creationId xmlns:a16="http://schemas.microsoft.com/office/drawing/2014/main" id="{28702FE6-E259-B142-AD9B-7B012E807BEB}"/>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BCD16728-2F84-6942-B5E9-CDB34E57AACB}"/>
              </a:ext>
            </a:extLst>
          </p:cNvPr>
          <p:cNvSpPr>
            <a:spLocks noGrp="1"/>
          </p:cNvSpPr>
          <p:nvPr>
            <p:ph type="ftr" sz="quarter" idx="11"/>
          </p:nvPr>
        </p:nvSpPr>
        <p:spPr/>
        <p:txBody>
          <a:bodyPr/>
          <a:lstStyle/>
          <a:p>
            <a:r>
              <a:rPr lang="en-US"/>
              <a:t>12.010 Compiled languages</a:t>
            </a:r>
          </a:p>
        </p:txBody>
      </p:sp>
      <p:sp>
        <p:nvSpPr>
          <p:cNvPr id="8" name="Slide Number Placeholder 7">
            <a:extLst>
              <a:ext uri="{FF2B5EF4-FFF2-40B4-BE49-F238E27FC236}">
                <a16:creationId xmlns:a16="http://schemas.microsoft.com/office/drawing/2014/main" id="{A0702B7F-BD9A-A841-99C2-82086A7C36C9}"/>
              </a:ext>
            </a:extLst>
          </p:cNvPr>
          <p:cNvSpPr>
            <a:spLocks noGrp="1"/>
          </p:cNvSpPr>
          <p:nvPr>
            <p:ph type="sldNum" sz="quarter" idx="12"/>
          </p:nvPr>
        </p:nvSpPr>
        <p:spPr/>
        <p:txBody>
          <a:bodyPr/>
          <a:lstStyle/>
          <a:p>
            <a:fld id="{D1C01270-E0CC-824B-88B3-44DDEBD5C993}" type="slidenum">
              <a:rPr lang="en-US" smtClean="0"/>
              <a:t>4</a:t>
            </a:fld>
            <a:endParaRPr lang="en-US"/>
          </a:p>
        </p:txBody>
      </p:sp>
    </p:spTree>
    <p:extLst>
      <p:ext uri="{BB962C8B-B14F-4D97-AF65-F5344CB8AC3E}">
        <p14:creationId xmlns:p14="http://schemas.microsoft.com/office/powerpoint/2010/main" val="2053046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3B4926A-D3AE-6E41-A3BC-20A52843AB3A}"/>
              </a:ext>
            </a:extLst>
          </p:cNvPr>
          <p:cNvPicPr>
            <a:picLocks noChangeAspect="1"/>
          </p:cNvPicPr>
          <p:nvPr/>
        </p:nvPicPr>
        <p:blipFill>
          <a:blip r:embed="rId2"/>
          <a:stretch>
            <a:fillRect/>
          </a:stretch>
        </p:blipFill>
        <p:spPr>
          <a:xfrm>
            <a:off x="6977664" y="5029263"/>
            <a:ext cx="1355546" cy="1732769"/>
          </a:xfrm>
          <a:prstGeom prst="rect">
            <a:avLst/>
          </a:prstGeom>
        </p:spPr>
      </p:pic>
      <p:pic>
        <p:nvPicPr>
          <p:cNvPr id="11" name="Picture 10">
            <a:extLst>
              <a:ext uri="{FF2B5EF4-FFF2-40B4-BE49-F238E27FC236}">
                <a16:creationId xmlns:a16="http://schemas.microsoft.com/office/drawing/2014/main" id="{2E8FE5A0-0B6E-4B49-B5EF-DACA11D0B235}"/>
              </a:ext>
            </a:extLst>
          </p:cNvPr>
          <p:cNvPicPr>
            <a:picLocks noChangeAspect="1"/>
          </p:cNvPicPr>
          <p:nvPr/>
        </p:nvPicPr>
        <p:blipFill>
          <a:blip r:embed="rId3"/>
          <a:stretch>
            <a:fillRect/>
          </a:stretch>
        </p:blipFill>
        <p:spPr>
          <a:xfrm>
            <a:off x="4976500" y="5273365"/>
            <a:ext cx="1691667" cy="14886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838200" y="0"/>
            <a:ext cx="10515600" cy="1325563"/>
          </a:xfrm>
        </p:spPr>
        <p:txBody>
          <a:bodyPr/>
          <a:lstStyle/>
          <a:p>
            <a:r>
              <a:rPr lang="en-US"/>
              <a:t>Compiled languages:</a:t>
            </a:r>
          </a:p>
        </p:txBody>
      </p:sp>
      <p:sp>
        <p:nvSpPr>
          <p:cNvPr id="5" name="Content Placeholder 4">
            <a:extLst>
              <a:ext uri="{FF2B5EF4-FFF2-40B4-BE49-F238E27FC236}">
                <a16:creationId xmlns:a16="http://schemas.microsoft.com/office/drawing/2014/main" id="{3D3517F2-CDF5-1F4D-ACBB-8568D9E7B424}"/>
              </a:ext>
            </a:extLst>
          </p:cNvPr>
          <p:cNvSpPr>
            <a:spLocks noGrp="1"/>
          </p:cNvSpPr>
          <p:nvPr>
            <p:ph idx="1"/>
          </p:nvPr>
        </p:nvSpPr>
        <p:spPr>
          <a:xfrm>
            <a:off x="838200" y="1090129"/>
            <a:ext cx="10515600" cy="4351338"/>
          </a:xfrm>
        </p:spPr>
        <p:txBody>
          <a:bodyPr/>
          <a:lstStyle/>
          <a:p>
            <a:pPr marL="914400" lvl="1" indent="-457200">
              <a:buFont typeface="+mj-lt"/>
              <a:buAutoNum type="arabicPeriod"/>
            </a:pPr>
            <a:r>
              <a:rPr lang="en-US"/>
              <a:t>Writing code</a:t>
            </a:r>
          </a:p>
          <a:p>
            <a:pPr lvl="2"/>
            <a:r>
              <a:rPr lang="en-US"/>
              <a:t>uses a programming oriented editor e.g. vs-code, vi, emacs, nano, </a:t>
            </a:r>
            <a:r>
              <a:rPr lang="en-US" err="1"/>
              <a:t>nedit</a:t>
            </a:r>
            <a:r>
              <a:rPr lang="en-US"/>
              <a:t> </a:t>
            </a:r>
            <a:r>
              <a:rPr lang="en-US" err="1"/>
              <a:t>etc</a:t>
            </a:r>
            <a:r>
              <a:rPr lang="en-US"/>
              <a:t>….</a:t>
            </a:r>
          </a:p>
          <a:p>
            <a:pPr marL="914400" lvl="1" indent="-457200">
              <a:buFont typeface="+mj-lt"/>
              <a:buAutoNum type="arabicPeriod"/>
            </a:pPr>
            <a:endParaRPr lang="en-US"/>
          </a:p>
          <a:p>
            <a:pPr marL="914400" lvl="1" indent="-457200">
              <a:buFont typeface="+mj-lt"/>
              <a:buAutoNum type="arabicPeriod"/>
            </a:pPr>
            <a:r>
              <a:rPr lang="en-US"/>
              <a:t>Compile and link code</a:t>
            </a:r>
          </a:p>
          <a:p>
            <a:pPr lvl="2"/>
            <a:r>
              <a:rPr lang="en-US"/>
              <a:t>“compiles” one or more files into “object” code</a:t>
            </a:r>
          </a:p>
          <a:p>
            <a:pPr lvl="3"/>
            <a:r>
              <a:rPr lang="en-US" err="1"/>
              <a:t>foo.c</a:t>
            </a:r>
            <a:r>
              <a:rPr lang="en-US"/>
              <a:t> </a:t>
            </a:r>
            <a:r>
              <a:rPr lang="en-US">
                <a:sym typeface="Wingdings" pitchFamily="2" charset="2"/>
              </a:rPr>
              <a:t> </a:t>
            </a:r>
            <a:r>
              <a:rPr lang="en-US" err="1">
                <a:sym typeface="Wingdings" pitchFamily="2" charset="2"/>
              </a:rPr>
              <a:t>foo.o</a:t>
            </a:r>
            <a:r>
              <a:rPr lang="en-US">
                <a:sym typeface="Wingdings" pitchFamily="2" charset="2"/>
              </a:rPr>
              <a:t>, </a:t>
            </a:r>
            <a:r>
              <a:rPr lang="en-US" err="1">
                <a:sym typeface="Wingdings" pitchFamily="2" charset="2"/>
              </a:rPr>
              <a:t>bar.c</a:t>
            </a:r>
            <a:r>
              <a:rPr lang="en-US">
                <a:sym typeface="Wingdings" pitchFamily="2" charset="2"/>
              </a:rPr>
              <a:t>  </a:t>
            </a:r>
            <a:r>
              <a:rPr lang="en-US" err="1">
                <a:sym typeface="Wingdings" pitchFamily="2" charset="2"/>
              </a:rPr>
              <a:t>bar.o</a:t>
            </a:r>
            <a:endParaRPr lang="en-US">
              <a:sym typeface="Wingdings" pitchFamily="2" charset="2"/>
            </a:endParaRPr>
          </a:p>
          <a:p>
            <a:pPr lvl="2"/>
            <a:r>
              <a:rPr lang="en-US">
                <a:sym typeface="Wingdings" pitchFamily="2" charset="2"/>
              </a:rPr>
              <a:t>“links” .o files to create executable (default name </a:t>
            </a:r>
            <a:r>
              <a:rPr lang="en-US" err="1">
                <a:sym typeface="Wingdings" pitchFamily="2" charset="2"/>
              </a:rPr>
              <a:t>a.out</a:t>
            </a:r>
            <a:r>
              <a:rPr lang="en-US">
                <a:sym typeface="Wingdings" pitchFamily="2" charset="2"/>
              </a:rPr>
              <a:t> ?)</a:t>
            </a:r>
          </a:p>
          <a:p>
            <a:pPr lvl="3"/>
            <a:r>
              <a:rPr lang="en-US">
                <a:sym typeface="Wingdings" pitchFamily="2" charset="2"/>
              </a:rPr>
              <a:t>*.o  </a:t>
            </a:r>
            <a:r>
              <a:rPr lang="en-US" err="1">
                <a:sym typeface="Wingdings" pitchFamily="2" charset="2"/>
              </a:rPr>
              <a:t>a.out</a:t>
            </a:r>
            <a:endParaRPr lang="en-US"/>
          </a:p>
          <a:p>
            <a:pPr marL="914400" lvl="2" indent="0">
              <a:buNone/>
            </a:pPr>
            <a:endParaRPr lang="en-US"/>
          </a:p>
        </p:txBody>
      </p:sp>
      <p:pic>
        <p:nvPicPr>
          <p:cNvPr id="3" name="Picture 2">
            <a:extLst>
              <a:ext uri="{FF2B5EF4-FFF2-40B4-BE49-F238E27FC236}">
                <a16:creationId xmlns:a16="http://schemas.microsoft.com/office/drawing/2014/main" id="{419D094E-4E10-154C-8E21-C3812D1FDF25}"/>
              </a:ext>
            </a:extLst>
          </p:cNvPr>
          <p:cNvPicPr>
            <a:picLocks noChangeAspect="1"/>
          </p:cNvPicPr>
          <p:nvPr/>
        </p:nvPicPr>
        <p:blipFill>
          <a:blip r:embed="rId4"/>
          <a:stretch>
            <a:fillRect/>
          </a:stretch>
        </p:blipFill>
        <p:spPr>
          <a:xfrm>
            <a:off x="583871" y="4766083"/>
            <a:ext cx="2997200" cy="1143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7" name="Straight Arrow Connector 6">
            <a:extLst>
              <a:ext uri="{FF2B5EF4-FFF2-40B4-BE49-F238E27FC236}">
                <a16:creationId xmlns:a16="http://schemas.microsoft.com/office/drawing/2014/main" id="{0521B502-509B-454C-AEB6-B62170A6B058}"/>
              </a:ext>
            </a:extLst>
          </p:cNvPr>
          <p:cNvCxnSpPr>
            <a:cxnSpLocks/>
          </p:cNvCxnSpPr>
          <p:nvPr/>
        </p:nvCxnSpPr>
        <p:spPr>
          <a:xfrm>
            <a:off x="3608171" y="5337583"/>
            <a:ext cx="763164"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D7A68B29-0D35-FA42-9C92-E5F6339C8201}"/>
              </a:ext>
            </a:extLst>
          </p:cNvPr>
          <p:cNvPicPr>
            <a:picLocks noChangeAspect="1"/>
          </p:cNvPicPr>
          <p:nvPr/>
        </p:nvPicPr>
        <p:blipFill rotWithShape="1">
          <a:blip r:embed="rId5"/>
          <a:srcRect l="59088"/>
          <a:stretch/>
        </p:blipFill>
        <p:spPr>
          <a:xfrm>
            <a:off x="4398435" y="4829583"/>
            <a:ext cx="1499289" cy="1079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2" name="Straight Arrow Connector 11">
            <a:extLst>
              <a:ext uri="{FF2B5EF4-FFF2-40B4-BE49-F238E27FC236}">
                <a16:creationId xmlns:a16="http://schemas.microsoft.com/office/drawing/2014/main" id="{B333640A-E174-C343-AD4B-9027C12DE684}"/>
              </a:ext>
            </a:extLst>
          </p:cNvPr>
          <p:cNvCxnSpPr>
            <a:cxnSpLocks/>
            <a:stCxn id="10" idx="3"/>
            <a:endCxn id="19" idx="1"/>
          </p:cNvCxnSpPr>
          <p:nvPr/>
        </p:nvCxnSpPr>
        <p:spPr>
          <a:xfrm>
            <a:off x="5897724" y="5369333"/>
            <a:ext cx="2165872"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8D1C6D4-7723-DB4A-AB9B-3B734FF2AB7F}"/>
              </a:ext>
            </a:extLst>
          </p:cNvPr>
          <p:cNvSpPr txBox="1"/>
          <p:nvPr/>
        </p:nvSpPr>
        <p:spPr>
          <a:xfrm>
            <a:off x="6096000" y="5435672"/>
            <a:ext cx="497252"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none" rtlCol="0">
            <a:spAutoFit/>
          </a:bodyPr>
          <a:lstStyle/>
          <a:p>
            <a:r>
              <a:rPr lang="en-US"/>
              <a:t>cc1</a:t>
            </a:r>
          </a:p>
        </p:txBody>
      </p:sp>
      <p:sp>
        <p:nvSpPr>
          <p:cNvPr id="17" name="TextBox 16">
            <a:extLst>
              <a:ext uri="{FF2B5EF4-FFF2-40B4-BE49-F238E27FC236}">
                <a16:creationId xmlns:a16="http://schemas.microsoft.com/office/drawing/2014/main" id="{5E4B3AAC-8847-774B-AF68-867319BCF8B5}"/>
              </a:ext>
            </a:extLst>
          </p:cNvPr>
          <p:cNvSpPr txBox="1"/>
          <p:nvPr/>
        </p:nvSpPr>
        <p:spPr>
          <a:xfrm>
            <a:off x="6847581" y="5427695"/>
            <a:ext cx="394270"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square" rtlCol="0">
            <a:spAutoFit/>
          </a:bodyPr>
          <a:lstStyle/>
          <a:p>
            <a:r>
              <a:rPr lang="en-US"/>
              <a:t>as</a:t>
            </a:r>
          </a:p>
        </p:txBody>
      </p:sp>
      <p:sp>
        <p:nvSpPr>
          <p:cNvPr id="18" name="TextBox 17">
            <a:extLst>
              <a:ext uri="{FF2B5EF4-FFF2-40B4-BE49-F238E27FC236}">
                <a16:creationId xmlns:a16="http://schemas.microsoft.com/office/drawing/2014/main" id="{6CC16674-5D93-124B-950C-5E3027A54D37}"/>
              </a:ext>
            </a:extLst>
          </p:cNvPr>
          <p:cNvSpPr txBox="1"/>
          <p:nvPr/>
        </p:nvSpPr>
        <p:spPr>
          <a:xfrm>
            <a:off x="7533133" y="5426573"/>
            <a:ext cx="359394" cy="369332"/>
          </a:xfrm>
          <a:prstGeom prst="rect">
            <a:avLst/>
          </a:prstGeom>
          <a:solidFill>
            <a:schemeClr val="bg2">
              <a:alpha val="32089"/>
            </a:schemeClr>
          </a:solidFill>
          <a:ln>
            <a:prstDash val="sysDash"/>
          </a:ln>
        </p:spPr>
        <p:style>
          <a:lnRef idx="2">
            <a:schemeClr val="dk1"/>
          </a:lnRef>
          <a:fillRef idx="1">
            <a:schemeClr val="lt1"/>
          </a:fillRef>
          <a:effectRef idx="0">
            <a:schemeClr val="dk1"/>
          </a:effectRef>
          <a:fontRef idx="minor">
            <a:schemeClr val="dk1"/>
          </a:fontRef>
        </p:style>
        <p:txBody>
          <a:bodyPr wrap="none" rtlCol="0">
            <a:spAutoFit/>
          </a:bodyPr>
          <a:lstStyle/>
          <a:p>
            <a:r>
              <a:rPr lang="en-US" err="1"/>
              <a:t>ld</a:t>
            </a:r>
            <a:endParaRPr lang="en-US"/>
          </a:p>
        </p:txBody>
      </p:sp>
      <p:pic>
        <p:nvPicPr>
          <p:cNvPr id="19" name="Picture 18">
            <a:extLst>
              <a:ext uri="{FF2B5EF4-FFF2-40B4-BE49-F238E27FC236}">
                <a16:creationId xmlns:a16="http://schemas.microsoft.com/office/drawing/2014/main" id="{2B9B8BE1-A689-DE43-8039-C87C7AF7C8EA}"/>
              </a:ext>
            </a:extLst>
          </p:cNvPr>
          <p:cNvPicPr>
            <a:picLocks noChangeAspect="1"/>
          </p:cNvPicPr>
          <p:nvPr/>
        </p:nvPicPr>
        <p:blipFill rotWithShape="1">
          <a:blip r:embed="rId6"/>
          <a:srcRect r="13268"/>
          <a:stretch/>
        </p:blipFill>
        <p:spPr>
          <a:xfrm>
            <a:off x="8063596" y="4942761"/>
            <a:ext cx="3877355" cy="8531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4" name="TextBox 23">
            <a:extLst>
              <a:ext uri="{FF2B5EF4-FFF2-40B4-BE49-F238E27FC236}">
                <a16:creationId xmlns:a16="http://schemas.microsoft.com/office/drawing/2014/main" id="{D10AE7C6-D5CD-A343-9D03-01F4A7BEAE4B}"/>
              </a:ext>
            </a:extLst>
          </p:cNvPr>
          <p:cNvSpPr txBox="1"/>
          <p:nvPr/>
        </p:nvSpPr>
        <p:spPr>
          <a:xfrm>
            <a:off x="1300562" y="4298467"/>
            <a:ext cx="1441485" cy="369332"/>
          </a:xfrm>
          <a:prstGeom prst="rect">
            <a:avLst/>
          </a:prstGeom>
          <a:solidFill>
            <a:schemeClr val="bg2"/>
          </a:solidFill>
        </p:spPr>
        <p:txBody>
          <a:bodyPr wrap="none" rtlCol="0">
            <a:spAutoFit/>
          </a:bodyPr>
          <a:lstStyle/>
          <a:p>
            <a:r>
              <a:rPr lang="en-US"/>
              <a:t>1. Write code</a:t>
            </a:r>
          </a:p>
        </p:txBody>
      </p:sp>
      <p:sp>
        <p:nvSpPr>
          <p:cNvPr id="25" name="TextBox 24">
            <a:extLst>
              <a:ext uri="{FF2B5EF4-FFF2-40B4-BE49-F238E27FC236}">
                <a16:creationId xmlns:a16="http://schemas.microsoft.com/office/drawing/2014/main" id="{6AFC70AC-7AA6-4041-B925-B50D6D82BAC8}"/>
              </a:ext>
            </a:extLst>
          </p:cNvPr>
          <p:cNvSpPr txBox="1"/>
          <p:nvPr/>
        </p:nvSpPr>
        <p:spPr>
          <a:xfrm>
            <a:off x="4601307" y="4298467"/>
            <a:ext cx="1692771" cy="369332"/>
          </a:xfrm>
          <a:prstGeom prst="rect">
            <a:avLst/>
          </a:prstGeom>
          <a:solidFill>
            <a:schemeClr val="bg2"/>
          </a:solidFill>
        </p:spPr>
        <p:txBody>
          <a:bodyPr wrap="none" rtlCol="0">
            <a:spAutoFit/>
          </a:bodyPr>
          <a:lstStyle/>
          <a:p>
            <a:r>
              <a:rPr lang="en-US"/>
              <a:t>2. Compile code</a:t>
            </a:r>
          </a:p>
        </p:txBody>
      </p:sp>
      <p:sp>
        <p:nvSpPr>
          <p:cNvPr id="26" name="TextBox 25">
            <a:extLst>
              <a:ext uri="{FF2B5EF4-FFF2-40B4-BE49-F238E27FC236}">
                <a16:creationId xmlns:a16="http://schemas.microsoft.com/office/drawing/2014/main" id="{1B198B23-0CC6-1344-931F-CAF6F214A96C}"/>
              </a:ext>
            </a:extLst>
          </p:cNvPr>
          <p:cNvSpPr txBox="1"/>
          <p:nvPr/>
        </p:nvSpPr>
        <p:spPr>
          <a:xfrm>
            <a:off x="9190429" y="4282227"/>
            <a:ext cx="1142685" cy="369332"/>
          </a:xfrm>
          <a:prstGeom prst="rect">
            <a:avLst/>
          </a:prstGeom>
          <a:solidFill>
            <a:schemeClr val="bg2"/>
          </a:solidFill>
        </p:spPr>
        <p:txBody>
          <a:bodyPr wrap="none" rtlCol="0">
            <a:spAutoFit/>
          </a:bodyPr>
          <a:lstStyle/>
          <a:p>
            <a:r>
              <a:rPr lang="en-US"/>
              <a:t>4. Execute</a:t>
            </a:r>
          </a:p>
        </p:txBody>
      </p:sp>
      <p:sp>
        <p:nvSpPr>
          <p:cNvPr id="2" name="Date Placeholder 1">
            <a:extLst>
              <a:ext uri="{FF2B5EF4-FFF2-40B4-BE49-F238E27FC236}">
                <a16:creationId xmlns:a16="http://schemas.microsoft.com/office/drawing/2014/main" id="{FB637AA4-4858-704E-A59A-787D4CC18434}"/>
              </a:ext>
            </a:extLst>
          </p:cNvPr>
          <p:cNvSpPr>
            <a:spLocks noGrp="1"/>
          </p:cNvSpPr>
          <p:nvPr>
            <p:ph type="dt" sz="half" idx="10"/>
          </p:nvPr>
        </p:nvSpPr>
        <p:spPr/>
        <p:txBody>
          <a:bodyPr/>
          <a:lstStyle/>
          <a:p>
            <a:r>
              <a:rPr lang="en-US"/>
              <a:t>10/31/2024</a:t>
            </a:r>
          </a:p>
        </p:txBody>
      </p:sp>
      <p:sp>
        <p:nvSpPr>
          <p:cNvPr id="6" name="Footer Placeholder 5">
            <a:extLst>
              <a:ext uri="{FF2B5EF4-FFF2-40B4-BE49-F238E27FC236}">
                <a16:creationId xmlns:a16="http://schemas.microsoft.com/office/drawing/2014/main" id="{854CB693-9E4D-434E-AF89-360AC1A391FE}"/>
              </a:ext>
            </a:extLst>
          </p:cNvPr>
          <p:cNvSpPr>
            <a:spLocks noGrp="1"/>
          </p:cNvSpPr>
          <p:nvPr>
            <p:ph type="ftr" sz="quarter" idx="11"/>
          </p:nvPr>
        </p:nvSpPr>
        <p:spPr/>
        <p:txBody>
          <a:bodyPr/>
          <a:lstStyle/>
          <a:p>
            <a:r>
              <a:rPr lang="en-US"/>
              <a:t>12.010 Compiled languages</a:t>
            </a:r>
          </a:p>
        </p:txBody>
      </p:sp>
      <p:sp>
        <p:nvSpPr>
          <p:cNvPr id="8" name="Slide Number Placeholder 7">
            <a:extLst>
              <a:ext uri="{FF2B5EF4-FFF2-40B4-BE49-F238E27FC236}">
                <a16:creationId xmlns:a16="http://schemas.microsoft.com/office/drawing/2014/main" id="{203C415B-5B54-5742-8A59-B421BDB17A65}"/>
              </a:ext>
            </a:extLst>
          </p:cNvPr>
          <p:cNvSpPr>
            <a:spLocks noGrp="1"/>
          </p:cNvSpPr>
          <p:nvPr>
            <p:ph type="sldNum" sz="quarter" idx="12"/>
          </p:nvPr>
        </p:nvSpPr>
        <p:spPr/>
        <p:txBody>
          <a:bodyPr/>
          <a:lstStyle/>
          <a:p>
            <a:fld id="{D1C01270-E0CC-824B-88B3-44DDEBD5C993}" type="slidenum">
              <a:rPr lang="en-US" smtClean="0"/>
              <a:t>5</a:t>
            </a:fld>
            <a:endParaRPr lang="en-US"/>
          </a:p>
        </p:txBody>
      </p:sp>
    </p:spTree>
    <p:extLst>
      <p:ext uri="{BB962C8B-B14F-4D97-AF65-F5344CB8AC3E}">
        <p14:creationId xmlns:p14="http://schemas.microsoft.com/office/powerpoint/2010/main" val="4036493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838200" y="0"/>
            <a:ext cx="10515600" cy="1325563"/>
          </a:xfrm>
        </p:spPr>
        <p:txBody>
          <a:bodyPr/>
          <a:lstStyle/>
          <a:p>
            <a:r>
              <a:rPr lang="en-US"/>
              <a:t>Compiled languages v. interpreted - I</a:t>
            </a:r>
          </a:p>
        </p:txBody>
      </p:sp>
      <p:sp>
        <p:nvSpPr>
          <p:cNvPr id="5" name="Content Placeholder 4">
            <a:extLst>
              <a:ext uri="{FF2B5EF4-FFF2-40B4-BE49-F238E27FC236}">
                <a16:creationId xmlns:a16="http://schemas.microsoft.com/office/drawing/2014/main" id="{3D3517F2-CDF5-1F4D-ACBB-8568D9E7B424}"/>
              </a:ext>
            </a:extLst>
          </p:cNvPr>
          <p:cNvSpPr>
            <a:spLocks noGrp="1"/>
          </p:cNvSpPr>
          <p:nvPr>
            <p:ph idx="1"/>
          </p:nvPr>
        </p:nvSpPr>
        <p:spPr>
          <a:xfrm>
            <a:off x="838199" y="1090128"/>
            <a:ext cx="10604157" cy="5508379"/>
          </a:xfrm>
        </p:spPr>
        <p:txBody>
          <a:bodyPr>
            <a:normAutofit/>
          </a:bodyPr>
          <a:lstStyle/>
          <a:p>
            <a:pPr lvl="1"/>
            <a:r>
              <a:rPr lang="en-US" sz="2800"/>
              <a:t>What are some differences between compiled and notebook/Python (i.e., interpreted languages). </a:t>
            </a:r>
          </a:p>
          <a:p>
            <a:pPr lvl="2"/>
            <a:r>
              <a:rPr lang="en-US" sz="2400"/>
              <a:t>Compiled code can be shared as a single binary file (for particular CPU + OS) and will execute.</a:t>
            </a:r>
          </a:p>
          <a:p>
            <a:pPr lvl="2"/>
            <a:r>
              <a:rPr lang="en-US" sz="2400"/>
              <a:t>Interpreted code requires an “interpreter” program (e.g., Python)</a:t>
            </a:r>
          </a:p>
          <a:p>
            <a:pPr lvl="2"/>
            <a:endParaRPr lang="en-US" sz="2400"/>
          </a:p>
          <a:p>
            <a:pPr lvl="2"/>
            <a:r>
              <a:rPr lang="en-US" sz="2400"/>
              <a:t>Developing with compiled code is generally more “pedantic”. Compiled languages quite often have more syntax rules, and the workflow is less interactive (harder to see what is going on, debugging requires more planning). </a:t>
            </a:r>
          </a:p>
          <a:p>
            <a:pPr lvl="2"/>
            <a:endParaRPr lang="en-US" sz="2400"/>
          </a:p>
          <a:p>
            <a:pPr lvl="2"/>
            <a:r>
              <a:rPr lang="en-US" sz="2400"/>
              <a:t>Compiled code can often produce faster, more efficient and smaller programs (not guaranteed!)</a:t>
            </a:r>
          </a:p>
        </p:txBody>
      </p:sp>
      <p:sp>
        <p:nvSpPr>
          <p:cNvPr id="2" name="Date Placeholder 1">
            <a:extLst>
              <a:ext uri="{FF2B5EF4-FFF2-40B4-BE49-F238E27FC236}">
                <a16:creationId xmlns:a16="http://schemas.microsoft.com/office/drawing/2014/main" id="{276586BB-8407-814E-9DAF-DBDE91C7C2CC}"/>
              </a:ext>
            </a:extLst>
          </p:cNvPr>
          <p:cNvSpPr>
            <a:spLocks noGrp="1"/>
          </p:cNvSpPr>
          <p:nvPr>
            <p:ph type="dt" sz="half" idx="10"/>
          </p:nvPr>
        </p:nvSpPr>
        <p:spPr/>
        <p:txBody>
          <a:bodyPr/>
          <a:lstStyle/>
          <a:p>
            <a:r>
              <a:rPr lang="en-US"/>
              <a:t>10/31/2024</a:t>
            </a:r>
          </a:p>
        </p:txBody>
      </p:sp>
      <p:sp>
        <p:nvSpPr>
          <p:cNvPr id="3" name="Footer Placeholder 2">
            <a:extLst>
              <a:ext uri="{FF2B5EF4-FFF2-40B4-BE49-F238E27FC236}">
                <a16:creationId xmlns:a16="http://schemas.microsoft.com/office/drawing/2014/main" id="{52F8EFD1-FCD5-1845-B615-E570E38FB542}"/>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E57BE429-174F-A44A-9AAD-B72F1E30BDD5}"/>
              </a:ext>
            </a:extLst>
          </p:cNvPr>
          <p:cNvSpPr>
            <a:spLocks noGrp="1"/>
          </p:cNvSpPr>
          <p:nvPr>
            <p:ph type="sldNum" sz="quarter" idx="12"/>
          </p:nvPr>
        </p:nvSpPr>
        <p:spPr/>
        <p:txBody>
          <a:bodyPr/>
          <a:lstStyle/>
          <a:p>
            <a:fld id="{D1C01270-E0CC-824B-88B3-44DDEBD5C993}" type="slidenum">
              <a:rPr lang="en-US" smtClean="0"/>
              <a:t>6</a:t>
            </a:fld>
            <a:endParaRPr lang="en-US"/>
          </a:p>
        </p:txBody>
      </p:sp>
    </p:spTree>
    <p:extLst>
      <p:ext uri="{BB962C8B-B14F-4D97-AF65-F5344CB8AC3E}">
        <p14:creationId xmlns:p14="http://schemas.microsoft.com/office/powerpoint/2010/main" val="775891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121508" y="0"/>
            <a:ext cx="10515600" cy="1325563"/>
          </a:xfrm>
        </p:spPr>
        <p:txBody>
          <a:bodyPr/>
          <a:lstStyle/>
          <a:p>
            <a:r>
              <a:rPr lang="en-US"/>
              <a:t>Compiled languages and uses </a:t>
            </a:r>
          </a:p>
        </p:txBody>
      </p:sp>
      <p:sp>
        <p:nvSpPr>
          <p:cNvPr id="6" name="Content Placeholder 4">
            <a:extLst>
              <a:ext uri="{FF2B5EF4-FFF2-40B4-BE49-F238E27FC236}">
                <a16:creationId xmlns:a16="http://schemas.microsoft.com/office/drawing/2014/main" id="{752C52FE-D0FE-7342-A18E-73013A97A1D6}"/>
              </a:ext>
            </a:extLst>
          </p:cNvPr>
          <p:cNvSpPr>
            <a:spLocks noGrp="1"/>
          </p:cNvSpPr>
          <p:nvPr>
            <p:ph idx="1"/>
          </p:nvPr>
        </p:nvSpPr>
        <p:spPr>
          <a:xfrm>
            <a:off x="226031" y="1090128"/>
            <a:ext cx="5869969" cy="5767872"/>
          </a:xfrm>
        </p:spPr>
        <p:txBody>
          <a:bodyPr>
            <a:normAutofit/>
          </a:bodyPr>
          <a:lstStyle/>
          <a:p>
            <a:pPr lvl="1"/>
            <a:r>
              <a:rPr lang="en-US" sz="2400" dirty="0"/>
              <a:t>Top </a:t>
            </a:r>
            <a:r>
              <a:rPr lang="en-US" dirty="0"/>
              <a:t>20 languages (</a:t>
            </a:r>
            <a:r>
              <a:rPr lang="en-US" dirty="0">
                <a:hlinkClick r:id="rId2"/>
              </a:rPr>
              <a:t>https://www.tiobe.com/tiobe-index/</a:t>
            </a:r>
            <a:r>
              <a:rPr lang="en-US" dirty="0"/>
              <a:t> ) for 2021 has eleven compiled and nine interpreted</a:t>
            </a:r>
          </a:p>
          <a:p>
            <a:pPr lvl="2"/>
            <a:r>
              <a:rPr lang="en-US" dirty="0"/>
              <a:t>C(2), Java(4), C++(3), C#(5), VB(7), AS(10), Go(11), Swift(15), Fortran(16), Pascal(?)</a:t>
            </a:r>
          </a:p>
          <a:p>
            <a:pPr lvl="2"/>
            <a:r>
              <a:rPr lang="en-US" dirty="0"/>
              <a:t>Python(1), </a:t>
            </a:r>
            <a:r>
              <a:rPr lang="en-US" dirty="0" err="1"/>
              <a:t>Javascript</a:t>
            </a:r>
            <a:r>
              <a:rPr lang="en-US" dirty="0"/>
              <a:t>(6), SQL(9), PHP(8), MATLAB(14), R(17), Ruby(19), Perl(?)</a:t>
            </a:r>
          </a:p>
          <a:p>
            <a:pPr lvl="1"/>
            <a:r>
              <a:rPr lang="en-US" dirty="0"/>
              <a:t>Compiled used for e.g.</a:t>
            </a:r>
          </a:p>
          <a:p>
            <a:pPr lvl="2"/>
            <a:r>
              <a:rPr lang="en-US" dirty="0"/>
              <a:t>Operating system, Weather forecast models, planetary, stellar, geophysics, </a:t>
            </a:r>
            <a:r>
              <a:rPr lang="en-US" dirty="0" err="1"/>
              <a:t>astro</a:t>
            </a:r>
            <a:r>
              <a:rPr lang="en-US" dirty="0"/>
              <a:t>, mech, particle, real-time control </a:t>
            </a:r>
            <a:r>
              <a:rPr lang="en-US" dirty="0" err="1"/>
              <a:t>etc</a:t>
            </a:r>
            <a:r>
              <a:rPr lang="en-US" dirty="0"/>
              <a:t>…</a:t>
            </a:r>
          </a:p>
          <a:p>
            <a:pPr lvl="1"/>
            <a:r>
              <a:rPr lang="en-US" dirty="0"/>
              <a:t>Interpreted also used, and growing</a:t>
            </a:r>
          </a:p>
          <a:p>
            <a:pPr lvl="1"/>
            <a:r>
              <a:rPr lang="en-US" dirty="0"/>
              <a:t>Line between compiled v. interpreted can be blurred</a:t>
            </a:r>
          </a:p>
          <a:p>
            <a:pPr lvl="2"/>
            <a:r>
              <a:rPr lang="en-US" dirty="0"/>
              <a:t>Can get interpreters for compiled </a:t>
            </a:r>
            <a:r>
              <a:rPr lang="en-US" dirty="0" err="1"/>
              <a:t>langs</a:t>
            </a:r>
            <a:endParaRPr lang="en-US" dirty="0"/>
          </a:p>
          <a:p>
            <a:pPr lvl="2"/>
            <a:r>
              <a:rPr lang="en-US" dirty="0"/>
              <a:t>Can “compile” interpreted </a:t>
            </a:r>
            <a:r>
              <a:rPr lang="en-US" dirty="0" err="1"/>
              <a:t>langs</a:t>
            </a:r>
            <a:r>
              <a:rPr lang="en-US" dirty="0"/>
              <a:t>!</a:t>
            </a:r>
          </a:p>
          <a:p>
            <a:pPr lvl="1"/>
            <a:endParaRPr lang="en-US" dirty="0"/>
          </a:p>
        </p:txBody>
      </p:sp>
      <p:pic>
        <p:nvPicPr>
          <p:cNvPr id="3" name="Picture 2">
            <a:extLst>
              <a:ext uri="{FF2B5EF4-FFF2-40B4-BE49-F238E27FC236}">
                <a16:creationId xmlns:a16="http://schemas.microsoft.com/office/drawing/2014/main" id="{441C3010-0224-A344-BCB7-D88ECB31AB3B}"/>
              </a:ext>
            </a:extLst>
          </p:cNvPr>
          <p:cNvPicPr>
            <a:picLocks noChangeAspect="1"/>
          </p:cNvPicPr>
          <p:nvPr/>
        </p:nvPicPr>
        <p:blipFill>
          <a:blip r:embed="rId3"/>
          <a:stretch>
            <a:fillRect/>
          </a:stretch>
        </p:blipFill>
        <p:spPr>
          <a:xfrm>
            <a:off x="6889315" y="102872"/>
            <a:ext cx="4639069" cy="5999741"/>
          </a:xfrm>
          <a:prstGeom prst="rect">
            <a:avLst/>
          </a:prstGeom>
        </p:spPr>
      </p:pic>
      <p:sp>
        <p:nvSpPr>
          <p:cNvPr id="9" name="TextBox 8">
            <a:extLst>
              <a:ext uri="{FF2B5EF4-FFF2-40B4-BE49-F238E27FC236}">
                <a16:creationId xmlns:a16="http://schemas.microsoft.com/office/drawing/2014/main" id="{5675874F-77B9-10C9-B39D-6506CD94BF05}"/>
              </a:ext>
            </a:extLst>
          </p:cNvPr>
          <p:cNvSpPr txBox="1"/>
          <p:nvPr/>
        </p:nvSpPr>
        <p:spPr>
          <a:xfrm>
            <a:off x="7569116" y="6108797"/>
            <a:ext cx="4040017" cy="646331"/>
          </a:xfrm>
          <a:prstGeom prst="rect">
            <a:avLst/>
          </a:prstGeom>
          <a:noFill/>
        </p:spPr>
        <p:txBody>
          <a:bodyPr wrap="none" rtlCol="0">
            <a:spAutoFit/>
          </a:bodyPr>
          <a:lstStyle/>
          <a:p>
            <a:r>
              <a:rPr lang="en-US" sz="1200" dirty="0"/>
              <a:t>© 2025 </a:t>
            </a:r>
            <a:r>
              <a:rPr lang="en-US" sz="1200" dirty="0" err="1"/>
              <a:t>Tiobe</a:t>
            </a:r>
            <a:r>
              <a:rPr lang="en-US" sz="1200" dirty="0"/>
              <a:t> Software BV. All rights reserved. This content  </a:t>
            </a:r>
          </a:p>
          <a:p>
            <a:r>
              <a:rPr lang="en-US" sz="1200" dirty="0"/>
              <a:t>Is excluded from our Creative Commons license. For more </a:t>
            </a:r>
          </a:p>
          <a:p>
            <a:r>
              <a:rPr lang="en-US" sz="1200" dirty="0"/>
              <a:t>information, see </a:t>
            </a:r>
            <a:r>
              <a:rPr lang="en-US" sz="1200" u="sng" dirty="0">
                <a:solidFill>
                  <a:srgbClr val="0070C0"/>
                </a:solidFill>
                <a:uFill>
                  <a:solidFill>
                    <a:srgbClr val="0070C0"/>
                  </a:solidFill>
                </a:uFill>
                <a:hlinkClick r:id="rId4"/>
              </a:rPr>
              <a:t>https://ocw.mit.edu/help/faq-fair-use</a:t>
            </a:r>
            <a:r>
              <a:rPr lang="en-US" sz="1200" dirty="0"/>
              <a:t>.</a:t>
            </a:r>
          </a:p>
        </p:txBody>
      </p:sp>
    </p:spTree>
    <p:extLst>
      <p:ext uri="{BB962C8B-B14F-4D97-AF65-F5344CB8AC3E}">
        <p14:creationId xmlns:p14="http://schemas.microsoft.com/office/powerpoint/2010/main" val="2679134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ACDD20-0D00-AC4D-B876-C9918E03211D}"/>
              </a:ext>
            </a:extLst>
          </p:cNvPr>
          <p:cNvSpPr>
            <a:spLocks noGrp="1"/>
          </p:cNvSpPr>
          <p:nvPr>
            <p:ph type="title"/>
          </p:nvPr>
        </p:nvSpPr>
        <p:spPr>
          <a:xfrm>
            <a:off x="838200" y="0"/>
            <a:ext cx="10515600" cy="1325563"/>
          </a:xfrm>
        </p:spPr>
        <p:txBody>
          <a:bodyPr/>
          <a:lstStyle/>
          <a:p>
            <a:r>
              <a:rPr lang="en-US" dirty="0"/>
              <a:t>Compiled languages v. interpreted - II</a:t>
            </a:r>
          </a:p>
        </p:txBody>
      </p:sp>
      <p:sp>
        <p:nvSpPr>
          <p:cNvPr id="6" name="Content Placeholder 4">
            <a:extLst>
              <a:ext uri="{FF2B5EF4-FFF2-40B4-BE49-F238E27FC236}">
                <a16:creationId xmlns:a16="http://schemas.microsoft.com/office/drawing/2014/main" id="{33BF696C-CAA2-0640-8FB8-C7D3A83D7612}"/>
              </a:ext>
            </a:extLst>
          </p:cNvPr>
          <p:cNvSpPr>
            <a:spLocks noGrp="1"/>
          </p:cNvSpPr>
          <p:nvPr>
            <p:ph idx="1"/>
          </p:nvPr>
        </p:nvSpPr>
        <p:spPr>
          <a:xfrm>
            <a:off x="838199" y="1090128"/>
            <a:ext cx="10604157" cy="5508379"/>
          </a:xfrm>
        </p:spPr>
        <p:txBody>
          <a:bodyPr>
            <a:normAutofit/>
          </a:bodyPr>
          <a:lstStyle/>
          <a:p>
            <a:pPr lvl="1"/>
            <a:r>
              <a:rPr lang="en-US" sz="2800" dirty="0"/>
              <a:t>Quite a few languages are a bit of both – compiled v interpreted workflow is different, but language can be the same</a:t>
            </a:r>
          </a:p>
          <a:p>
            <a:pPr lvl="1"/>
            <a:endParaRPr lang="en-US" sz="2800" dirty="0"/>
          </a:p>
          <a:p>
            <a:pPr lvl="2"/>
            <a:r>
              <a:rPr lang="en-US" sz="2400" dirty="0"/>
              <a:t>For example, </a:t>
            </a:r>
            <a:r>
              <a:rPr lang="en-US" sz="2400" dirty="0" err="1"/>
              <a:t>Matlab</a:t>
            </a:r>
            <a:r>
              <a:rPr lang="en-US" sz="2400" dirty="0"/>
              <a:t> has a compiler that can be used to generate executables that can be run on systems without </a:t>
            </a:r>
            <a:r>
              <a:rPr lang="en-US" sz="2400" dirty="0" err="1"/>
              <a:t>Matlab</a:t>
            </a:r>
            <a:r>
              <a:rPr lang="en-US" sz="2400" dirty="0"/>
              <a:t> installed.</a:t>
            </a:r>
          </a:p>
          <a:p>
            <a:pPr lvl="2"/>
            <a:endParaRPr lang="en-US" sz="2400" dirty="0"/>
          </a:p>
          <a:p>
            <a:pPr lvl="2"/>
            <a:endParaRPr lang="en-US" sz="2400" dirty="0"/>
          </a:p>
          <a:p>
            <a:pPr lvl="2"/>
            <a:r>
              <a:rPr lang="en-US" sz="2400" dirty="0"/>
              <a:t>Fortran and C can be written in a Notebook</a:t>
            </a:r>
          </a:p>
        </p:txBody>
      </p:sp>
      <p:pic>
        <p:nvPicPr>
          <p:cNvPr id="2" name="Picture 1">
            <a:extLst>
              <a:ext uri="{FF2B5EF4-FFF2-40B4-BE49-F238E27FC236}">
                <a16:creationId xmlns:a16="http://schemas.microsoft.com/office/drawing/2014/main" id="{6FD11C5E-7FA6-E54D-9441-7798CD03CC2D}"/>
              </a:ext>
            </a:extLst>
          </p:cNvPr>
          <p:cNvPicPr>
            <a:picLocks noChangeAspect="1"/>
          </p:cNvPicPr>
          <p:nvPr/>
        </p:nvPicPr>
        <p:blipFill>
          <a:blip r:embed="rId3"/>
          <a:stretch>
            <a:fillRect/>
          </a:stretch>
        </p:blipFill>
        <p:spPr>
          <a:xfrm>
            <a:off x="838198" y="4350944"/>
            <a:ext cx="3479800" cy="2133600"/>
          </a:xfrm>
          <a:prstGeom prst="rect">
            <a:avLst/>
          </a:prstGeom>
        </p:spPr>
      </p:pic>
      <p:pic>
        <p:nvPicPr>
          <p:cNvPr id="3" name="Picture 2">
            <a:extLst>
              <a:ext uri="{FF2B5EF4-FFF2-40B4-BE49-F238E27FC236}">
                <a16:creationId xmlns:a16="http://schemas.microsoft.com/office/drawing/2014/main" id="{DD253B95-96A2-7A40-BDC6-8E9A2F907C5F}"/>
              </a:ext>
            </a:extLst>
          </p:cNvPr>
          <p:cNvPicPr>
            <a:picLocks noChangeAspect="1"/>
          </p:cNvPicPr>
          <p:nvPr/>
        </p:nvPicPr>
        <p:blipFill>
          <a:blip r:embed="rId4"/>
          <a:stretch>
            <a:fillRect/>
          </a:stretch>
        </p:blipFill>
        <p:spPr>
          <a:xfrm>
            <a:off x="5016157" y="4453409"/>
            <a:ext cx="3098800" cy="1460500"/>
          </a:xfrm>
          <a:prstGeom prst="rect">
            <a:avLst/>
          </a:prstGeom>
        </p:spPr>
      </p:pic>
      <p:pic>
        <p:nvPicPr>
          <p:cNvPr id="7" name="Picture 6">
            <a:extLst>
              <a:ext uri="{FF2B5EF4-FFF2-40B4-BE49-F238E27FC236}">
                <a16:creationId xmlns:a16="http://schemas.microsoft.com/office/drawing/2014/main" id="{FB3569F5-40B9-AA47-893C-5E218EE5D903}"/>
              </a:ext>
            </a:extLst>
          </p:cNvPr>
          <p:cNvPicPr>
            <a:picLocks noChangeAspect="1"/>
          </p:cNvPicPr>
          <p:nvPr/>
        </p:nvPicPr>
        <p:blipFill>
          <a:blip r:embed="rId5"/>
          <a:stretch>
            <a:fillRect/>
          </a:stretch>
        </p:blipFill>
        <p:spPr>
          <a:xfrm>
            <a:off x="410518" y="3122914"/>
            <a:ext cx="6771503" cy="810959"/>
          </a:xfrm>
          <a:prstGeom prst="rect">
            <a:avLst/>
          </a:prstGeom>
        </p:spPr>
      </p:pic>
      <p:sp>
        <p:nvSpPr>
          <p:cNvPr id="8" name="Rectangle 7">
            <a:extLst>
              <a:ext uri="{FF2B5EF4-FFF2-40B4-BE49-F238E27FC236}">
                <a16:creationId xmlns:a16="http://schemas.microsoft.com/office/drawing/2014/main" id="{F4749BC5-6980-D64E-A8A7-A79355D00E17}"/>
              </a:ext>
            </a:extLst>
          </p:cNvPr>
          <p:cNvSpPr/>
          <p:nvPr/>
        </p:nvSpPr>
        <p:spPr>
          <a:xfrm>
            <a:off x="5016157" y="6165777"/>
            <a:ext cx="7222042" cy="461665"/>
          </a:xfrm>
          <a:prstGeom prst="rect">
            <a:avLst/>
          </a:prstGeom>
        </p:spPr>
        <p:txBody>
          <a:bodyPr wrap="none">
            <a:spAutoFit/>
          </a:bodyPr>
          <a:lstStyle/>
          <a:p>
            <a:r>
              <a:rPr lang="en-US" sz="2400" dirty="0">
                <a:hlinkClick r:id="rId6"/>
              </a:rPr>
              <a:t>https://github.com/jupyter/jupyter/wiki/Jupyter-kernels</a:t>
            </a:r>
            <a:endParaRPr lang="en-US" sz="2400" dirty="0"/>
          </a:p>
        </p:txBody>
      </p:sp>
      <p:cxnSp>
        <p:nvCxnSpPr>
          <p:cNvPr id="10" name="Straight Connector 9">
            <a:extLst>
              <a:ext uri="{FF2B5EF4-FFF2-40B4-BE49-F238E27FC236}">
                <a16:creationId xmlns:a16="http://schemas.microsoft.com/office/drawing/2014/main" id="{96A27B84-A6DA-9A40-81EF-D4BCB4EA2568}"/>
              </a:ext>
            </a:extLst>
          </p:cNvPr>
          <p:cNvCxnSpPr/>
          <p:nvPr/>
        </p:nvCxnSpPr>
        <p:spPr>
          <a:xfrm flipV="1">
            <a:off x="4613097" y="5913909"/>
            <a:ext cx="403060" cy="9440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3BF0910-30E9-4A46-8D42-2B08F302B6B3}"/>
              </a:ext>
            </a:extLst>
          </p:cNvPr>
          <p:cNvCxnSpPr>
            <a:cxnSpLocks/>
          </p:cNvCxnSpPr>
          <p:nvPr/>
        </p:nvCxnSpPr>
        <p:spPr>
          <a:xfrm flipH="1">
            <a:off x="5016157" y="5650787"/>
            <a:ext cx="7175843" cy="263122"/>
          </a:xfrm>
          <a:prstGeom prst="line">
            <a:avLst/>
          </a:prstGeom>
        </p:spPr>
        <p:style>
          <a:lnRef idx="1">
            <a:schemeClr val="accent1"/>
          </a:lnRef>
          <a:fillRef idx="0">
            <a:schemeClr val="accent1"/>
          </a:fillRef>
          <a:effectRef idx="0">
            <a:schemeClr val="accent1"/>
          </a:effectRef>
          <a:fontRef idx="minor">
            <a:schemeClr val="tx1"/>
          </a:fontRef>
        </p:style>
      </p:cxnSp>
      <p:sp>
        <p:nvSpPr>
          <p:cNvPr id="5" name="Date Placeholder 4">
            <a:extLst>
              <a:ext uri="{FF2B5EF4-FFF2-40B4-BE49-F238E27FC236}">
                <a16:creationId xmlns:a16="http://schemas.microsoft.com/office/drawing/2014/main" id="{1B15812D-1E52-7B46-90CF-3722B1E701F5}"/>
              </a:ext>
            </a:extLst>
          </p:cNvPr>
          <p:cNvSpPr>
            <a:spLocks noGrp="1"/>
          </p:cNvSpPr>
          <p:nvPr>
            <p:ph type="dt" sz="half" idx="10"/>
          </p:nvPr>
        </p:nvSpPr>
        <p:spPr/>
        <p:txBody>
          <a:bodyPr/>
          <a:lstStyle/>
          <a:p>
            <a:r>
              <a:rPr lang="en-US"/>
              <a:t>10/31/2024</a:t>
            </a:r>
          </a:p>
        </p:txBody>
      </p:sp>
      <p:sp>
        <p:nvSpPr>
          <p:cNvPr id="9" name="Footer Placeholder 8">
            <a:extLst>
              <a:ext uri="{FF2B5EF4-FFF2-40B4-BE49-F238E27FC236}">
                <a16:creationId xmlns:a16="http://schemas.microsoft.com/office/drawing/2014/main" id="{F605EBC5-DE67-6E4A-9370-E15137688495}"/>
              </a:ext>
            </a:extLst>
          </p:cNvPr>
          <p:cNvSpPr>
            <a:spLocks noGrp="1"/>
          </p:cNvSpPr>
          <p:nvPr>
            <p:ph type="ftr" sz="quarter" idx="11"/>
          </p:nvPr>
        </p:nvSpPr>
        <p:spPr/>
        <p:txBody>
          <a:bodyPr/>
          <a:lstStyle/>
          <a:p>
            <a:r>
              <a:rPr lang="en-US"/>
              <a:t>12.010 Compiled languages</a:t>
            </a:r>
          </a:p>
        </p:txBody>
      </p:sp>
      <p:sp>
        <p:nvSpPr>
          <p:cNvPr id="12" name="Slide Number Placeholder 11">
            <a:extLst>
              <a:ext uri="{FF2B5EF4-FFF2-40B4-BE49-F238E27FC236}">
                <a16:creationId xmlns:a16="http://schemas.microsoft.com/office/drawing/2014/main" id="{1FC93EDC-29A4-3140-9956-78500C3620C0}"/>
              </a:ext>
            </a:extLst>
          </p:cNvPr>
          <p:cNvSpPr>
            <a:spLocks noGrp="1"/>
          </p:cNvSpPr>
          <p:nvPr>
            <p:ph type="sldNum" sz="quarter" idx="12"/>
          </p:nvPr>
        </p:nvSpPr>
        <p:spPr/>
        <p:txBody>
          <a:bodyPr/>
          <a:lstStyle/>
          <a:p>
            <a:fld id="{D1C01270-E0CC-824B-88B3-44DDEBD5C993}" type="slidenum">
              <a:rPr lang="en-US" smtClean="0"/>
              <a:t>8</a:t>
            </a:fld>
            <a:endParaRPr lang="en-US"/>
          </a:p>
        </p:txBody>
      </p:sp>
      <p:sp>
        <p:nvSpPr>
          <p:cNvPr id="13" name="TextBox 12">
            <a:extLst>
              <a:ext uri="{FF2B5EF4-FFF2-40B4-BE49-F238E27FC236}">
                <a16:creationId xmlns:a16="http://schemas.microsoft.com/office/drawing/2014/main" id="{BE88AF8A-191B-6BF5-F967-D83623A5732E}"/>
              </a:ext>
            </a:extLst>
          </p:cNvPr>
          <p:cNvSpPr txBox="1"/>
          <p:nvPr/>
        </p:nvSpPr>
        <p:spPr>
          <a:xfrm>
            <a:off x="7643496" y="3287542"/>
            <a:ext cx="4000390" cy="646331"/>
          </a:xfrm>
          <a:prstGeom prst="rect">
            <a:avLst/>
          </a:prstGeom>
          <a:noFill/>
        </p:spPr>
        <p:txBody>
          <a:bodyPr wrap="none" rtlCol="0">
            <a:spAutoFit/>
          </a:bodyPr>
          <a:lstStyle/>
          <a:p>
            <a:r>
              <a:rPr lang="en-US" sz="1200" dirty="0"/>
              <a:t>© 1994-2025 The MathWorks, Inc. All rights reserved. This </a:t>
            </a:r>
          </a:p>
          <a:p>
            <a:r>
              <a:rPr lang="en-US" sz="1200" dirty="0"/>
              <a:t>content is excluded from our Creative Commons license. For </a:t>
            </a:r>
          </a:p>
          <a:p>
            <a:r>
              <a:rPr lang="en-US" sz="1200" dirty="0"/>
              <a:t>more information, see </a:t>
            </a:r>
            <a:r>
              <a:rPr lang="en-US" sz="1200" u="sng" dirty="0">
                <a:solidFill>
                  <a:srgbClr val="0070C0"/>
                </a:solidFill>
                <a:uFill>
                  <a:solidFill>
                    <a:srgbClr val="0070C0"/>
                  </a:solidFill>
                </a:uFill>
                <a:hlinkClick r:id="rId7"/>
              </a:rPr>
              <a:t>https://ocw.mit.edu/help/faq-fair-use</a:t>
            </a:r>
            <a:r>
              <a:rPr lang="en-US" sz="1200" dirty="0"/>
              <a:t>.</a:t>
            </a:r>
          </a:p>
        </p:txBody>
      </p:sp>
    </p:spTree>
    <p:extLst>
      <p:ext uri="{BB962C8B-B14F-4D97-AF65-F5344CB8AC3E}">
        <p14:creationId xmlns:p14="http://schemas.microsoft.com/office/powerpoint/2010/main" val="2082668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EC4B4-5D39-6A45-A464-C6948BBA07CD}"/>
              </a:ext>
            </a:extLst>
          </p:cNvPr>
          <p:cNvSpPr>
            <a:spLocks noGrp="1"/>
          </p:cNvSpPr>
          <p:nvPr>
            <p:ph type="title"/>
          </p:nvPr>
        </p:nvSpPr>
        <p:spPr>
          <a:xfrm>
            <a:off x="838200" y="211013"/>
            <a:ext cx="10515600" cy="1325563"/>
          </a:xfrm>
        </p:spPr>
        <p:txBody>
          <a:bodyPr/>
          <a:lstStyle/>
          <a:p>
            <a:r>
              <a:rPr lang="en-US"/>
              <a:t>We will focus on compiled languages that are commonly used in science</a:t>
            </a:r>
          </a:p>
        </p:txBody>
      </p:sp>
      <p:sp>
        <p:nvSpPr>
          <p:cNvPr id="3" name="Content Placeholder 2">
            <a:extLst>
              <a:ext uri="{FF2B5EF4-FFF2-40B4-BE49-F238E27FC236}">
                <a16:creationId xmlns:a16="http://schemas.microsoft.com/office/drawing/2014/main" id="{672C6BF3-8A7E-9841-A87C-6E8D00343273}"/>
              </a:ext>
            </a:extLst>
          </p:cNvPr>
          <p:cNvSpPr>
            <a:spLocks noGrp="1"/>
          </p:cNvSpPr>
          <p:nvPr>
            <p:ph idx="1"/>
          </p:nvPr>
        </p:nvSpPr>
        <p:spPr/>
        <p:txBody>
          <a:bodyPr>
            <a:normAutofit fontScale="92500" lnSpcReduction="20000"/>
          </a:bodyPr>
          <a:lstStyle/>
          <a:p>
            <a:r>
              <a:rPr lang="en-US"/>
              <a:t>Fortran, C, C++</a:t>
            </a:r>
          </a:p>
          <a:p>
            <a:r>
              <a:rPr lang="en-US"/>
              <a:t>Some common compiled language aspects</a:t>
            </a:r>
          </a:p>
          <a:p>
            <a:pPr lvl="1"/>
            <a:r>
              <a:rPr lang="en-US"/>
              <a:t>Much more use of explicit “types”</a:t>
            </a:r>
          </a:p>
          <a:p>
            <a:pPr lvl="1"/>
            <a:r>
              <a:rPr lang="en-US"/>
              <a:t>More fiddly syntax</a:t>
            </a:r>
          </a:p>
          <a:p>
            <a:pPr lvl="1"/>
            <a:r>
              <a:rPr lang="en-US"/>
              <a:t>Edit, compile, run workflow is similar</a:t>
            </a:r>
          </a:p>
          <a:p>
            <a:pPr lvl="2"/>
            <a:r>
              <a:rPr lang="en-US"/>
              <a:t>make and build tools </a:t>
            </a:r>
            <a:r>
              <a:rPr lang="en-US" err="1"/>
              <a:t>etc</a:t>
            </a:r>
            <a:r>
              <a:rPr lang="en-US"/>
              <a:t>….</a:t>
            </a:r>
          </a:p>
          <a:p>
            <a:pPr lvl="2"/>
            <a:endParaRPr lang="en-US"/>
          </a:p>
          <a:p>
            <a:r>
              <a:rPr lang="en-US"/>
              <a:t>Some differences between Fortran, C, C++</a:t>
            </a:r>
          </a:p>
          <a:p>
            <a:pPr lvl="1"/>
            <a:r>
              <a:rPr lang="en-US"/>
              <a:t>Syntax is different, although concepts (loops, functions, conditionals) the same</a:t>
            </a:r>
          </a:p>
          <a:p>
            <a:pPr lvl="1"/>
            <a:r>
              <a:rPr lang="en-US"/>
              <a:t>Fortran has a numerical/scientific feel </a:t>
            </a:r>
            <a:r>
              <a:rPr lang="en-US" err="1"/>
              <a:t>builtin</a:t>
            </a:r>
            <a:r>
              <a:rPr lang="en-US"/>
              <a:t> (for example native multi-dimensional arrays)</a:t>
            </a:r>
          </a:p>
          <a:p>
            <a:pPr lvl="1"/>
            <a:r>
              <a:rPr lang="en-US"/>
              <a:t>C, C++ are a little more general computing oriented (pointers, memory management </a:t>
            </a:r>
            <a:r>
              <a:rPr lang="en-US" err="1"/>
              <a:t>etc</a:t>
            </a:r>
            <a:r>
              <a:rPr lang="en-US"/>
              <a:t>…)</a:t>
            </a:r>
          </a:p>
          <a:p>
            <a:pPr lvl="1"/>
            <a:endParaRPr lang="en-US"/>
          </a:p>
        </p:txBody>
      </p:sp>
      <p:sp>
        <p:nvSpPr>
          <p:cNvPr id="4" name="Date Placeholder 3">
            <a:extLst>
              <a:ext uri="{FF2B5EF4-FFF2-40B4-BE49-F238E27FC236}">
                <a16:creationId xmlns:a16="http://schemas.microsoft.com/office/drawing/2014/main" id="{126432E3-0040-0E4D-9C75-EF6C9AA3BCC1}"/>
              </a:ext>
            </a:extLst>
          </p:cNvPr>
          <p:cNvSpPr>
            <a:spLocks noGrp="1"/>
          </p:cNvSpPr>
          <p:nvPr>
            <p:ph type="dt" sz="half" idx="10"/>
          </p:nvPr>
        </p:nvSpPr>
        <p:spPr/>
        <p:txBody>
          <a:bodyPr/>
          <a:lstStyle/>
          <a:p>
            <a:r>
              <a:rPr lang="en-US"/>
              <a:t>10/31/2024</a:t>
            </a:r>
          </a:p>
        </p:txBody>
      </p:sp>
      <p:sp>
        <p:nvSpPr>
          <p:cNvPr id="5" name="Footer Placeholder 4">
            <a:extLst>
              <a:ext uri="{FF2B5EF4-FFF2-40B4-BE49-F238E27FC236}">
                <a16:creationId xmlns:a16="http://schemas.microsoft.com/office/drawing/2014/main" id="{E563223E-F359-8E46-A544-D0E5C3A65C59}"/>
              </a:ext>
            </a:extLst>
          </p:cNvPr>
          <p:cNvSpPr>
            <a:spLocks noGrp="1"/>
          </p:cNvSpPr>
          <p:nvPr>
            <p:ph type="ftr" sz="quarter" idx="11"/>
          </p:nvPr>
        </p:nvSpPr>
        <p:spPr/>
        <p:txBody>
          <a:bodyPr/>
          <a:lstStyle/>
          <a:p>
            <a:r>
              <a:rPr lang="en-US"/>
              <a:t>12.010 Compiled languages</a:t>
            </a:r>
          </a:p>
        </p:txBody>
      </p:sp>
      <p:sp>
        <p:nvSpPr>
          <p:cNvPr id="6" name="Slide Number Placeholder 5">
            <a:extLst>
              <a:ext uri="{FF2B5EF4-FFF2-40B4-BE49-F238E27FC236}">
                <a16:creationId xmlns:a16="http://schemas.microsoft.com/office/drawing/2014/main" id="{6B1E958F-B07E-2C42-9ED2-3BCB8DA29D74}"/>
              </a:ext>
            </a:extLst>
          </p:cNvPr>
          <p:cNvSpPr>
            <a:spLocks noGrp="1"/>
          </p:cNvSpPr>
          <p:nvPr>
            <p:ph type="sldNum" sz="quarter" idx="12"/>
          </p:nvPr>
        </p:nvSpPr>
        <p:spPr/>
        <p:txBody>
          <a:bodyPr/>
          <a:lstStyle/>
          <a:p>
            <a:fld id="{D1C01270-E0CC-824B-88B3-44DDEBD5C993}" type="slidenum">
              <a:rPr lang="en-US" smtClean="0"/>
              <a:t>9</a:t>
            </a:fld>
            <a:endParaRPr lang="en-US"/>
          </a:p>
        </p:txBody>
      </p:sp>
    </p:spTree>
    <p:extLst>
      <p:ext uri="{BB962C8B-B14F-4D97-AF65-F5344CB8AC3E}">
        <p14:creationId xmlns:p14="http://schemas.microsoft.com/office/powerpoint/2010/main" val="2703746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2272a47-6a34-441e-975c-341e732a1f8b" xsi:nil="true"/>
    <DateCreated xmlns="ce0de229-b968-460b-bfa6-c309bf067a33" xsi:nil="true"/>
    <lcf76f155ced4ddcb4097134ff3c332f xmlns="ce0de229-b968-460b-bfa6-c309bf067a3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F4D1872214E7E4AA66A0644C9DCCEFF" ma:contentTypeVersion="20" ma:contentTypeDescription="Create a new document." ma:contentTypeScope="" ma:versionID="7c43e3db2e85c28eb23ae05c18cf72c6">
  <xsd:schema xmlns:xsd="http://www.w3.org/2001/XMLSchema" xmlns:xs="http://www.w3.org/2001/XMLSchema" xmlns:p="http://schemas.microsoft.com/office/2006/metadata/properties" xmlns:ns2="ce0de229-b968-460b-bfa6-c309bf067a33" xmlns:ns3="b2272a47-6a34-441e-975c-341e732a1f8b" targetNamespace="http://schemas.microsoft.com/office/2006/metadata/properties" ma:root="true" ma:fieldsID="cdbcb2543657bb87dea09a91505f6f52" ns2:_="" ns3:_="">
    <xsd:import namespace="ce0de229-b968-460b-bfa6-c309bf067a33"/>
    <xsd:import namespace="b2272a47-6a34-441e-975c-341e732a1f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DateCreated"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0de229-b968-460b-bfa6-c309bf067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Created" ma:index="20" nillable="true" ma:displayName="Date Created" ma:format="DateOnly" ma:internalName="DateCreated">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3350ec4-10e3-4b5d-9666-7d76f34ba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272a47-6a34-441e-975c-341e732a1f8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f8e604a0-3b80-4256-b30c-b3eb53d14f4e}" ma:internalName="TaxCatchAll" ma:showField="CatchAllData" ma:web="b2272a47-6a34-441e-975c-341e732a1f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F841AD-20A2-4FC2-AE45-F8C62CCE6601}">
  <ds:schemaRefs>
    <ds:schemaRef ds:uri="http://schemas.microsoft.com/office/2006/metadata/properties"/>
    <ds:schemaRef ds:uri="http://schemas.microsoft.com/office/infopath/2007/PartnerControls"/>
    <ds:schemaRef ds:uri="b2272a47-6a34-441e-975c-341e732a1f8b"/>
    <ds:schemaRef ds:uri="ce0de229-b968-460b-bfa6-c309bf067a33"/>
  </ds:schemaRefs>
</ds:datastoreItem>
</file>

<file path=customXml/itemProps2.xml><?xml version="1.0" encoding="utf-8"?>
<ds:datastoreItem xmlns:ds="http://schemas.openxmlformats.org/officeDocument/2006/customXml" ds:itemID="{06A5C217-7274-44FF-937D-865EBBD868A5}">
  <ds:schemaRefs>
    <ds:schemaRef ds:uri="http://schemas.microsoft.com/sharepoint/v3/contenttype/forms"/>
  </ds:schemaRefs>
</ds:datastoreItem>
</file>

<file path=customXml/itemProps3.xml><?xml version="1.0" encoding="utf-8"?>
<ds:datastoreItem xmlns:ds="http://schemas.openxmlformats.org/officeDocument/2006/customXml" ds:itemID="{3543BCC3-521F-4BD0-97E7-C7E9ABE62B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0de229-b968-460b-bfa6-c309bf067a33"/>
    <ds:schemaRef ds:uri="b2272a47-6a34-441e-975c-341e732a1f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34017</TotalTime>
  <Words>1727</Words>
  <Application>Microsoft Macintosh PowerPoint</Application>
  <PresentationFormat>Widescreen</PresentationFormat>
  <Paragraphs>241</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Courier</vt:lpstr>
      <vt:lpstr>Wingdings</vt:lpstr>
      <vt:lpstr>Office Theme</vt:lpstr>
      <vt:lpstr>12.010 Computational Methods of Scientific Programming</vt:lpstr>
      <vt:lpstr>Summary</vt:lpstr>
      <vt:lpstr>Compiled languages:</vt:lpstr>
      <vt:lpstr>Compiled languages:</vt:lpstr>
      <vt:lpstr>Compiled languages:</vt:lpstr>
      <vt:lpstr>Compiled languages v. interpreted - I</vt:lpstr>
      <vt:lpstr>Compiled languages and uses </vt:lpstr>
      <vt:lpstr>Compiled languages v. interpreted - II</vt:lpstr>
      <vt:lpstr>We will focus on compiled languages that are commonly used in science</vt:lpstr>
      <vt:lpstr>Getting started with C</vt:lpstr>
      <vt:lpstr>Getting started with C</vt:lpstr>
      <vt:lpstr>Getting started with C</vt:lpstr>
      <vt:lpstr>Getting started with C</vt:lpstr>
      <vt:lpstr>Getting started with C</vt:lpstr>
      <vt:lpstr>Getting started with C</vt:lpstr>
      <vt:lpstr>Getting started with C</vt:lpstr>
      <vt:lpstr>Getting started with C</vt:lpstr>
      <vt:lpstr>Getting started with C</vt:lpstr>
      <vt:lpstr>Getting started with 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12.010 Computational Methods of Scientific Programming 2021</dc:title>
  <dc:creator>Thomas A Herring</dc:creator>
  <cp:lastModifiedBy>Yunpeng Wang</cp:lastModifiedBy>
  <cp:revision>12</cp:revision>
  <dcterms:created xsi:type="dcterms:W3CDTF">2021-10-14T13:19:54Z</dcterms:created>
  <dcterms:modified xsi:type="dcterms:W3CDTF">2025-07-29T19:50:00Z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0x0101001F4D1872214E7E4AA66A0644C9DCCEFF</vt:lpwstr>
  </property>
</Properties>
</file>