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6"/>
  </p:notesMasterIdLst>
  <p:sldIdLst>
    <p:sldId id="257" r:id="rId5"/>
    <p:sldId id="256" r:id="rId6"/>
    <p:sldId id="272" r:id="rId7"/>
    <p:sldId id="273" r:id="rId8"/>
    <p:sldId id="274" r:id="rId9"/>
    <p:sldId id="275" r:id="rId10"/>
    <p:sldId id="276" r:id="rId11"/>
    <p:sldId id="279" r:id="rId12"/>
    <p:sldId id="277" r:id="rId13"/>
    <p:sldId id="278" r:id="rId14"/>
    <p:sldId id="290" r:id="rId15"/>
    <p:sldId id="291" r:id="rId16"/>
    <p:sldId id="292" r:id="rId17"/>
    <p:sldId id="295" r:id="rId18"/>
    <p:sldId id="293" r:id="rId19"/>
    <p:sldId id="294" r:id="rId20"/>
    <p:sldId id="296" r:id="rId21"/>
    <p:sldId id="298" r:id="rId22"/>
    <p:sldId id="297" r:id="rId23"/>
    <p:sldId id="299" r:id="rId24"/>
    <p:sldId id="265"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643"/>
    <p:restoredTop sz="80607"/>
  </p:normalViewPr>
  <p:slideViewPr>
    <p:cSldViewPr snapToGrid="0" snapToObjects="1">
      <p:cViewPr varScale="1">
        <p:scale>
          <a:sx n="81" d="100"/>
          <a:sy n="81" d="100"/>
        </p:scale>
        <p:origin x="504" y="176"/>
      </p:cViewPr>
      <p:guideLst/>
    </p:cSldViewPr>
  </p:slid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24947F-AF23-7C4F-97C8-356DD4493CEE}" type="datetimeFigureOut">
              <a:rPr lang="en-US" smtClean="0"/>
              <a:t>7/29/25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A3F4A1-E078-AE4E-88E4-EBB23D77BF12}" type="slidenum">
              <a:rPr lang="en-US" smtClean="0"/>
              <a:t>‹#›</a:t>
            </a:fld>
            <a:endParaRPr lang="en-US"/>
          </a:p>
        </p:txBody>
      </p:sp>
    </p:spTree>
    <p:extLst>
      <p:ext uri="{BB962C8B-B14F-4D97-AF65-F5344CB8AC3E}">
        <p14:creationId xmlns:p14="http://schemas.microsoft.com/office/powerpoint/2010/main" val="28355448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EACE2C7-B65A-B444-86AC-2C73CAC3F8B6}" type="slidenum">
              <a:rPr lang="en-US" smtClean="0"/>
              <a:t>3</a:t>
            </a:fld>
            <a:endParaRPr lang="en-US"/>
          </a:p>
        </p:txBody>
      </p:sp>
    </p:spTree>
    <p:extLst>
      <p:ext uri="{BB962C8B-B14F-4D97-AF65-F5344CB8AC3E}">
        <p14:creationId xmlns:p14="http://schemas.microsoft.com/office/powerpoint/2010/main" val="41918973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3B27FD72-7E88-1D47-AD6B-54479C749448}" type="slidenum">
              <a:rPr lang="en-US" sz="1200"/>
              <a:pPr/>
              <a:t>17</a:t>
            </a:fld>
            <a:endParaRPr lang="en-US" sz="1200"/>
          </a:p>
        </p:txBody>
      </p:sp>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ea typeface="ＭＳ Ｐゴシック" charset="0"/>
              <a:cs typeface="ＭＳ Ｐゴシック" charset="0"/>
            </a:endParaRPr>
          </a:p>
        </p:txBody>
      </p:sp>
    </p:spTree>
    <p:extLst>
      <p:ext uri="{BB962C8B-B14F-4D97-AF65-F5344CB8AC3E}">
        <p14:creationId xmlns:p14="http://schemas.microsoft.com/office/powerpoint/2010/main" val="30249720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2AADB0A-8D1F-8A45-A136-511324238DDB}" type="slidenum">
              <a:rPr lang="en-US" sz="1200"/>
              <a:pPr/>
              <a:t>19</a:t>
            </a:fld>
            <a:endParaRPr lang="en-US" sz="1200"/>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gfortran</a:t>
            </a:r>
            <a:r>
              <a:rPr lang="en-US" dirty="0"/>
              <a:t> version 10 and above needs: </a:t>
            </a:r>
            <a:r>
              <a:rPr lang="en-US" sz="1200" kern="1200" dirty="0" err="1">
                <a:solidFill>
                  <a:schemeClr val="tx1"/>
                </a:solidFill>
                <a:effectLst/>
                <a:latin typeface="+mn-lt"/>
                <a:ea typeface="+mn-ea"/>
                <a:cs typeface="+mn-cs"/>
              </a:rPr>
              <a:t>gfortran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vars.f</a:t>
            </a:r>
            <a:r>
              <a:rPr lang="en-US" sz="1200" kern="1200" dirty="0">
                <a:solidFill>
                  <a:schemeClr val="tx1"/>
                </a:solidFill>
                <a:effectLst/>
                <a:latin typeface="+mn-lt"/>
                <a:ea typeface="+mn-ea"/>
                <a:cs typeface="+mn-cs"/>
              </a:rPr>
              <a:t> -o vars -fallow-argument-mismatch</a:t>
            </a:r>
          </a:p>
          <a:p>
            <a:endParaRPr lang="en-US" dirty="0">
              <a:ea typeface="ＭＳ Ｐゴシック" charset="0"/>
              <a:cs typeface="ＭＳ Ｐゴシック" charset="0"/>
            </a:endParaRPr>
          </a:p>
        </p:txBody>
      </p:sp>
    </p:spTree>
    <p:extLst>
      <p:ext uri="{BB962C8B-B14F-4D97-AF65-F5344CB8AC3E}">
        <p14:creationId xmlns:p14="http://schemas.microsoft.com/office/powerpoint/2010/main" val="1949338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ANSI American National Standards Institute.</a:t>
            </a:r>
          </a:p>
        </p:txBody>
      </p:sp>
      <p:sp>
        <p:nvSpPr>
          <p:cNvPr id="4" name="Slide Number Placeholder 3"/>
          <p:cNvSpPr>
            <a:spLocks noGrp="1"/>
          </p:cNvSpPr>
          <p:nvPr>
            <p:ph type="sldNum" sz="quarter" idx="5"/>
          </p:nvPr>
        </p:nvSpPr>
        <p:spPr/>
        <p:txBody>
          <a:bodyPr/>
          <a:lstStyle/>
          <a:p>
            <a:fld id="{3CA3F4A1-E078-AE4E-88E4-EBB23D77BF12}" type="slidenum">
              <a:rPr lang="en-US" smtClean="0"/>
              <a:t>4</a:t>
            </a:fld>
            <a:endParaRPr lang="en-US"/>
          </a:p>
        </p:txBody>
      </p:sp>
    </p:spTree>
    <p:extLst>
      <p:ext uri="{BB962C8B-B14F-4D97-AF65-F5344CB8AC3E}">
        <p14:creationId xmlns:p14="http://schemas.microsoft.com/office/powerpoint/2010/main" val="4575795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CA3F4A1-E078-AE4E-88E4-EBB23D77BF12}" type="slidenum">
              <a:rPr lang="en-US" smtClean="0"/>
              <a:t>8</a:t>
            </a:fld>
            <a:endParaRPr lang="en-US"/>
          </a:p>
        </p:txBody>
      </p:sp>
    </p:spTree>
    <p:extLst>
      <p:ext uri="{BB962C8B-B14F-4D97-AF65-F5344CB8AC3E}">
        <p14:creationId xmlns:p14="http://schemas.microsoft.com/office/powerpoint/2010/main" val="37722089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here 11/16/2023 looking, compiling and running ifs.f90.</a:t>
            </a:r>
          </a:p>
        </p:txBody>
      </p:sp>
      <p:sp>
        <p:nvSpPr>
          <p:cNvPr id="4" name="Slide Number Placeholder 3"/>
          <p:cNvSpPr>
            <a:spLocks noGrp="1"/>
          </p:cNvSpPr>
          <p:nvPr>
            <p:ph type="sldNum" sz="quarter" idx="5"/>
          </p:nvPr>
        </p:nvSpPr>
        <p:spPr/>
        <p:txBody>
          <a:bodyPr/>
          <a:lstStyle/>
          <a:p>
            <a:fld id="{3CA3F4A1-E078-AE4E-88E4-EBB23D77BF12}" type="slidenum">
              <a:rPr lang="en-US" smtClean="0"/>
              <a:t>10</a:t>
            </a:fld>
            <a:endParaRPr lang="en-US"/>
          </a:p>
        </p:txBody>
      </p:sp>
    </p:spTree>
    <p:extLst>
      <p:ext uri="{BB962C8B-B14F-4D97-AF65-F5344CB8AC3E}">
        <p14:creationId xmlns:p14="http://schemas.microsoft.com/office/powerpoint/2010/main" val="538823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3BD68EED-911F-5F4D-8BBD-1321F0AB3C35}" type="slidenum">
              <a:rPr lang="en-US" sz="1200"/>
              <a:pPr/>
              <a:t>11</a:t>
            </a:fld>
            <a:endParaRPr lang="en-US" sz="1200"/>
          </a:p>
        </p:txBody>
      </p:sp>
      <p:sp>
        <p:nvSpPr>
          <p:cNvPr id="22530" name="Rectangle 1026"/>
          <p:cNvSpPr>
            <a:spLocks noGrp="1" noRot="1" noChangeAspect="1" noChangeArrowheads="1"/>
          </p:cNvSpPr>
          <p:nvPr>
            <p:ph type="sldImg"/>
          </p:nvPr>
        </p:nvSpPr>
        <p:spPr>
          <a:solidFill>
            <a:srgbClr val="FFFFFF"/>
          </a:solidFill>
          <a:ln/>
        </p:spPr>
      </p:sp>
      <p:sp>
        <p:nvSpPr>
          <p:cNvPr id="22531" name="Rectangle 1027"/>
          <p:cNvSpPr>
            <a:spLocks noGrp="1" noChangeArrowheads="1"/>
          </p:cNvSpPr>
          <p:nvPr>
            <p:ph type="body" idx="1"/>
          </p:nvPr>
        </p:nvSpPr>
        <p:spPr>
          <a:solidFill>
            <a:srgbClr val="FFFFFF"/>
          </a:solidFill>
          <a:ln>
            <a:solidFill>
              <a:srgbClr val="000000"/>
            </a:solidFill>
          </a:ln>
        </p:spPr>
        <p:txBody>
          <a:bodyPr/>
          <a:lstStyle/>
          <a:p>
            <a:endParaRPr lang="en-US" dirty="0">
              <a:ea typeface="ＭＳ Ｐゴシック" charset="0"/>
              <a:cs typeface="ＭＳ Ｐゴシック" charset="0"/>
            </a:endParaRPr>
          </a:p>
        </p:txBody>
      </p:sp>
    </p:spTree>
    <p:extLst>
      <p:ext uri="{BB962C8B-B14F-4D97-AF65-F5344CB8AC3E}">
        <p14:creationId xmlns:p14="http://schemas.microsoft.com/office/powerpoint/2010/main" val="25025191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a:ln/>
        </p:spPr>
      </p:sp>
      <p:sp>
        <p:nvSpPr>
          <p:cNvPr id="24578" name="Notes Placeholder 2"/>
          <p:cNvSpPr>
            <a:spLocks noGrp="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ea typeface="ＭＳ Ｐゴシック" charset="0"/>
              <a:cs typeface="ＭＳ Ｐゴシック" charset="0"/>
            </a:endParaRPr>
          </a:p>
        </p:txBody>
      </p:sp>
      <p:sp>
        <p:nvSpPr>
          <p:cNvPr id="24579"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FB9E3F74-94F7-B948-895B-8732DB5BABE5}" type="slidenum">
              <a:rPr lang="en-US" sz="1200"/>
              <a:pPr/>
              <a:t>12</a:t>
            </a:fld>
            <a:endParaRPr lang="en-US" sz="1200"/>
          </a:p>
        </p:txBody>
      </p:sp>
    </p:spTree>
    <p:extLst>
      <p:ext uri="{BB962C8B-B14F-4D97-AF65-F5344CB8AC3E}">
        <p14:creationId xmlns:p14="http://schemas.microsoft.com/office/powerpoint/2010/main" val="18150630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a:ln/>
        </p:spPr>
      </p:sp>
      <p:sp>
        <p:nvSpPr>
          <p:cNvPr id="26626" name="Notes Placeholder 2"/>
          <p:cNvSpPr>
            <a:spLocks noGrp="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ea typeface="ＭＳ Ｐゴシック" charset="0"/>
              <a:cs typeface="ＭＳ Ｐゴシック" charset="0"/>
            </a:endParaRPr>
          </a:p>
        </p:txBody>
      </p:sp>
      <p:sp>
        <p:nvSpPr>
          <p:cNvPr id="26627"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94C7AFD1-3E84-1541-A3E0-C6482F165540}" type="slidenum">
              <a:rPr lang="en-US" sz="1200"/>
              <a:pPr/>
              <a:t>13</a:t>
            </a:fld>
            <a:endParaRPr lang="en-US" sz="1200"/>
          </a:p>
        </p:txBody>
      </p:sp>
    </p:spTree>
    <p:extLst>
      <p:ext uri="{BB962C8B-B14F-4D97-AF65-F5344CB8AC3E}">
        <p14:creationId xmlns:p14="http://schemas.microsoft.com/office/powerpoint/2010/main" val="42267420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dirty="0">
                <a:ea typeface="ＭＳ Ｐゴシック" charset="0"/>
                <a:cs typeface="ＭＳ Ｐゴシック" charset="0"/>
              </a:rPr>
              <a:t>To Here 10/26/21</a:t>
            </a:r>
          </a:p>
        </p:txBody>
      </p:sp>
      <p:sp>
        <p:nvSpPr>
          <p:cNvPr id="28675"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83840422-AA91-414A-ADA7-72678B1A0031}" type="slidenum">
              <a:rPr lang="en-US" sz="1200"/>
              <a:pPr/>
              <a:t>15</a:t>
            </a:fld>
            <a:endParaRPr lang="en-US" sz="1200"/>
          </a:p>
        </p:txBody>
      </p:sp>
    </p:spTree>
    <p:extLst>
      <p:ext uri="{BB962C8B-B14F-4D97-AF65-F5344CB8AC3E}">
        <p14:creationId xmlns:p14="http://schemas.microsoft.com/office/powerpoint/2010/main" val="34617355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1512216C-CAED-514E-844F-CA39169C08AA}" type="slidenum">
              <a:rPr lang="en-US" sz="1200"/>
              <a:pPr/>
              <a:t>16</a:t>
            </a:fld>
            <a:endParaRPr lang="en-US" sz="1200"/>
          </a:p>
        </p:txBody>
      </p:sp>
      <p:sp>
        <p:nvSpPr>
          <p:cNvPr id="30722" name="Rectangle 2"/>
          <p:cNvSpPr>
            <a:spLocks noGrp="1" noRot="1" noChangeAspect="1" noChangeArrowheads="1"/>
          </p:cNvSpPr>
          <p:nvPr>
            <p:ph type="sldImg"/>
          </p:nvPr>
        </p:nvSpPr>
        <p:spPr>
          <a:solidFill>
            <a:srgbClr val="FFFFFF"/>
          </a:solidFill>
          <a:ln/>
        </p:spPr>
      </p:sp>
      <p:sp>
        <p:nvSpPr>
          <p:cNvPr id="30723" name="Rectangle 3"/>
          <p:cNvSpPr>
            <a:spLocks noGrp="1" noChangeArrowheads="1"/>
          </p:cNvSpPr>
          <p:nvPr>
            <p:ph type="body" idx="1"/>
          </p:nvPr>
        </p:nvSpPr>
        <p:spPr>
          <a:solidFill>
            <a:srgbClr val="FFFFFF"/>
          </a:solidFill>
          <a:ln>
            <a:solidFill>
              <a:srgbClr val="000000"/>
            </a:solidFill>
          </a:ln>
        </p:spPr>
        <p:txBody>
          <a:bodyPr/>
          <a:lstStyle/>
          <a:p>
            <a:r>
              <a:rPr lang="en-US">
                <a:ea typeface="ＭＳ Ｐゴシック" charset="0"/>
                <a:cs typeface="ＭＳ Ｐゴシック" charset="0"/>
              </a:rPr>
              <a:t>The difference between a standard object module (the result of compiling with the -c option) and a library (such as libraries.a above) is that only the modules that are needed are loaded from the library.  </a:t>
            </a:r>
          </a:p>
          <a:p>
            <a:r>
              <a:rPr lang="en-US">
                <a:ea typeface="ＭＳ Ｐゴシック" charset="0"/>
                <a:cs typeface="ＭＳ Ｐゴシック" charset="0"/>
              </a:rPr>
              <a:t>When on object module (.o extent) or a Fortran module (.f extent) is included all the routines from these are linked to the program even if they are not needed.</a:t>
            </a:r>
          </a:p>
        </p:txBody>
      </p:sp>
    </p:spTree>
    <p:extLst>
      <p:ext uri="{BB962C8B-B14F-4D97-AF65-F5344CB8AC3E}">
        <p14:creationId xmlns:p14="http://schemas.microsoft.com/office/powerpoint/2010/main" val="14069158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2A4B34-BA97-BE41-B8D2-1055A84FEA8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ADC190C-D57B-7C41-B71F-1DEA2598D1A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C36188A-A65D-9E46-B687-108282C56EF5}"/>
              </a:ext>
            </a:extLst>
          </p:cNvPr>
          <p:cNvSpPr>
            <a:spLocks noGrp="1"/>
          </p:cNvSpPr>
          <p:nvPr>
            <p:ph type="dt" sz="half" idx="10"/>
          </p:nvPr>
        </p:nvSpPr>
        <p:spPr/>
        <p:txBody>
          <a:bodyPr/>
          <a:lstStyle/>
          <a:p>
            <a:r>
              <a:rPr lang="en-US"/>
              <a:t>11/07/2024</a:t>
            </a:r>
          </a:p>
        </p:txBody>
      </p:sp>
      <p:sp>
        <p:nvSpPr>
          <p:cNvPr id="5" name="Footer Placeholder 4">
            <a:extLst>
              <a:ext uri="{FF2B5EF4-FFF2-40B4-BE49-F238E27FC236}">
                <a16:creationId xmlns:a16="http://schemas.microsoft.com/office/drawing/2014/main" id="{38D7F178-C82D-BE4A-8D85-DD92B353747F}"/>
              </a:ext>
            </a:extLst>
          </p:cNvPr>
          <p:cNvSpPr>
            <a:spLocks noGrp="1"/>
          </p:cNvSpPr>
          <p:nvPr>
            <p:ph type="ftr" sz="quarter" idx="11"/>
          </p:nvPr>
        </p:nvSpPr>
        <p:spPr/>
        <p:txBody>
          <a:bodyPr/>
          <a:lstStyle/>
          <a:p>
            <a:r>
              <a:rPr lang="en-US"/>
              <a:t>12.010 Lec16 Fortran</a:t>
            </a:r>
          </a:p>
        </p:txBody>
      </p:sp>
      <p:sp>
        <p:nvSpPr>
          <p:cNvPr id="6" name="Slide Number Placeholder 5">
            <a:extLst>
              <a:ext uri="{FF2B5EF4-FFF2-40B4-BE49-F238E27FC236}">
                <a16:creationId xmlns:a16="http://schemas.microsoft.com/office/drawing/2014/main" id="{21A20B43-FEFF-CC41-8091-0150C1BE9615}"/>
              </a:ext>
            </a:extLst>
          </p:cNvPr>
          <p:cNvSpPr>
            <a:spLocks noGrp="1"/>
          </p:cNvSpPr>
          <p:nvPr>
            <p:ph type="sldNum" sz="quarter" idx="12"/>
          </p:nvPr>
        </p:nvSpPr>
        <p:spPr/>
        <p:txBody>
          <a:bodyPr/>
          <a:lstStyle/>
          <a:p>
            <a:fld id="{1D64821B-38CC-2449-A780-3FAE0C96E20C}" type="slidenum">
              <a:rPr lang="en-US" smtClean="0"/>
              <a:t>‹#›</a:t>
            </a:fld>
            <a:endParaRPr lang="en-US"/>
          </a:p>
        </p:txBody>
      </p:sp>
    </p:spTree>
    <p:extLst>
      <p:ext uri="{BB962C8B-B14F-4D97-AF65-F5344CB8AC3E}">
        <p14:creationId xmlns:p14="http://schemas.microsoft.com/office/powerpoint/2010/main" val="30438032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84949-C5D6-6042-85BD-4D8B6FA3399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A895B24-DC21-9147-878A-8172817039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244C18-8540-0142-A6FD-39E2EACFE33D}"/>
              </a:ext>
            </a:extLst>
          </p:cNvPr>
          <p:cNvSpPr>
            <a:spLocks noGrp="1"/>
          </p:cNvSpPr>
          <p:nvPr>
            <p:ph type="dt" sz="half" idx="10"/>
          </p:nvPr>
        </p:nvSpPr>
        <p:spPr/>
        <p:txBody>
          <a:bodyPr/>
          <a:lstStyle/>
          <a:p>
            <a:r>
              <a:rPr lang="en-US"/>
              <a:t>11/07/2024</a:t>
            </a:r>
          </a:p>
        </p:txBody>
      </p:sp>
      <p:sp>
        <p:nvSpPr>
          <p:cNvPr id="5" name="Footer Placeholder 4">
            <a:extLst>
              <a:ext uri="{FF2B5EF4-FFF2-40B4-BE49-F238E27FC236}">
                <a16:creationId xmlns:a16="http://schemas.microsoft.com/office/drawing/2014/main" id="{9C464DFA-C357-6B46-9FE1-20829BF31F75}"/>
              </a:ext>
            </a:extLst>
          </p:cNvPr>
          <p:cNvSpPr>
            <a:spLocks noGrp="1"/>
          </p:cNvSpPr>
          <p:nvPr>
            <p:ph type="ftr" sz="quarter" idx="11"/>
          </p:nvPr>
        </p:nvSpPr>
        <p:spPr/>
        <p:txBody>
          <a:bodyPr/>
          <a:lstStyle/>
          <a:p>
            <a:r>
              <a:rPr lang="en-US"/>
              <a:t>12.010 Lec16 Fortran</a:t>
            </a:r>
          </a:p>
        </p:txBody>
      </p:sp>
      <p:sp>
        <p:nvSpPr>
          <p:cNvPr id="6" name="Slide Number Placeholder 5">
            <a:extLst>
              <a:ext uri="{FF2B5EF4-FFF2-40B4-BE49-F238E27FC236}">
                <a16:creationId xmlns:a16="http://schemas.microsoft.com/office/drawing/2014/main" id="{DBC42CA6-DC9E-D24D-8A8D-F450ABDE9F4F}"/>
              </a:ext>
            </a:extLst>
          </p:cNvPr>
          <p:cNvSpPr>
            <a:spLocks noGrp="1"/>
          </p:cNvSpPr>
          <p:nvPr>
            <p:ph type="sldNum" sz="quarter" idx="12"/>
          </p:nvPr>
        </p:nvSpPr>
        <p:spPr/>
        <p:txBody>
          <a:bodyPr/>
          <a:lstStyle/>
          <a:p>
            <a:fld id="{1D64821B-38CC-2449-A780-3FAE0C96E20C}" type="slidenum">
              <a:rPr lang="en-US" smtClean="0"/>
              <a:t>‹#›</a:t>
            </a:fld>
            <a:endParaRPr lang="en-US"/>
          </a:p>
        </p:txBody>
      </p:sp>
    </p:spTree>
    <p:extLst>
      <p:ext uri="{BB962C8B-B14F-4D97-AF65-F5344CB8AC3E}">
        <p14:creationId xmlns:p14="http://schemas.microsoft.com/office/powerpoint/2010/main" val="29225951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F7DE7D6-133A-7744-AA75-58A2F722A7D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F47B06F-E92F-5D4F-B216-3587F0DD069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BA04C9-B4FB-5449-99CE-49D9A0639A60}"/>
              </a:ext>
            </a:extLst>
          </p:cNvPr>
          <p:cNvSpPr>
            <a:spLocks noGrp="1"/>
          </p:cNvSpPr>
          <p:nvPr>
            <p:ph type="dt" sz="half" idx="10"/>
          </p:nvPr>
        </p:nvSpPr>
        <p:spPr/>
        <p:txBody>
          <a:bodyPr/>
          <a:lstStyle/>
          <a:p>
            <a:r>
              <a:rPr lang="en-US"/>
              <a:t>11/07/2024</a:t>
            </a:r>
          </a:p>
        </p:txBody>
      </p:sp>
      <p:sp>
        <p:nvSpPr>
          <p:cNvPr id="5" name="Footer Placeholder 4">
            <a:extLst>
              <a:ext uri="{FF2B5EF4-FFF2-40B4-BE49-F238E27FC236}">
                <a16:creationId xmlns:a16="http://schemas.microsoft.com/office/drawing/2014/main" id="{D4B063EA-5146-E641-90B9-6AF90D3992B5}"/>
              </a:ext>
            </a:extLst>
          </p:cNvPr>
          <p:cNvSpPr>
            <a:spLocks noGrp="1"/>
          </p:cNvSpPr>
          <p:nvPr>
            <p:ph type="ftr" sz="quarter" idx="11"/>
          </p:nvPr>
        </p:nvSpPr>
        <p:spPr/>
        <p:txBody>
          <a:bodyPr/>
          <a:lstStyle/>
          <a:p>
            <a:r>
              <a:rPr lang="en-US"/>
              <a:t>12.010 Lec16 Fortran</a:t>
            </a:r>
          </a:p>
        </p:txBody>
      </p:sp>
      <p:sp>
        <p:nvSpPr>
          <p:cNvPr id="6" name="Slide Number Placeholder 5">
            <a:extLst>
              <a:ext uri="{FF2B5EF4-FFF2-40B4-BE49-F238E27FC236}">
                <a16:creationId xmlns:a16="http://schemas.microsoft.com/office/drawing/2014/main" id="{90053C70-C550-DC4A-B080-DD3468A443FE}"/>
              </a:ext>
            </a:extLst>
          </p:cNvPr>
          <p:cNvSpPr>
            <a:spLocks noGrp="1"/>
          </p:cNvSpPr>
          <p:nvPr>
            <p:ph type="sldNum" sz="quarter" idx="12"/>
          </p:nvPr>
        </p:nvSpPr>
        <p:spPr/>
        <p:txBody>
          <a:bodyPr/>
          <a:lstStyle/>
          <a:p>
            <a:fld id="{1D64821B-38CC-2449-A780-3FAE0C96E20C}" type="slidenum">
              <a:rPr lang="en-US" smtClean="0"/>
              <a:t>‹#›</a:t>
            </a:fld>
            <a:endParaRPr lang="en-US"/>
          </a:p>
        </p:txBody>
      </p:sp>
    </p:spTree>
    <p:extLst>
      <p:ext uri="{BB962C8B-B14F-4D97-AF65-F5344CB8AC3E}">
        <p14:creationId xmlns:p14="http://schemas.microsoft.com/office/powerpoint/2010/main" val="36504205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77A11D-2069-FC4B-88A5-D927486F121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8280840-157B-7947-821B-163415C7E71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BEC6E45-A203-754F-B2D1-8AEE42F3167B}"/>
              </a:ext>
            </a:extLst>
          </p:cNvPr>
          <p:cNvSpPr>
            <a:spLocks noGrp="1"/>
          </p:cNvSpPr>
          <p:nvPr>
            <p:ph type="dt" sz="half" idx="10"/>
          </p:nvPr>
        </p:nvSpPr>
        <p:spPr/>
        <p:txBody>
          <a:bodyPr/>
          <a:lstStyle/>
          <a:p>
            <a:r>
              <a:rPr lang="en-US"/>
              <a:t>11/07/2024</a:t>
            </a:r>
          </a:p>
        </p:txBody>
      </p:sp>
      <p:sp>
        <p:nvSpPr>
          <p:cNvPr id="5" name="Footer Placeholder 4">
            <a:extLst>
              <a:ext uri="{FF2B5EF4-FFF2-40B4-BE49-F238E27FC236}">
                <a16:creationId xmlns:a16="http://schemas.microsoft.com/office/drawing/2014/main" id="{A54251C4-8055-3E4F-B4CB-C1D62EEFD061}"/>
              </a:ext>
            </a:extLst>
          </p:cNvPr>
          <p:cNvSpPr>
            <a:spLocks noGrp="1"/>
          </p:cNvSpPr>
          <p:nvPr>
            <p:ph type="ftr" sz="quarter" idx="11"/>
          </p:nvPr>
        </p:nvSpPr>
        <p:spPr/>
        <p:txBody>
          <a:bodyPr/>
          <a:lstStyle/>
          <a:p>
            <a:r>
              <a:rPr lang="en-US"/>
              <a:t>12.010 Lec16 Fortran</a:t>
            </a:r>
          </a:p>
        </p:txBody>
      </p:sp>
      <p:sp>
        <p:nvSpPr>
          <p:cNvPr id="6" name="Slide Number Placeholder 5">
            <a:extLst>
              <a:ext uri="{FF2B5EF4-FFF2-40B4-BE49-F238E27FC236}">
                <a16:creationId xmlns:a16="http://schemas.microsoft.com/office/drawing/2014/main" id="{500FC1C5-7893-C745-A352-A3CEF67497D9}"/>
              </a:ext>
            </a:extLst>
          </p:cNvPr>
          <p:cNvSpPr>
            <a:spLocks noGrp="1"/>
          </p:cNvSpPr>
          <p:nvPr>
            <p:ph type="sldNum" sz="quarter" idx="12"/>
          </p:nvPr>
        </p:nvSpPr>
        <p:spPr/>
        <p:txBody>
          <a:bodyPr/>
          <a:lstStyle/>
          <a:p>
            <a:fld id="{1D64821B-38CC-2449-A780-3FAE0C96E20C}" type="slidenum">
              <a:rPr lang="en-US" smtClean="0"/>
              <a:t>‹#›</a:t>
            </a:fld>
            <a:endParaRPr lang="en-US"/>
          </a:p>
        </p:txBody>
      </p:sp>
    </p:spTree>
    <p:extLst>
      <p:ext uri="{BB962C8B-B14F-4D97-AF65-F5344CB8AC3E}">
        <p14:creationId xmlns:p14="http://schemas.microsoft.com/office/powerpoint/2010/main" val="31860729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91F1A7-E003-214B-ABC9-449664B98B2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74DF9D7-084B-494F-9719-1EF79A31EA5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347185C-A8FD-DD45-95C1-9F3E0C771889}"/>
              </a:ext>
            </a:extLst>
          </p:cNvPr>
          <p:cNvSpPr>
            <a:spLocks noGrp="1"/>
          </p:cNvSpPr>
          <p:nvPr>
            <p:ph type="dt" sz="half" idx="10"/>
          </p:nvPr>
        </p:nvSpPr>
        <p:spPr/>
        <p:txBody>
          <a:bodyPr/>
          <a:lstStyle/>
          <a:p>
            <a:r>
              <a:rPr lang="en-US"/>
              <a:t>11/07/2024</a:t>
            </a:r>
          </a:p>
        </p:txBody>
      </p:sp>
      <p:sp>
        <p:nvSpPr>
          <p:cNvPr id="5" name="Footer Placeholder 4">
            <a:extLst>
              <a:ext uri="{FF2B5EF4-FFF2-40B4-BE49-F238E27FC236}">
                <a16:creationId xmlns:a16="http://schemas.microsoft.com/office/drawing/2014/main" id="{A66BB049-9587-DE40-BF55-707356BF4C40}"/>
              </a:ext>
            </a:extLst>
          </p:cNvPr>
          <p:cNvSpPr>
            <a:spLocks noGrp="1"/>
          </p:cNvSpPr>
          <p:nvPr>
            <p:ph type="ftr" sz="quarter" idx="11"/>
          </p:nvPr>
        </p:nvSpPr>
        <p:spPr/>
        <p:txBody>
          <a:bodyPr/>
          <a:lstStyle/>
          <a:p>
            <a:r>
              <a:rPr lang="en-US"/>
              <a:t>12.010 Lec16 Fortran</a:t>
            </a:r>
          </a:p>
        </p:txBody>
      </p:sp>
      <p:sp>
        <p:nvSpPr>
          <p:cNvPr id="6" name="Slide Number Placeholder 5">
            <a:extLst>
              <a:ext uri="{FF2B5EF4-FFF2-40B4-BE49-F238E27FC236}">
                <a16:creationId xmlns:a16="http://schemas.microsoft.com/office/drawing/2014/main" id="{F4417D61-57C1-B941-8B1C-5D24FC49685E}"/>
              </a:ext>
            </a:extLst>
          </p:cNvPr>
          <p:cNvSpPr>
            <a:spLocks noGrp="1"/>
          </p:cNvSpPr>
          <p:nvPr>
            <p:ph type="sldNum" sz="quarter" idx="12"/>
          </p:nvPr>
        </p:nvSpPr>
        <p:spPr/>
        <p:txBody>
          <a:bodyPr/>
          <a:lstStyle/>
          <a:p>
            <a:fld id="{1D64821B-38CC-2449-A780-3FAE0C96E20C}" type="slidenum">
              <a:rPr lang="en-US" smtClean="0"/>
              <a:t>‹#›</a:t>
            </a:fld>
            <a:endParaRPr lang="en-US"/>
          </a:p>
        </p:txBody>
      </p:sp>
    </p:spTree>
    <p:extLst>
      <p:ext uri="{BB962C8B-B14F-4D97-AF65-F5344CB8AC3E}">
        <p14:creationId xmlns:p14="http://schemas.microsoft.com/office/powerpoint/2010/main" val="3161120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AE259C-F76F-DF49-A49E-EC098DBCAD2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EFFABE2-7C02-894F-B387-62405C043B0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295EDA8-FE57-8747-A641-FC05A6578F3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F0F255F-F25C-D54B-8339-3EC058FEA499}"/>
              </a:ext>
            </a:extLst>
          </p:cNvPr>
          <p:cNvSpPr>
            <a:spLocks noGrp="1"/>
          </p:cNvSpPr>
          <p:nvPr>
            <p:ph type="dt" sz="half" idx="10"/>
          </p:nvPr>
        </p:nvSpPr>
        <p:spPr/>
        <p:txBody>
          <a:bodyPr/>
          <a:lstStyle/>
          <a:p>
            <a:r>
              <a:rPr lang="en-US"/>
              <a:t>11/07/2024</a:t>
            </a:r>
          </a:p>
        </p:txBody>
      </p:sp>
      <p:sp>
        <p:nvSpPr>
          <p:cNvPr id="6" name="Footer Placeholder 5">
            <a:extLst>
              <a:ext uri="{FF2B5EF4-FFF2-40B4-BE49-F238E27FC236}">
                <a16:creationId xmlns:a16="http://schemas.microsoft.com/office/drawing/2014/main" id="{C2B2BF36-8B1E-E84B-A2AF-1B4BD5168E1B}"/>
              </a:ext>
            </a:extLst>
          </p:cNvPr>
          <p:cNvSpPr>
            <a:spLocks noGrp="1"/>
          </p:cNvSpPr>
          <p:nvPr>
            <p:ph type="ftr" sz="quarter" idx="11"/>
          </p:nvPr>
        </p:nvSpPr>
        <p:spPr/>
        <p:txBody>
          <a:bodyPr/>
          <a:lstStyle/>
          <a:p>
            <a:r>
              <a:rPr lang="en-US"/>
              <a:t>12.010 Lec16 Fortran</a:t>
            </a:r>
          </a:p>
        </p:txBody>
      </p:sp>
      <p:sp>
        <p:nvSpPr>
          <p:cNvPr id="7" name="Slide Number Placeholder 6">
            <a:extLst>
              <a:ext uri="{FF2B5EF4-FFF2-40B4-BE49-F238E27FC236}">
                <a16:creationId xmlns:a16="http://schemas.microsoft.com/office/drawing/2014/main" id="{EAFC3EED-CE76-3043-8A62-B93A0903AEDA}"/>
              </a:ext>
            </a:extLst>
          </p:cNvPr>
          <p:cNvSpPr>
            <a:spLocks noGrp="1"/>
          </p:cNvSpPr>
          <p:nvPr>
            <p:ph type="sldNum" sz="quarter" idx="12"/>
          </p:nvPr>
        </p:nvSpPr>
        <p:spPr/>
        <p:txBody>
          <a:bodyPr/>
          <a:lstStyle/>
          <a:p>
            <a:fld id="{1D64821B-38CC-2449-A780-3FAE0C96E20C}" type="slidenum">
              <a:rPr lang="en-US" smtClean="0"/>
              <a:t>‹#›</a:t>
            </a:fld>
            <a:endParaRPr lang="en-US"/>
          </a:p>
        </p:txBody>
      </p:sp>
    </p:spTree>
    <p:extLst>
      <p:ext uri="{BB962C8B-B14F-4D97-AF65-F5344CB8AC3E}">
        <p14:creationId xmlns:p14="http://schemas.microsoft.com/office/powerpoint/2010/main" val="19244197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73076-0C7B-4E49-B59F-C810EBACD5B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42848FE-632E-A74C-98D0-9F80E0C8AE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D3828DE-8D94-4446-B6E4-4BDA4B65765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E18F697-22A8-AD4C-9B02-C8FC1F99FA4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57C4E26-4DF6-A640-97A3-6AB27E16F6F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05463C9-0625-9846-B0DE-F74C17686BF3}"/>
              </a:ext>
            </a:extLst>
          </p:cNvPr>
          <p:cNvSpPr>
            <a:spLocks noGrp="1"/>
          </p:cNvSpPr>
          <p:nvPr>
            <p:ph type="dt" sz="half" idx="10"/>
          </p:nvPr>
        </p:nvSpPr>
        <p:spPr/>
        <p:txBody>
          <a:bodyPr/>
          <a:lstStyle/>
          <a:p>
            <a:r>
              <a:rPr lang="en-US"/>
              <a:t>11/07/2024</a:t>
            </a:r>
          </a:p>
        </p:txBody>
      </p:sp>
      <p:sp>
        <p:nvSpPr>
          <p:cNvPr id="8" name="Footer Placeholder 7">
            <a:extLst>
              <a:ext uri="{FF2B5EF4-FFF2-40B4-BE49-F238E27FC236}">
                <a16:creationId xmlns:a16="http://schemas.microsoft.com/office/drawing/2014/main" id="{B6AEAF82-6338-5A47-9565-713D9E0D529A}"/>
              </a:ext>
            </a:extLst>
          </p:cNvPr>
          <p:cNvSpPr>
            <a:spLocks noGrp="1"/>
          </p:cNvSpPr>
          <p:nvPr>
            <p:ph type="ftr" sz="quarter" idx="11"/>
          </p:nvPr>
        </p:nvSpPr>
        <p:spPr/>
        <p:txBody>
          <a:bodyPr/>
          <a:lstStyle/>
          <a:p>
            <a:r>
              <a:rPr lang="en-US"/>
              <a:t>12.010 Lec16 Fortran</a:t>
            </a:r>
          </a:p>
        </p:txBody>
      </p:sp>
      <p:sp>
        <p:nvSpPr>
          <p:cNvPr id="9" name="Slide Number Placeholder 8">
            <a:extLst>
              <a:ext uri="{FF2B5EF4-FFF2-40B4-BE49-F238E27FC236}">
                <a16:creationId xmlns:a16="http://schemas.microsoft.com/office/drawing/2014/main" id="{C25DD14A-7E29-0F46-9FF0-E46B3CE6FC62}"/>
              </a:ext>
            </a:extLst>
          </p:cNvPr>
          <p:cNvSpPr>
            <a:spLocks noGrp="1"/>
          </p:cNvSpPr>
          <p:nvPr>
            <p:ph type="sldNum" sz="quarter" idx="12"/>
          </p:nvPr>
        </p:nvSpPr>
        <p:spPr/>
        <p:txBody>
          <a:bodyPr/>
          <a:lstStyle/>
          <a:p>
            <a:fld id="{1D64821B-38CC-2449-A780-3FAE0C96E20C}" type="slidenum">
              <a:rPr lang="en-US" smtClean="0"/>
              <a:t>‹#›</a:t>
            </a:fld>
            <a:endParaRPr lang="en-US"/>
          </a:p>
        </p:txBody>
      </p:sp>
    </p:spTree>
    <p:extLst>
      <p:ext uri="{BB962C8B-B14F-4D97-AF65-F5344CB8AC3E}">
        <p14:creationId xmlns:p14="http://schemas.microsoft.com/office/powerpoint/2010/main" val="4135513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D344B8-E83D-534E-9A06-CA3F4123170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2DFD2FE-4131-7D43-9217-864A27A47308}"/>
              </a:ext>
            </a:extLst>
          </p:cNvPr>
          <p:cNvSpPr>
            <a:spLocks noGrp="1"/>
          </p:cNvSpPr>
          <p:nvPr>
            <p:ph type="dt" sz="half" idx="10"/>
          </p:nvPr>
        </p:nvSpPr>
        <p:spPr/>
        <p:txBody>
          <a:bodyPr/>
          <a:lstStyle/>
          <a:p>
            <a:r>
              <a:rPr lang="en-US"/>
              <a:t>11/07/2024</a:t>
            </a:r>
          </a:p>
        </p:txBody>
      </p:sp>
      <p:sp>
        <p:nvSpPr>
          <p:cNvPr id="4" name="Footer Placeholder 3">
            <a:extLst>
              <a:ext uri="{FF2B5EF4-FFF2-40B4-BE49-F238E27FC236}">
                <a16:creationId xmlns:a16="http://schemas.microsoft.com/office/drawing/2014/main" id="{6F233F00-F6BF-2A40-AB6C-CDD380184ACD}"/>
              </a:ext>
            </a:extLst>
          </p:cNvPr>
          <p:cNvSpPr>
            <a:spLocks noGrp="1"/>
          </p:cNvSpPr>
          <p:nvPr>
            <p:ph type="ftr" sz="quarter" idx="11"/>
          </p:nvPr>
        </p:nvSpPr>
        <p:spPr/>
        <p:txBody>
          <a:bodyPr/>
          <a:lstStyle/>
          <a:p>
            <a:r>
              <a:rPr lang="en-US"/>
              <a:t>12.010 Lec16 Fortran</a:t>
            </a:r>
          </a:p>
        </p:txBody>
      </p:sp>
      <p:sp>
        <p:nvSpPr>
          <p:cNvPr id="5" name="Slide Number Placeholder 4">
            <a:extLst>
              <a:ext uri="{FF2B5EF4-FFF2-40B4-BE49-F238E27FC236}">
                <a16:creationId xmlns:a16="http://schemas.microsoft.com/office/drawing/2014/main" id="{5CB14F6A-21ED-1E46-820E-D488D1EA40B3}"/>
              </a:ext>
            </a:extLst>
          </p:cNvPr>
          <p:cNvSpPr>
            <a:spLocks noGrp="1"/>
          </p:cNvSpPr>
          <p:nvPr>
            <p:ph type="sldNum" sz="quarter" idx="12"/>
          </p:nvPr>
        </p:nvSpPr>
        <p:spPr/>
        <p:txBody>
          <a:bodyPr/>
          <a:lstStyle/>
          <a:p>
            <a:fld id="{1D64821B-38CC-2449-A780-3FAE0C96E20C}" type="slidenum">
              <a:rPr lang="en-US" smtClean="0"/>
              <a:t>‹#›</a:t>
            </a:fld>
            <a:endParaRPr lang="en-US"/>
          </a:p>
        </p:txBody>
      </p:sp>
    </p:spTree>
    <p:extLst>
      <p:ext uri="{BB962C8B-B14F-4D97-AF65-F5344CB8AC3E}">
        <p14:creationId xmlns:p14="http://schemas.microsoft.com/office/powerpoint/2010/main" val="25599422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C051BA9-0EFE-8449-8649-AA5CF2334509}"/>
              </a:ext>
            </a:extLst>
          </p:cNvPr>
          <p:cNvSpPr>
            <a:spLocks noGrp="1"/>
          </p:cNvSpPr>
          <p:nvPr>
            <p:ph type="dt" sz="half" idx="10"/>
          </p:nvPr>
        </p:nvSpPr>
        <p:spPr/>
        <p:txBody>
          <a:bodyPr/>
          <a:lstStyle/>
          <a:p>
            <a:r>
              <a:rPr lang="en-US"/>
              <a:t>11/07/2024</a:t>
            </a:r>
          </a:p>
        </p:txBody>
      </p:sp>
      <p:sp>
        <p:nvSpPr>
          <p:cNvPr id="3" name="Footer Placeholder 2">
            <a:extLst>
              <a:ext uri="{FF2B5EF4-FFF2-40B4-BE49-F238E27FC236}">
                <a16:creationId xmlns:a16="http://schemas.microsoft.com/office/drawing/2014/main" id="{56C2501C-E879-B345-81EF-C7BF5ADB5509}"/>
              </a:ext>
            </a:extLst>
          </p:cNvPr>
          <p:cNvSpPr>
            <a:spLocks noGrp="1"/>
          </p:cNvSpPr>
          <p:nvPr>
            <p:ph type="ftr" sz="quarter" idx="11"/>
          </p:nvPr>
        </p:nvSpPr>
        <p:spPr/>
        <p:txBody>
          <a:bodyPr/>
          <a:lstStyle/>
          <a:p>
            <a:r>
              <a:rPr lang="en-US"/>
              <a:t>12.010 Lec16 Fortran</a:t>
            </a:r>
          </a:p>
        </p:txBody>
      </p:sp>
      <p:sp>
        <p:nvSpPr>
          <p:cNvPr id="4" name="Slide Number Placeholder 3">
            <a:extLst>
              <a:ext uri="{FF2B5EF4-FFF2-40B4-BE49-F238E27FC236}">
                <a16:creationId xmlns:a16="http://schemas.microsoft.com/office/drawing/2014/main" id="{9D9DE92F-A993-2A44-957B-97284FA7EF1A}"/>
              </a:ext>
            </a:extLst>
          </p:cNvPr>
          <p:cNvSpPr>
            <a:spLocks noGrp="1"/>
          </p:cNvSpPr>
          <p:nvPr>
            <p:ph type="sldNum" sz="quarter" idx="12"/>
          </p:nvPr>
        </p:nvSpPr>
        <p:spPr/>
        <p:txBody>
          <a:bodyPr/>
          <a:lstStyle/>
          <a:p>
            <a:fld id="{1D64821B-38CC-2449-A780-3FAE0C96E20C}" type="slidenum">
              <a:rPr lang="en-US" smtClean="0"/>
              <a:t>‹#›</a:t>
            </a:fld>
            <a:endParaRPr lang="en-US"/>
          </a:p>
        </p:txBody>
      </p:sp>
    </p:spTree>
    <p:extLst>
      <p:ext uri="{BB962C8B-B14F-4D97-AF65-F5344CB8AC3E}">
        <p14:creationId xmlns:p14="http://schemas.microsoft.com/office/powerpoint/2010/main" val="30722040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8BBF13-FB94-4C4D-9157-3554BB5DFAC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54E2868-7548-0342-97B3-F203DD7FEE7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3AD56EB-59F5-844F-9E4E-2D47ECF3D61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1E53A8-3709-7D44-89F4-B6567C8BB9CB}"/>
              </a:ext>
            </a:extLst>
          </p:cNvPr>
          <p:cNvSpPr>
            <a:spLocks noGrp="1"/>
          </p:cNvSpPr>
          <p:nvPr>
            <p:ph type="dt" sz="half" idx="10"/>
          </p:nvPr>
        </p:nvSpPr>
        <p:spPr/>
        <p:txBody>
          <a:bodyPr/>
          <a:lstStyle/>
          <a:p>
            <a:r>
              <a:rPr lang="en-US"/>
              <a:t>11/07/2024</a:t>
            </a:r>
          </a:p>
        </p:txBody>
      </p:sp>
      <p:sp>
        <p:nvSpPr>
          <p:cNvPr id="6" name="Footer Placeholder 5">
            <a:extLst>
              <a:ext uri="{FF2B5EF4-FFF2-40B4-BE49-F238E27FC236}">
                <a16:creationId xmlns:a16="http://schemas.microsoft.com/office/drawing/2014/main" id="{C293943E-4F12-284F-8A2D-9BD5B19ADDF6}"/>
              </a:ext>
            </a:extLst>
          </p:cNvPr>
          <p:cNvSpPr>
            <a:spLocks noGrp="1"/>
          </p:cNvSpPr>
          <p:nvPr>
            <p:ph type="ftr" sz="quarter" idx="11"/>
          </p:nvPr>
        </p:nvSpPr>
        <p:spPr/>
        <p:txBody>
          <a:bodyPr/>
          <a:lstStyle/>
          <a:p>
            <a:r>
              <a:rPr lang="en-US"/>
              <a:t>12.010 Lec16 Fortran</a:t>
            </a:r>
          </a:p>
        </p:txBody>
      </p:sp>
      <p:sp>
        <p:nvSpPr>
          <p:cNvPr id="7" name="Slide Number Placeholder 6">
            <a:extLst>
              <a:ext uri="{FF2B5EF4-FFF2-40B4-BE49-F238E27FC236}">
                <a16:creationId xmlns:a16="http://schemas.microsoft.com/office/drawing/2014/main" id="{43DD791C-94FE-7244-9922-B4FE7A0044C2}"/>
              </a:ext>
            </a:extLst>
          </p:cNvPr>
          <p:cNvSpPr>
            <a:spLocks noGrp="1"/>
          </p:cNvSpPr>
          <p:nvPr>
            <p:ph type="sldNum" sz="quarter" idx="12"/>
          </p:nvPr>
        </p:nvSpPr>
        <p:spPr/>
        <p:txBody>
          <a:bodyPr/>
          <a:lstStyle/>
          <a:p>
            <a:fld id="{1D64821B-38CC-2449-A780-3FAE0C96E20C}" type="slidenum">
              <a:rPr lang="en-US" smtClean="0"/>
              <a:t>‹#›</a:t>
            </a:fld>
            <a:endParaRPr lang="en-US"/>
          </a:p>
        </p:txBody>
      </p:sp>
    </p:spTree>
    <p:extLst>
      <p:ext uri="{BB962C8B-B14F-4D97-AF65-F5344CB8AC3E}">
        <p14:creationId xmlns:p14="http://schemas.microsoft.com/office/powerpoint/2010/main" val="37208005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6734D-19C3-2640-A054-D72A3F5A16E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94DC93E-1346-F840-8817-F5DE8EDB7B4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9C5BD6A-DD43-EF47-AEE1-CCBBFE6F89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E14286D-CBD4-564F-B364-44A6EAF61854}"/>
              </a:ext>
            </a:extLst>
          </p:cNvPr>
          <p:cNvSpPr>
            <a:spLocks noGrp="1"/>
          </p:cNvSpPr>
          <p:nvPr>
            <p:ph type="dt" sz="half" idx="10"/>
          </p:nvPr>
        </p:nvSpPr>
        <p:spPr/>
        <p:txBody>
          <a:bodyPr/>
          <a:lstStyle/>
          <a:p>
            <a:r>
              <a:rPr lang="en-US"/>
              <a:t>11/07/2024</a:t>
            </a:r>
          </a:p>
        </p:txBody>
      </p:sp>
      <p:sp>
        <p:nvSpPr>
          <p:cNvPr id="6" name="Footer Placeholder 5">
            <a:extLst>
              <a:ext uri="{FF2B5EF4-FFF2-40B4-BE49-F238E27FC236}">
                <a16:creationId xmlns:a16="http://schemas.microsoft.com/office/drawing/2014/main" id="{9756BC2E-A4EB-F44D-9609-22D9E193B768}"/>
              </a:ext>
            </a:extLst>
          </p:cNvPr>
          <p:cNvSpPr>
            <a:spLocks noGrp="1"/>
          </p:cNvSpPr>
          <p:nvPr>
            <p:ph type="ftr" sz="quarter" idx="11"/>
          </p:nvPr>
        </p:nvSpPr>
        <p:spPr/>
        <p:txBody>
          <a:bodyPr/>
          <a:lstStyle/>
          <a:p>
            <a:r>
              <a:rPr lang="en-US"/>
              <a:t>12.010 Lec16 Fortran</a:t>
            </a:r>
          </a:p>
        </p:txBody>
      </p:sp>
      <p:sp>
        <p:nvSpPr>
          <p:cNvPr id="7" name="Slide Number Placeholder 6">
            <a:extLst>
              <a:ext uri="{FF2B5EF4-FFF2-40B4-BE49-F238E27FC236}">
                <a16:creationId xmlns:a16="http://schemas.microsoft.com/office/drawing/2014/main" id="{4326F20D-57FF-814A-B3DC-D64C3A0A6577}"/>
              </a:ext>
            </a:extLst>
          </p:cNvPr>
          <p:cNvSpPr>
            <a:spLocks noGrp="1"/>
          </p:cNvSpPr>
          <p:nvPr>
            <p:ph type="sldNum" sz="quarter" idx="12"/>
          </p:nvPr>
        </p:nvSpPr>
        <p:spPr/>
        <p:txBody>
          <a:bodyPr/>
          <a:lstStyle/>
          <a:p>
            <a:fld id="{1D64821B-38CC-2449-A780-3FAE0C96E20C}" type="slidenum">
              <a:rPr lang="en-US" smtClean="0"/>
              <a:t>‹#›</a:t>
            </a:fld>
            <a:endParaRPr lang="en-US"/>
          </a:p>
        </p:txBody>
      </p:sp>
    </p:spTree>
    <p:extLst>
      <p:ext uri="{BB962C8B-B14F-4D97-AF65-F5344CB8AC3E}">
        <p14:creationId xmlns:p14="http://schemas.microsoft.com/office/powerpoint/2010/main" val="42220012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065981D-C070-4A42-8AB5-D8CE8CFB864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4D91E6F-7C87-F54F-860C-C86EC8687D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4267974-0609-A044-9CEF-FC355A6B785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11/07/2024</a:t>
            </a:r>
          </a:p>
        </p:txBody>
      </p:sp>
      <p:sp>
        <p:nvSpPr>
          <p:cNvPr id="5" name="Footer Placeholder 4">
            <a:extLst>
              <a:ext uri="{FF2B5EF4-FFF2-40B4-BE49-F238E27FC236}">
                <a16:creationId xmlns:a16="http://schemas.microsoft.com/office/drawing/2014/main" id="{077B0FE3-4197-E348-98C3-9DFB4D23383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12.010 Lec16 Fortran</a:t>
            </a:r>
          </a:p>
        </p:txBody>
      </p:sp>
      <p:sp>
        <p:nvSpPr>
          <p:cNvPr id="6" name="Slide Number Placeholder 5">
            <a:extLst>
              <a:ext uri="{FF2B5EF4-FFF2-40B4-BE49-F238E27FC236}">
                <a16:creationId xmlns:a16="http://schemas.microsoft.com/office/drawing/2014/main" id="{342E0B4B-AB0B-F94C-8CAF-3B301DB1624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64821B-38CC-2449-A780-3FAE0C96E20C}" type="slidenum">
              <a:rPr lang="en-US" smtClean="0"/>
              <a:t>‹#›</a:t>
            </a:fld>
            <a:endParaRPr lang="en-US"/>
          </a:p>
        </p:txBody>
      </p:sp>
    </p:spTree>
    <p:extLst>
      <p:ext uri="{BB962C8B-B14F-4D97-AF65-F5344CB8AC3E}">
        <p14:creationId xmlns:p14="http://schemas.microsoft.com/office/powerpoint/2010/main" val="39721082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ocw.mit.edu/terms" TargetMode="External"/><Relationship Id="rId2" Type="http://schemas.openxmlformats.org/officeDocument/2006/relationships/hyperlink" Target="https://ocw.mit.edu/"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math.utah.edu/~beebe/software/fortran-documentation/ftnsum.pdf"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A9DE41-9595-B447-8D46-C2A2A0CF54B7}"/>
              </a:ext>
            </a:extLst>
          </p:cNvPr>
          <p:cNvSpPr>
            <a:spLocks noGrp="1"/>
          </p:cNvSpPr>
          <p:nvPr>
            <p:ph type="ctrTitle"/>
          </p:nvPr>
        </p:nvSpPr>
        <p:spPr/>
        <p:txBody>
          <a:bodyPr>
            <a:normAutofit fontScale="90000"/>
          </a:bodyPr>
          <a:lstStyle/>
          <a:p>
            <a:r>
              <a:rPr lang="en-US" dirty="0"/>
              <a:t>12.010 </a:t>
            </a:r>
            <a:r>
              <a:rPr lang="en-US" b="1" dirty="0"/>
              <a:t>Computational Methods of Scientific Programming</a:t>
            </a:r>
            <a:endParaRPr lang="en-US" dirty="0"/>
          </a:p>
        </p:txBody>
      </p:sp>
      <p:sp>
        <p:nvSpPr>
          <p:cNvPr id="3" name="Subtitle 2">
            <a:extLst>
              <a:ext uri="{FF2B5EF4-FFF2-40B4-BE49-F238E27FC236}">
                <a16:creationId xmlns:a16="http://schemas.microsoft.com/office/drawing/2014/main" id="{5FA298D2-2BDC-DF4C-88EB-FAF771178A6A}"/>
              </a:ext>
            </a:extLst>
          </p:cNvPr>
          <p:cNvSpPr>
            <a:spLocks noGrp="1"/>
          </p:cNvSpPr>
          <p:nvPr>
            <p:ph type="subTitle" idx="1"/>
          </p:nvPr>
        </p:nvSpPr>
        <p:spPr/>
        <p:txBody>
          <a:bodyPr vert="horz" lIns="91440" tIns="45720" rIns="91440" bIns="45720" rtlCol="0" anchor="t">
            <a:normAutofit/>
          </a:bodyPr>
          <a:lstStyle/>
          <a:p>
            <a:endParaRPr lang="en-US" dirty="0"/>
          </a:p>
          <a:p>
            <a:r>
              <a:rPr lang="en-US"/>
              <a:t>Lecture 15: </a:t>
            </a:r>
            <a:r>
              <a:rPr lang="en-US" dirty="0"/>
              <a:t>Fortran</a:t>
            </a:r>
            <a:endParaRPr lang="en-US" dirty="0">
              <a:cs typeface="Calibri"/>
            </a:endParaRPr>
          </a:p>
        </p:txBody>
      </p:sp>
    </p:spTree>
    <p:extLst>
      <p:ext uri="{BB962C8B-B14F-4D97-AF65-F5344CB8AC3E}">
        <p14:creationId xmlns:p14="http://schemas.microsoft.com/office/powerpoint/2010/main" val="28604164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2"/>
          <p:cNvSpPr>
            <a:spLocks noGrp="1" noChangeArrowheads="1"/>
          </p:cNvSpPr>
          <p:nvPr>
            <p:ph type="title"/>
          </p:nvPr>
        </p:nvSpPr>
        <p:spPr>
          <a:xfrm>
            <a:off x="838200" y="365125"/>
            <a:ext cx="10515600" cy="1325563"/>
          </a:xfrm>
        </p:spPr>
        <p:txBody>
          <a:bodyPr/>
          <a:lstStyle/>
          <a:p>
            <a:r>
              <a:rPr lang="en-US" dirty="0"/>
              <a:t>Fortran control and communications*</a:t>
            </a:r>
          </a:p>
        </p:txBody>
      </p:sp>
      <p:sp>
        <p:nvSpPr>
          <p:cNvPr id="43013" name="Rectangle 3"/>
          <p:cNvSpPr>
            <a:spLocks noGrp="1" noChangeArrowheads="1"/>
          </p:cNvSpPr>
          <p:nvPr>
            <p:ph idx="1"/>
          </p:nvPr>
        </p:nvSpPr>
        <p:spPr>
          <a:xfrm>
            <a:off x="838200" y="1825625"/>
            <a:ext cx="10515600" cy="4351338"/>
          </a:xfrm>
        </p:spPr>
        <p:txBody>
          <a:bodyPr>
            <a:normAutofit/>
          </a:bodyPr>
          <a:lstStyle/>
          <a:p>
            <a:pPr lvl="1"/>
            <a:r>
              <a:rPr lang="en-US" dirty="0"/>
              <a:t>Control</a:t>
            </a:r>
          </a:p>
          <a:p>
            <a:pPr lvl="2"/>
            <a:r>
              <a:rPr lang="en-US" dirty="0"/>
              <a:t>If statement (various forms): ifs.90</a:t>
            </a:r>
          </a:p>
          <a:p>
            <a:pPr lvl="2"/>
            <a:r>
              <a:rPr lang="en-US" dirty="0"/>
              <a:t>Do statement (looping control, various forms): Loops.f90 </a:t>
            </a:r>
          </a:p>
          <a:p>
            <a:pPr lvl="2"/>
            <a:r>
              <a:rPr lang="en-US" dirty="0" err="1"/>
              <a:t>Forall</a:t>
            </a:r>
            <a:r>
              <a:rPr lang="en-US" dirty="0"/>
              <a:t> (F90 and above for setting array elements).</a:t>
            </a:r>
          </a:p>
          <a:p>
            <a:pPr lvl="1"/>
            <a:r>
              <a:rPr lang="en-US" dirty="0"/>
              <a:t>Termination</a:t>
            </a:r>
          </a:p>
          <a:p>
            <a:pPr lvl="2"/>
            <a:r>
              <a:rPr lang="en-US" dirty="0"/>
              <a:t>End (appears at the end of every module)</a:t>
            </a:r>
          </a:p>
          <a:p>
            <a:pPr lvl="2"/>
            <a:r>
              <a:rPr lang="en-US" dirty="0"/>
              <a:t>Return (usually at the end of modules, except program; does not take an argument)</a:t>
            </a:r>
          </a:p>
          <a:p>
            <a:pPr lvl="1"/>
            <a:r>
              <a:rPr lang="en-US" dirty="0"/>
              <a:t>Communication between modules</a:t>
            </a:r>
          </a:p>
          <a:p>
            <a:pPr lvl="2"/>
            <a:r>
              <a:rPr lang="en-US" dirty="0"/>
              <a:t>Variables passed in module calls. Two forms:</a:t>
            </a:r>
          </a:p>
          <a:p>
            <a:pPr lvl="3"/>
            <a:r>
              <a:rPr lang="en-US" dirty="0"/>
              <a:t>Pass by address (memory address of the variable is passed)</a:t>
            </a:r>
          </a:p>
          <a:p>
            <a:pPr lvl="3"/>
            <a:r>
              <a:rPr lang="en-US" dirty="0"/>
              <a:t>Pass by value (actual value passed, rarer and usually only applies when constants or expressions to be evaluated are passed)</a:t>
            </a:r>
          </a:p>
        </p:txBody>
      </p:sp>
      <p:sp>
        <p:nvSpPr>
          <p:cNvPr id="10" name="Date Placeholder 9">
            <a:extLst>
              <a:ext uri="{FF2B5EF4-FFF2-40B4-BE49-F238E27FC236}">
                <a16:creationId xmlns:a16="http://schemas.microsoft.com/office/drawing/2014/main" id="{FDC05D30-069E-D545-BF82-B794BB4EA555}"/>
              </a:ext>
            </a:extLst>
          </p:cNvPr>
          <p:cNvSpPr>
            <a:spLocks noGrp="1"/>
          </p:cNvSpPr>
          <p:nvPr>
            <p:ph type="dt" sz="half" idx="10"/>
          </p:nvPr>
        </p:nvSpPr>
        <p:spPr/>
        <p:txBody>
          <a:bodyPr/>
          <a:lstStyle/>
          <a:p>
            <a:r>
              <a:rPr lang="en-US"/>
              <a:t>11/07/2024</a:t>
            </a:r>
          </a:p>
        </p:txBody>
      </p:sp>
      <p:sp>
        <p:nvSpPr>
          <p:cNvPr id="11" name="Footer Placeholder 10">
            <a:extLst>
              <a:ext uri="{FF2B5EF4-FFF2-40B4-BE49-F238E27FC236}">
                <a16:creationId xmlns:a16="http://schemas.microsoft.com/office/drawing/2014/main" id="{B6481401-43F5-E149-94FF-2A069928EC96}"/>
              </a:ext>
            </a:extLst>
          </p:cNvPr>
          <p:cNvSpPr>
            <a:spLocks noGrp="1"/>
          </p:cNvSpPr>
          <p:nvPr>
            <p:ph type="ftr" sz="quarter" idx="11"/>
          </p:nvPr>
        </p:nvSpPr>
        <p:spPr/>
        <p:txBody>
          <a:bodyPr/>
          <a:lstStyle/>
          <a:p>
            <a:r>
              <a:rPr lang="en-US"/>
              <a:t>12.010 Lec16 Fortran</a:t>
            </a:r>
          </a:p>
        </p:txBody>
      </p:sp>
      <p:sp>
        <p:nvSpPr>
          <p:cNvPr id="12" name="Slide Number Placeholder 11">
            <a:extLst>
              <a:ext uri="{FF2B5EF4-FFF2-40B4-BE49-F238E27FC236}">
                <a16:creationId xmlns:a16="http://schemas.microsoft.com/office/drawing/2014/main" id="{99051BA5-7A80-BE4A-9006-3A8D22C4AA24}"/>
              </a:ext>
            </a:extLst>
          </p:cNvPr>
          <p:cNvSpPr>
            <a:spLocks noGrp="1"/>
          </p:cNvSpPr>
          <p:nvPr>
            <p:ph type="sldNum" sz="quarter" idx="12"/>
          </p:nvPr>
        </p:nvSpPr>
        <p:spPr/>
        <p:txBody>
          <a:bodyPr/>
          <a:lstStyle/>
          <a:p>
            <a:fld id="{1D64821B-38CC-2449-A780-3FAE0C96E20C}" type="slidenum">
              <a:rPr lang="en-US" smtClean="0"/>
              <a:t>10</a:t>
            </a:fld>
            <a:endParaRPr lang="en-US"/>
          </a:p>
        </p:txBody>
      </p:sp>
    </p:spTree>
    <p:extLst>
      <p:ext uri="{BB962C8B-B14F-4D97-AF65-F5344CB8AC3E}">
        <p14:creationId xmlns:p14="http://schemas.microsoft.com/office/powerpoint/2010/main" val="21700318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1026"/>
          <p:cNvSpPr>
            <a:spLocks noGrp="1" noChangeArrowheads="1"/>
          </p:cNvSpPr>
          <p:nvPr>
            <p:ph type="title"/>
          </p:nvPr>
        </p:nvSpPr>
        <p:spPr>
          <a:xfrm>
            <a:off x="838200" y="365125"/>
            <a:ext cx="10515600" cy="1325563"/>
          </a:xfrm>
        </p:spPr>
        <p:txBody>
          <a:bodyPr/>
          <a:lstStyle/>
          <a:p>
            <a:r>
              <a:rPr lang="en-US"/>
              <a:t>Communication</a:t>
            </a:r>
          </a:p>
        </p:txBody>
      </p:sp>
      <p:sp>
        <p:nvSpPr>
          <p:cNvPr id="21509" name="Rectangle 1027"/>
          <p:cNvSpPr>
            <a:spLocks noGrp="1" noChangeArrowheads="1"/>
          </p:cNvSpPr>
          <p:nvPr>
            <p:ph idx="1"/>
          </p:nvPr>
        </p:nvSpPr>
        <p:spPr>
          <a:xfrm>
            <a:off x="834887" y="1838877"/>
            <a:ext cx="10515600" cy="4351338"/>
          </a:xfrm>
        </p:spPr>
        <p:txBody>
          <a:bodyPr/>
          <a:lstStyle/>
          <a:p>
            <a:r>
              <a:rPr lang="en-US" dirty="0"/>
              <a:t>Communications between modules</a:t>
            </a:r>
          </a:p>
          <a:p>
            <a:pPr lvl="1"/>
            <a:r>
              <a:rPr lang="en-US" dirty="0"/>
              <a:t>Return from functions</a:t>
            </a:r>
          </a:p>
          <a:p>
            <a:pPr lvl="1"/>
            <a:r>
              <a:rPr lang="en-US" dirty="0"/>
              <a:t>Common blocks (specially assigned variables that are available to all modules) </a:t>
            </a:r>
          </a:p>
          <a:p>
            <a:pPr lvl="1"/>
            <a:r>
              <a:rPr lang="en-US" dirty="0"/>
              <a:t>F90 : MODULE with save and USE module.</a:t>
            </a:r>
          </a:p>
          <a:p>
            <a:pPr lvl="1"/>
            <a:r>
              <a:rPr lang="en-US" dirty="0"/>
              <a:t>Save (ensures modules remember values)</a:t>
            </a:r>
          </a:p>
          <a:p>
            <a:pPr lvl="1"/>
            <a:r>
              <a:rPr lang="en-US" dirty="0"/>
              <a:t>Data statement presets values before execution (during compilation)</a:t>
            </a:r>
          </a:p>
          <a:p>
            <a:pPr lvl="1"/>
            <a:r>
              <a:rPr lang="en-US" dirty="0"/>
              <a:t>Parameter (method for setting constants).</a:t>
            </a:r>
          </a:p>
        </p:txBody>
      </p:sp>
      <p:sp>
        <p:nvSpPr>
          <p:cNvPr id="7" name="Date Placeholder 6">
            <a:extLst>
              <a:ext uri="{FF2B5EF4-FFF2-40B4-BE49-F238E27FC236}">
                <a16:creationId xmlns:a16="http://schemas.microsoft.com/office/drawing/2014/main" id="{DFF05F5C-E036-9A44-BBB2-6CF13EE68AA5}"/>
              </a:ext>
            </a:extLst>
          </p:cNvPr>
          <p:cNvSpPr>
            <a:spLocks noGrp="1"/>
          </p:cNvSpPr>
          <p:nvPr>
            <p:ph type="dt" sz="half" idx="10"/>
          </p:nvPr>
        </p:nvSpPr>
        <p:spPr/>
        <p:txBody>
          <a:bodyPr/>
          <a:lstStyle/>
          <a:p>
            <a:r>
              <a:rPr lang="en-US"/>
              <a:t>11/07/2024</a:t>
            </a:r>
          </a:p>
        </p:txBody>
      </p:sp>
      <p:sp>
        <p:nvSpPr>
          <p:cNvPr id="8" name="Footer Placeholder 7">
            <a:extLst>
              <a:ext uri="{FF2B5EF4-FFF2-40B4-BE49-F238E27FC236}">
                <a16:creationId xmlns:a16="http://schemas.microsoft.com/office/drawing/2014/main" id="{010FCF89-FEB6-964B-880D-943D7390F99B}"/>
              </a:ext>
            </a:extLst>
          </p:cNvPr>
          <p:cNvSpPr>
            <a:spLocks noGrp="1"/>
          </p:cNvSpPr>
          <p:nvPr>
            <p:ph type="ftr" sz="quarter" idx="11"/>
          </p:nvPr>
        </p:nvSpPr>
        <p:spPr/>
        <p:txBody>
          <a:bodyPr/>
          <a:lstStyle/>
          <a:p>
            <a:r>
              <a:rPr lang="en-US"/>
              <a:t>12.010 Lec16 Fortran</a:t>
            </a:r>
          </a:p>
        </p:txBody>
      </p:sp>
      <p:sp>
        <p:nvSpPr>
          <p:cNvPr id="9" name="Slide Number Placeholder 8">
            <a:extLst>
              <a:ext uri="{FF2B5EF4-FFF2-40B4-BE49-F238E27FC236}">
                <a16:creationId xmlns:a16="http://schemas.microsoft.com/office/drawing/2014/main" id="{08EF6647-45FA-2042-86A2-EDD34D2EBFF2}"/>
              </a:ext>
            </a:extLst>
          </p:cNvPr>
          <p:cNvSpPr>
            <a:spLocks noGrp="1"/>
          </p:cNvSpPr>
          <p:nvPr>
            <p:ph type="sldNum" sz="quarter" idx="12"/>
          </p:nvPr>
        </p:nvSpPr>
        <p:spPr/>
        <p:txBody>
          <a:bodyPr/>
          <a:lstStyle/>
          <a:p>
            <a:fld id="{1D64821B-38CC-2449-A780-3FAE0C96E20C}" type="slidenum">
              <a:rPr lang="en-US" smtClean="0"/>
              <a:t>11</a:t>
            </a:fld>
            <a:endParaRPr lang="en-US"/>
          </a:p>
        </p:txBody>
      </p:sp>
    </p:spTree>
    <p:extLst>
      <p:ext uri="{BB962C8B-B14F-4D97-AF65-F5344CB8AC3E}">
        <p14:creationId xmlns:p14="http://schemas.microsoft.com/office/powerpoint/2010/main" val="15111541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2"/>
          <p:cNvSpPr>
            <a:spLocks noGrp="1" noChangeArrowheads="1"/>
          </p:cNvSpPr>
          <p:nvPr>
            <p:ph type="title"/>
          </p:nvPr>
        </p:nvSpPr>
        <p:spPr>
          <a:xfrm>
            <a:off x="838200" y="365125"/>
            <a:ext cx="10515600" cy="1325563"/>
          </a:xfrm>
        </p:spPr>
        <p:txBody>
          <a:bodyPr/>
          <a:lstStyle/>
          <a:p>
            <a:r>
              <a:rPr lang="en-US"/>
              <a:t>Other types of commands</a:t>
            </a:r>
          </a:p>
        </p:txBody>
      </p:sp>
      <p:sp>
        <p:nvSpPr>
          <p:cNvPr id="23557" name="Rectangle 3"/>
          <p:cNvSpPr>
            <a:spLocks noGrp="1" noChangeArrowheads="1"/>
          </p:cNvSpPr>
          <p:nvPr>
            <p:ph idx="1"/>
          </p:nvPr>
        </p:nvSpPr>
        <p:spPr>
          <a:xfrm>
            <a:off x="838200" y="1825625"/>
            <a:ext cx="10515600" cy="4351338"/>
          </a:xfrm>
        </p:spPr>
        <p:txBody>
          <a:bodyPr/>
          <a:lstStyle/>
          <a:p>
            <a:r>
              <a:rPr lang="en-US" dirty="0"/>
              <a:t>Other types of commands</a:t>
            </a:r>
          </a:p>
          <a:p>
            <a:pPr lvl="1"/>
            <a:r>
              <a:rPr lang="en-US" dirty="0"/>
              <a:t>Open  (opens a device for IO)</a:t>
            </a:r>
          </a:p>
          <a:p>
            <a:pPr lvl="1"/>
            <a:r>
              <a:rPr lang="en-US" dirty="0"/>
              <a:t>Close (closes a device for IO)</a:t>
            </a:r>
          </a:p>
          <a:p>
            <a:pPr lvl="1"/>
            <a:r>
              <a:rPr lang="en-US" dirty="0"/>
              <a:t>Inquire (checks the status of a device)</a:t>
            </a:r>
          </a:p>
          <a:p>
            <a:pPr lvl="1"/>
            <a:r>
              <a:rPr lang="en-US" dirty="0"/>
              <a:t>Backspace and rewind change the position in a device, usually a file).</a:t>
            </a:r>
          </a:p>
          <a:p>
            <a:pPr lvl="1"/>
            <a:r>
              <a:rPr lang="en-US" dirty="0"/>
              <a:t>External (maybe later)</a:t>
            </a:r>
          </a:p>
          <a:p>
            <a:pPr lvl="1"/>
            <a:r>
              <a:rPr lang="en-US" dirty="0"/>
              <a:t>Include (includes a file in source code)</a:t>
            </a:r>
          </a:p>
          <a:p>
            <a:pPr lvl="1"/>
            <a:r>
              <a:rPr lang="en-US" dirty="0"/>
              <a:t>Implicit</a:t>
            </a:r>
          </a:p>
        </p:txBody>
      </p:sp>
      <p:sp>
        <p:nvSpPr>
          <p:cNvPr id="7" name="Date Placeholder 6">
            <a:extLst>
              <a:ext uri="{FF2B5EF4-FFF2-40B4-BE49-F238E27FC236}">
                <a16:creationId xmlns:a16="http://schemas.microsoft.com/office/drawing/2014/main" id="{34C9E3F5-1486-AA46-A2B7-8E48C8A6955F}"/>
              </a:ext>
            </a:extLst>
          </p:cNvPr>
          <p:cNvSpPr>
            <a:spLocks noGrp="1"/>
          </p:cNvSpPr>
          <p:nvPr>
            <p:ph type="dt" sz="half" idx="10"/>
          </p:nvPr>
        </p:nvSpPr>
        <p:spPr/>
        <p:txBody>
          <a:bodyPr/>
          <a:lstStyle/>
          <a:p>
            <a:r>
              <a:rPr lang="en-US"/>
              <a:t>11/07/2024</a:t>
            </a:r>
          </a:p>
        </p:txBody>
      </p:sp>
      <p:sp>
        <p:nvSpPr>
          <p:cNvPr id="8" name="Footer Placeholder 7">
            <a:extLst>
              <a:ext uri="{FF2B5EF4-FFF2-40B4-BE49-F238E27FC236}">
                <a16:creationId xmlns:a16="http://schemas.microsoft.com/office/drawing/2014/main" id="{9DFDF210-C0A8-244C-97AD-8209140D8045}"/>
              </a:ext>
            </a:extLst>
          </p:cNvPr>
          <p:cNvSpPr>
            <a:spLocks noGrp="1"/>
          </p:cNvSpPr>
          <p:nvPr>
            <p:ph type="ftr" sz="quarter" idx="11"/>
          </p:nvPr>
        </p:nvSpPr>
        <p:spPr/>
        <p:txBody>
          <a:bodyPr/>
          <a:lstStyle/>
          <a:p>
            <a:r>
              <a:rPr lang="en-US"/>
              <a:t>12.010 Lec16 Fortran</a:t>
            </a:r>
          </a:p>
        </p:txBody>
      </p:sp>
      <p:sp>
        <p:nvSpPr>
          <p:cNvPr id="9" name="Slide Number Placeholder 8">
            <a:extLst>
              <a:ext uri="{FF2B5EF4-FFF2-40B4-BE49-F238E27FC236}">
                <a16:creationId xmlns:a16="http://schemas.microsoft.com/office/drawing/2014/main" id="{A7D0BDC6-0A5D-EF47-8EB5-590E55F98E19}"/>
              </a:ext>
            </a:extLst>
          </p:cNvPr>
          <p:cNvSpPr>
            <a:spLocks noGrp="1"/>
          </p:cNvSpPr>
          <p:nvPr>
            <p:ph type="sldNum" sz="quarter" idx="12"/>
          </p:nvPr>
        </p:nvSpPr>
        <p:spPr/>
        <p:txBody>
          <a:bodyPr/>
          <a:lstStyle/>
          <a:p>
            <a:fld id="{1D64821B-38CC-2449-A780-3FAE0C96E20C}" type="slidenum">
              <a:rPr lang="en-US" smtClean="0"/>
              <a:t>12</a:t>
            </a:fld>
            <a:endParaRPr lang="en-US"/>
          </a:p>
        </p:txBody>
      </p:sp>
    </p:spTree>
    <p:extLst>
      <p:ext uri="{BB962C8B-B14F-4D97-AF65-F5344CB8AC3E}">
        <p14:creationId xmlns:p14="http://schemas.microsoft.com/office/powerpoint/2010/main" val="5112299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a:xfrm>
            <a:off x="838200" y="365125"/>
            <a:ext cx="10515600" cy="1325563"/>
          </a:xfrm>
        </p:spPr>
        <p:txBody>
          <a:bodyPr/>
          <a:lstStyle/>
          <a:p>
            <a:r>
              <a:rPr lang="en-US" dirty="0"/>
              <a:t>Syntax</a:t>
            </a:r>
          </a:p>
        </p:txBody>
      </p:sp>
      <p:sp>
        <p:nvSpPr>
          <p:cNvPr id="25602" name="Rectangle 3"/>
          <p:cNvSpPr>
            <a:spLocks noGrp="1" noChangeArrowheads="1"/>
          </p:cNvSpPr>
          <p:nvPr>
            <p:ph idx="1"/>
          </p:nvPr>
        </p:nvSpPr>
        <p:spPr>
          <a:xfrm>
            <a:off x="838200" y="1825625"/>
            <a:ext cx="10515600" cy="4351338"/>
          </a:xfrm>
        </p:spPr>
        <p:txBody>
          <a:bodyPr/>
          <a:lstStyle/>
          <a:p>
            <a:r>
              <a:rPr lang="en-US" dirty="0"/>
              <a:t>Fortran 77: Relatively rigid (based on punched cards)</a:t>
            </a:r>
          </a:p>
          <a:p>
            <a:pPr lvl="1"/>
            <a:r>
              <a:rPr lang="en-US" dirty="0"/>
              <a:t>Commands are in columns 7-72 (option exists for 132 columns but not universal).</a:t>
            </a:r>
          </a:p>
          <a:p>
            <a:pPr lvl="1"/>
            <a:r>
              <a:rPr lang="en-US" dirty="0"/>
              <a:t>Labels (numerical only) columns 1-5</a:t>
            </a:r>
          </a:p>
          <a:p>
            <a:pPr lvl="1"/>
            <a:r>
              <a:rPr lang="en-US" dirty="0"/>
              <a:t>Column 6 is used for </a:t>
            </a:r>
            <a:r>
              <a:rPr lang="ja-JP" altLang="en-US"/>
              <a:t>“</a:t>
            </a:r>
            <a:r>
              <a:rPr lang="en-US" altLang="ja-JP" dirty="0"/>
              <a:t>continuation</a:t>
            </a:r>
            <a:r>
              <a:rPr lang="ja-JP" altLang="en-US"/>
              <a:t>”</a:t>
            </a:r>
            <a:r>
              <a:rPr lang="en-US" altLang="ja-JP" dirty="0"/>
              <a:t> symbol for lines longer than 72 characters.</a:t>
            </a:r>
          </a:p>
          <a:p>
            <a:pPr lvl="1"/>
            <a:r>
              <a:rPr lang="en-US" dirty="0"/>
              <a:t>Case is ignored in program compilation (but strings are case sensitive, i.e., a does not equal A)</a:t>
            </a:r>
          </a:p>
          <a:p>
            <a:pPr lvl="1"/>
            <a:r>
              <a:rPr lang="en-US" dirty="0"/>
              <a:t>Spaces are ignored during compilation (can cause strange messages)</a:t>
            </a:r>
          </a:p>
          <a:p>
            <a:r>
              <a:rPr lang="en-US" dirty="0"/>
              <a:t>Fortran 90: Free format with &amp; to continue lines</a:t>
            </a:r>
          </a:p>
        </p:txBody>
      </p:sp>
      <p:sp>
        <p:nvSpPr>
          <p:cNvPr id="7" name="Date Placeholder 6">
            <a:extLst>
              <a:ext uri="{FF2B5EF4-FFF2-40B4-BE49-F238E27FC236}">
                <a16:creationId xmlns:a16="http://schemas.microsoft.com/office/drawing/2014/main" id="{31EE4C3F-077E-1F45-8F61-52016A459DE4}"/>
              </a:ext>
            </a:extLst>
          </p:cNvPr>
          <p:cNvSpPr>
            <a:spLocks noGrp="1"/>
          </p:cNvSpPr>
          <p:nvPr>
            <p:ph type="dt" sz="half" idx="10"/>
          </p:nvPr>
        </p:nvSpPr>
        <p:spPr/>
        <p:txBody>
          <a:bodyPr/>
          <a:lstStyle/>
          <a:p>
            <a:r>
              <a:rPr lang="en-US"/>
              <a:t>11/07/2024</a:t>
            </a:r>
          </a:p>
        </p:txBody>
      </p:sp>
      <p:sp>
        <p:nvSpPr>
          <p:cNvPr id="8" name="Footer Placeholder 7">
            <a:extLst>
              <a:ext uri="{FF2B5EF4-FFF2-40B4-BE49-F238E27FC236}">
                <a16:creationId xmlns:a16="http://schemas.microsoft.com/office/drawing/2014/main" id="{319CE091-BC2D-E547-9EBA-014DCEAD5122}"/>
              </a:ext>
            </a:extLst>
          </p:cNvPr>
          <p:cNvSpPr>
            <a:spLocks noGrp="1"/>
          </p:cNvSpPr>
          <p:nvPr>
            <p:ph type="ftr" sz="quarter" idx="11"/>
          </p:nvPr>
        </p:nvSpPr>
        <p:spPr/>
        <p:txBody>
          <a:bodyPr/>
          <a:lstStyle/>
          <a:p>
            <a:r>
              <a:rPr lang="en-US"/>
              <a:t>12.010 Lec16 Fortran</a:t>
            </a:r>
          </a:p>
        </p:txBody>
      </p:sp>
      <p:sp>
        <p:nvSpPr>
          <p:cNvPr id="9" name="Slide Number Placeholder 8">
            <a:extLst>
              <a:ext uri="{FF2B5EF4-FFF2-40B4-BE49-F238E27FC236}">
                <a16:creationId xmlns:a16="http://schemas.microsoft.com/office/drawing/2014/main" id="{209EA27B-C153-374B-80B7-3C45764585D3}"/>
              </a:ext>
            </a:extLst>
          </p:cNvPr>
          <p:cNvSpPr>
            <a:spLocks noGrp="1"/>
          </p:cNvSpPr>
          <p:nvPr>
            <p:ph type="sldNum" sz="quarter" idx="12"/>
          </p:nvPr>
        </p:nvSpPr>
        <p:spPr/>
        <p:txBody>
          <a:bodyPr/>
          <a:lstStyle/>
          <a:p>
            <a:fld id="{1D64821B-38CC-2449-A780-3FAE0C96E20C}" type="slidenum">
              <a:rPr lang="en-US" smtClean="0"/>
              <a:t>13</a:t>
            </a:fld>
            <a:endParaRPr lang="en-US"/>
          </a:p>
        </p:txBody>
      </p:sp>
    </p:spTree>
    <p:extLst>
      <p:ext uri="{BB962C8B-B14F-4D97-AF65-F5344CB8AC3E}">
        <p14:creationId xmlns:p14="http://schemas.microsoft.com/office/powerpoint/2010/main" val="31421353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57BA8E-FBFF-CB4B-91FE-399FA9F5F163}"/>
              </a:ext>
            </a:extLst>
          </p:cNvPr>
          <p:cNvSpPr>
            <a:spLocks noGrp="1"/>
          </p:cNvSpPr>
          <p:nvPr>
            <p:ph type="title"/>
          </p:nvPr>
        </p:nvSpPr>
        <p:spPr/>
        <p:txBody>
          <a:bodyPr/>
          <a:lstStyle/>
          <a:p>
            <a:r>
              <a:rPr lang="en-US" dirty="0"/>
              <a:t>CODE Layout</a:t>
            </a:r>
          </a:p>
        </p:txBody>
      </p:sp>
      <p:sp>
        <p:nvSpPr>
          <p:cNvPr id="3" name="Content Placeholder 2">
            <a:extLst>
              <a:ext uri="{FF2B5EF4-FFF2-40B4-BE49-F238E27FC236}">
                <a16:creationId xmlns:a16="http://schemas.microsoft.com/office/drawing/2014/main" id="{0BBF6ACD-9D31-524F-B7DE-17E9B1E7EA6E}"/>
              </a:ext>
            </a:extLst>
          </p:cNvPr>
          <p:cNvSpPr>
            <a:spLocks noGrp="1"/>
          </p:cNvSpPr>
          <p:nvPr>
            <p:ph idx="1"/>
          </p:nvPr>
        </p:nvSpPr>
        <p:spPr/>
        <p:txBody>
          <a:bodyPr>
            <a:normAutofit fontScale="92500" lnSpcReduction="10000"/>
          </a:bodyPr>
          <a:lstStyle/>
          <a:p>
            <a:r>
              <a:rPr lang="en-US" dirty="0"/>
              <a:t>Modules are:</a:t>
            </a:r>
          </a:p>
          <a:p>
            <a:pPr lvl="1"/>
            <a:r>
              <a:rPr lang="en-US" dirty="0"/>
              <a:t>Program</a:t>
            </a:r>
          </a:p>
          <a:p>
            <a:pPr lvl="1"/>
            <a:r>
              <a:rPr lang="en-US" dirty="0"/>
              <a:t>Subroutine – returns values through calling arguments or modules.</a:t>
            </a:r>
          </a:p>
          <a:p>
            <a:pPr lvl="1"/>
            <a:r>
              <a:rPr lang="en-US" dirty="0"/>
              <a:t>Function – returns a value as the function name </a:t>
            </a:r>
          </a:p>
          <a:p>
            <a:pPr lvl="1"/>
            <a:r>
              <a:rPr lang="en-US" dirty="0"/>
              <a:t>The last line is always END (may have name added)</a:t>
            </a:r>
          </a:p>
          <a:p>
            <a:r>
              <a:rPr lang="en-US" dirty="0"/>
              <a:t>Layout:</a:t>
            </a:r>
          </a:p>
          <a:p>
            <a:pPr lvl="1"/>
            <a:r>
              <a:rPr lang="en-US" dirty="0"/>
              <a:t>Name</a:t>
            </a:r>
          </a:p>
          <a:p>
            <a:pPr lvl="1"/>
            <a:r>
              <a:rPr lang="en-US" dirty="0"/>
              <a:t>Use statements (F90)</a:t>
            </a:r>
          </a:p>
          <a:p>
            <a:pPr lvl="1"/>
            <a:r>
              <a:rPr lang="en-US" dirty="0"/>
              <a:t>Declarations (variable definitions)</a:t>
            </a:r>
          </a:p>
          <a:p>
            <a:pPr lvl="1"/>
            <a:r>
              <a:rPr lang="en-US" dirty="0"/>
              <a:t>Data/save statements</a:t>
            </a:r>
          </a:p>
          <a:p>
            <a:pPr lvl="1"/>
            <a:r>
              <a:rPr lang="en-US" dirty="0"/>
              <a:t>Code</a:t>
            </a:r>
          </a:p>
          <a:p>
            <a:r>
              <a:rPr lang="en-US" dirty="0"/>
              <a:t>Unlike other languages, declarations and code must be  separated.</a:t>
            </a:r>
          </a:p>
        </p:txBody>
      </p:sp>
      <p:sp>
        <p:nvSpPr>
          <p:cNvPr id="7" name="Date Placeholder 6">
            <a:extLst>
              <a:ext uri="{FF2B5EF4-FFF2-40B4-BE49-F238E27FC236}">
                <a16:creationId xmlns:a16="http://schemas.microsoft.com/office/drawing/2014/main" id="{2CCE0B35-16FA-0D43-BB86-A7E1AF968A48}"/>
              </a:ext>
            </a:extLst>
          </p:cNvPr>
          <p:cNvSpPr>
            <a:spLocks noGrp="1"/>
          </p:cNvSpPr>
          <p:nvPr>
            <p:ph type="dt" sz="half" idx="10"/>
          </p:nvPr>
        </p:nvSpPr>
        <p:spPr/>
        <p:txBody>
          <a:bodyPr/>
          <a:lstStyle/>
          <a:p>
            <a:r>
              <a:rPr lang="en-US"/>
              <a:t>11/07/2024</a:t>
            </a:r>
          </a:p>
        </p:txBody>
      </p:sp>
      <p:sp>
        <p:nvSpPr>
          <p:cNvPr id="8" name="Footer Placeholder 7">
            <a:extLst>
              <a:ext uri="{FF2B5EF4-FFF2-40B4-BE49-F238E27FC236}">
                <a16:creationId xmlns:a16="http://schemas.microsoft.com/office/drawing/2014/main" id="{ED0D2E59-8E67-6348-93AA-85249754E978}"/>
              </a:ext>
            </a:extLst>
          </p:cNvPr>
          <p:cNvSpPr>
            <a:spLocks noGrp="1"/>
          </p:cNvSpPr>
          <p:nvPr>
            <p:ph type="ftr" sz="quarter" idx="11"/>
          </p:nvPr>
        </p:nvSpPr>
        <p:spPr/>
        <p:txBody>
          <a:bodyPr/>
          <a:lstStyle/>
          <a:p>
            <a:r>
              <a:rPr lang="en-US"/>
              <a:t>12.010 Lec16 Fortran</a:t>
            </a:r>
          </a:p>
        </p:txBody>
      </p:sp>
      <p:sp>
        <p:nvSpPr>
          <p:cNvPr id="9" name="Slide Number Placeholder 8">
            <a:extLst>
              <a:ext uri="{FF2B5EF4-FFF2-40B4-BE49-F238E27FC236}">
                <a16:creationId xmlns:a16="http://schemas.microsoft.com/office/drawing/2014/main" id="{4C5B9C7D-9DD0-7E4A-ADAF-7644073F9BD7}"/>
              </a:ext>
            </a:extLst>
          </p:cNvPr>
          <p:cNvSpPr>
            <a:spLocks noGrp="1"/>
          </p:cNvSpPr>
          <p:nvPr>
            <p:ph type="sldNum" sz="quarter" idx="12"/>
          </p:nvPr>
        </p:nvSpPr>
        <p:spPr/>
        <p:txBody>
          <a:bodyPr/>
          <a:lstStyle/>
          <a:p>
            <a:fld id="{1D64821B-38CC-2449-A780-3FAE0C96E20C}" type="slidenum">
              <a:rPr lang="en-US" smtClean="0"/>
              <a:t>14</a:t>
            </a:fld>
            <a:endParaRPr lang="en-US"/>
          </a:p>
        </p:txBody>
      </p:sp>
    </p:spTree>
    <p:extLst>
      <p:ext uri="{BB962C8B-B14F-4D97-AF65-F5344CB8AC3E}">
        <p14:creationId xmlns:p14="http://schemas.microsoft.com/office/powerpoint/2010/main" val="7728691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2"/>
          <p:cNvSpPr>
            <a:spLocks noGrp="1" noChangeArrowheads="1"/>
          </p:cNvSpPr>
          <p:nvPr>
            <p:ph type="title"/>
          </p:nvPr>
        </p:nvSpPr>
        <p:spPr>
          <a:xfrm>
            <a:off x="838200" y="365125"/>
            <a:ext cx="10515600" cy="1325563"/>
          </a:xfrm>
        </p:spPr>
        <p:txBody>
          <a:bodyPr/>
          <a:lstStyle/>
          <a:p>
            <a:r>
              <a:rPr lang="en-US"/>
              <a:t>Program Layout</a:t>
            </a:r>
          </a:p>
        </p:txBody>
      </p:sp>
      <p:sp>
        <p:nvSpPr>
          <p:cNvPr id="27653" name="Rectangle 3"/>
          <p:cNvSpPr>
            <a:spLocks noGrp="1" noChangeArrowheads="1"/>
          </p:cNvSpPr>
          <p:nvPr>
            <p:ph idx="1"/>
          </p:nvPr>
        </p:nvSpPr>
        <p:spPr>
          <a:xfrm>
            <a:off x="838200" y="1825625"/>
            <a:ext cx="10515600" cy="4351338"/>
          </a:xfrm>
        </p:spPr>
        <p:txBody>
          <a:bodyPr/>
          <a:lstStyle/>
          <a:p>
            <a:r>
              <a:rPr lang="en-US" dirty="0"/>
              <a:t>Actual layout of program in memory depends on machine (reason why some </a:t>
            </a:r>
            <a:r>
              <a:rPr lang="ja-JP" altLang="en-US"/>
              <a:t>“</a:t>
            </a:r>
            <a:r>
              <a:rPr lang="en-US" altLang="ja-JP" dirty="0"/>
              <a:t>buggy</a:t>
            </a:r>
            <a:r>
              <a:rPr lang="ja-JP" altLang="en-US"/>
              <a:t>”</a:t>
            </a:r>
            <a:r>
              <a:rPr lang="en-US" altLang="ja-JP" dirty="0"/>
              <a:t> programs will run on one machine but not others).</a:t>
            </a:r>
          </a:p>
          <a:p>
            <a:r>
              <a:rPr lang="en-US" dirty="0"/>
              <a:t>Typically executable layout in memory. </a:t>
            </a:r>
          </a:p>
        </p:txBody>
      </p:sp>
      <p:sp>
        <p:nvSpPr>
          <p:cNvPr id="27655" name="Text Box 5"/>
          <p:cNvSpPr txBox="1">
            <a:spLocks noChangeArrowheads="1"/>
          </p:cNvSpPr>
          <p:nvPr/>
        </p:nvSpPr>
        <p:spPr bwMode="auto">
          <a:xfrm>
            <a:off x="6477000" y="3581400"/>
            <a:ext cx="25146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endParaRPr lang="en-US"/>
          </a:p>
        </p:txBody>
      </p:sp>
      <p:sp>
        <p:nvSpPr>
          <p:cNvPr id="27656" name="Text Box 6"/>
          <p:cNvSpPr txBox="1">
            <a:spLocks noChangeArrowheads="1"/>
          </p:cNvSpPr>
          <p:nvPr/>
        </p:nvSpPr>
        <p:spPr bwMode="auto">
          <a:xfrm>
            <a:off x="5459896" y="3582924"/>
            <a:ext cx="5387008" cy="26776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dirty="0">
                <a:latin typeface="Helvetica" charset="0"/>
              </a:rPr>
              <a:t>• Not all machines use a Stack which is a place in memory that temporarily stores module variables.</a:t>
            </a:r>
          </a:p>
          <a:p>
            <a:r>
              <a:rPr lang="en-US" dirty="0">
                <a:latin typeface="Helvetica" charset="0"/>
              </a:rPr>
              <a:t>• It is good practice to assume stack will be used, and that memory is </a:t>
            </a:r>
            <a:r>
              <a:rPr lang="ja-JP" altLang="en-US">
                <a:latin typeface="Helvetica" charset="0"/>
              </a:rPr>
              <a:t>“</a:t>
            </a:r>
            <a:r>
              <a:rPr lang="en-US" altLang="ja-JP" dirty="0">
                <a:latin typeface="Helvetica" charset="0"/>
              </a:rPr>
              <a:t>dirty.” i.e., random values are in the memory.</a:t>
            </a:r>
            <a:endParaRPr lang="en-US" dirty="0">
              <a:latin typeface="Helvetica"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487266864"/>
              </p:ext>
            </p:extLst>
          </p:nvPr>
        </p:nvGraphicFramePr>
        <p:xfrm>
          <a:off x="1192697" y="3124201"/>
          <a:ext cx="3890480" cy="3100935"/>
        </p:xfrm>
        <a:graphic>
          <a:graphicData uri="http://schemas.openxmlformats.org/drawingml/2006/table">
            <a:tbl>
              <a:tblPr firstRow="1" bandRow="1">
                <a:tableStyleId>{5C22544A-7EE6-4342-B048-85BDC9FD1C3A}</a:tableStyleId>
              </a:tblPr>
              <a:tblGrid>
                <a:gridCol w="3890480">
                  <a:extLst>
                    <a:ext uri="{9D8B030D-6E8A-4147-A177-3AD203B41FA5}">
                      <a16:colId xmlns:a16="http://schemas.microsoft.com/office/drawing/2014/main" val="20000"/>
                    </a:ext>
                  </a:extLst>
                </a:gridCol>
              </a:tblGrid>
              <a:tr h="334046">
                <a:tc>
                  <a:txBody>
                    <a:bodyPr/>
                    <a:lstStyle/>
                    <a:p>
                      <a:r>
                        <a:rPr lang="en-US" dirty="0"/>
                        <a:t>MEMORY</a:t>
                      </a:r>
                    </a:p>
                  </a:txBody>
                  <a:tcPr/>
                </a:tc>
                <a:extLst>
                  <a:ext uri="{0D108BD9-81ED-4DB2-BD59-A6C34878D82A}">
                    <a16:rowId xmlns:a16="http://schemas.microsoft.com/office/drawing/2014/main" val="10000"/>
                  </a:ext>
                </a:extLst>
              </a:tr>
              <a:tr h="554470">
                <a:tc>
                  <a:txBody>
                    <a:bodyPr/>
                    <a:lstStyle/>
                    <a:p>
                      <a:r>
                        <a:rPr lang="en-US" dirty="0"/>
                        <a:t>Program</a:t>
                      </a:r>
                      <a:r>
                        <a:rPr lang="en-US" baseline="0" dirty="0"/>
                        <a:t> and subroutines</a:t>
                      </a:r>
                      <a:endParaRPr lang="en-US" dirty="0"/>
                    </a:p>
                  </a:txBody>
                  <a:tcPr/>
                </a:tc>
                <a:extLst>
                  <a:ext uri="{0D108BD9-81ED-4DB2-BD59-A6C34878D82A}">
                    <a16:rowId xmlns:a16="http://schemas.microsoft.com/office/drawing/2014/main" val="10001"/>
                  </a:ext>
                </a:extLst>
              </a:tr>
              <a:tr h="554470">
                <a:tc>
                  <a:txBody>
                    <a:bodyPr/>
                    <a:lstStyle/>
                    <a:p>
                      <a:r>
                        <a:rPr lang="en-US" dirty="0"/>
                        <a:t>Variables</a:t>
                      </a:r>
                      <a:r>
                        <a:rPr lang="en-US" baseline="0" dirty="0"/>
                        <a:t>/Constant/</a:t>
                      </a:r>
                      <a:br>
                        <a:rPr lang="en-US" baseline="0" dirty="0"/>
                      </a:br>
                      <a:r>
                        <a:rPr lang="en-US" baseline="0" dirty="0"/>
                        <a:t>Common and data</a:t>
                      </a:r>
                      <a:endParaRPr lang="en-US" dirty="0"/>
                    </a:p>
                  </a:txBody>
                  <a:tcPr/>
                </a:tc>
                <a:extLst>
                  <a:ext uri="{0D108BD9-81ED-4DB2-BD59-A6C34878D82A}">
                    <a16:rowId xmlns:a16="http://schemas.microsoft.com/office/drawing/2014/main" val="10002"/>
                  </a:ext>
                </a:extLst>
              </a:tr>
              <a:tr h="986155">
                <a:tc>
                  <a:txBody>
                    <a:bodyPr/>
                    <a:lstStyle/>
                    <a:p>
                      <a:r>
                        <a:rPr lang="en-US" dirty="0"/>
                        <a:t>Stack</a:t>
                      </a:r>
                      <a:r>
                        <a:rPr lang="en-US" baseline="0" dirty="0"/>
                        <a:t> (changes size during execution)</a:t>
                      </a:r>
                      <a:endParaRPr lang="en-US" dirty="0"/>
                    </a:p>
                  </a:txBody>
                  <a:tcPr/>
                </a:tc>
                <a:extLst>
                  <a:ext uri="{0D108BD9-81ED-4DB2-BD59-A6C34878D82A}">
                    <a16:rowId xmlns:a16="http://schemas.microsoft.com/office/drawing/2014/main" val="10003"/>
                  </a:ext>
                </a:extLst>
              </a:tr>
              <a:tr h="554470">
                <a:tc>
                  <a:txBody>
                    <a:bodyPr/>
                    <a:lstStyle/>
                    <a:p>
                      <a:r>
                        <a:rPr lang="en-US" dirty="0"/>
                        <a:t>Othe</a:t>
                      </a:r>
                      <a:r>
                        <a:rPr lang="en-US" baseline="0" dirty="0"/>
                        <a:t>r programs etc.</a:t>
                      </a:r>
                      <a:endParaRPr lang="en-US" dirty="0"/>
                    </a:p>
                  </a:txBody>
                  <a:tcPr/>
                </a:tc>
                <a:extLst>
                  <a:ext uri="{0D108BD9-81ED-4DB2-BD59-A6C34878D82A}">
                    <a16:rowId xmlns:a16="http://schemas.microsoft.com/office/drawing/2014/main" val="10004"/>
                  </a:ext>
                </a:extLst>
              </a:tr>
            </a:tbl>
          </a:graphicData>
        </a:graphic>
      </p:graphicFrame>
      <p:sp>
        <p:nvSpPr>
          <p:cNvPr id="8" name="Date Placeholder 7">
            <a:extLst>
              <a:ext uri="{FF2B5EF4-FFF2-40B4-BE49-F238E27FC236}">
                <a16:creationId xmlns:a16="http://schemas.microsoft.com/office/drawing/2014/main" id="{A1E3218B-7FA5-9D46-BDE3-E6B72B4C5327}"/>
              </a:ext>
            </a:extLst>
          </p:cNvPr>
          <p:cNvSpPr>
            <a:spLocks noGrp="1"/>
          </p:cNvSpPr>
          <p:nvPr>
            <p:ph type="dt" sz="half" idx="10"/>
          </p:nvPr>
        </p:nvSpPr>
        <p:spPr/>
        <p:txBody>
          <a:bodyPr/>
          <a:lstStyle/>
          <a:p>
            <a:r>
              <a:rPr lang="en-US"/>
              <a:t>11/07/2024</a:t>
            </a:r>
          </a:p>
        </p:txBody>
      </p:sp>
      <p:sp>
        <p:nvSpPr>
          <p:cNvPr id="9" name="Footer Placeholder 8">
            <a:extLst>
              <a:ext uri="{FF2B5EF4-FFF2-40B4-BE49-F238E27FC236}">
                <a16:creationId xmlns:a16="http://schemas.microsoft.com/office/drawing/2014/main" id="{473598C5-2A22-414E-A3FC-0800F31A3C92}"/>
              </a:ext>
            </a:extLst>
          </p:cNvPr>
          <p:cNvSpPr>
            <a:spLocks noGrp="1"/>
          </p:cNvSpPr>
          <p:nvPr>
            <p:ph type="ftr" sz="quarter" idx="11"/>
          </p:nvPr>
        </p:nvSpPr>
        <p:spPr/>
        <p:txBody>
          <a:bodyPr/>
          <a:lstStyle/>
          <a:p>
            <a:r>
              <a:rPr lang="en-US"/>
              <a:t>12.010 Lec16 Fortran</a:t>
            </a:r>
          </a:p>
        </p:txBody>
      </p:sp>
      <p:sp>
        <p:nvSpPr>
          <p:cNvPr id="10" name="Slide Number Placeholder 9">
            <a:extLst>
              <a:ext uri="{FF2B5EF4-FFF2-40B4-BE49-F238E27FC236}">
                <a16:creationId xmlns:a16="http://schemas.microsoft.com/office/drawing/2014/main" id="{0C4A5F89-FFFD-E74A-AA25-B6A9DB1746F7}"/>
              </a:ext>
            </a:extLst>
          </p:cNvPr>
          <p:cNvSpPr>
            <a:spLocks noGrp="1"/>
          </p:cNvSpPr>
          <p:nvPr>
            <p:ph type="sldNum" sz="quarter" idx="12"/>
          </p:nvPr>
        </p:nvSpPr>
        <p:spPr/>
        <p:txBody>
          <a:bodyPr/>
          <a:lstStyle/>
          <a:p>
            <a:fld id="{1D64821B-38CC-2449-A780-3FAE0C96E20C}" type="slidenum">
              <a:rPr lang="en-US" smtClean="0"/>
              <a:t>15</a:t>
            </a:fld>
            <a:endParaRPr lang="en-US"/>
          </a:p>
        </p:txBody>
      </p:sp>
    </p:spTree>
    <p:extLst>
      <p:ext uri="{BB962C8B-B14F-4D97-AF65-F5344CB8AC3E}">
        <p14:creationId xmlns:p14="http://schemas.microsoft.com/office/powerpoint/2010/main" val="2191536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2"/>
          <p:cNvSpPr>
            <a:spLocks noGrp="1" noChangeArrowheads="1"/>
          </p:cNvSpPr>
          <p:nvPr>
            <p:ph type="title"/>
          </p:nvPr>
        </p:nvSpPr>
        <p:spPr>
          <a:xfrm>
            <a:off x="838200" y="365125"/>
            <a:ext cx="10515600" cy="1325563"/>
          </a:xfrm>
        </p:spPr>
        <p:txBody>
          <a:bodyPr/>
          <a:lstStyle/>
          <a:p>
            <a:r>
              <a:rPr lang="en-US"/>
              <a:t>Compiling and linking</a:t>
            </a:r>
          </a:p>
        </p:txBody>
      </p:sp>
      <p:sp>
        <p:nvSpPr>
          <p:cNvPr id="29701" name="Rectangle 3"/>
          <p:cNvSpPr>
            <a:spLocks noGrp="1" noChangeArrowheads="1"/>
          </p:cNvSpPr>
          <p:nvPr>
            <p:ph idx="1"/>
          </p:nvPr>
        </p:nvSpPr>
        <p:spPr>
          <a:xfrm>
            <a:off x="838200" y="1825625"/>
            <a:ext cx="10515600" cy="4351338"/>
          </a:xfrm>
        </p:spPr>
        <p:txBody>
          <a:bodyPr>
            <a:normAutofit fontScale="92500" lnSpcReduction="10000"/>
          </a:bodyPr>
          <a:lstStyle/>
          <a:p>
            <a:r>
              <a:rPr lang="en-US" dirty="0"/>
              <a:t>Source code is created in a text editor.</a:t>
            </a:r>
          </a:p>
          <a:p>
            <a:r>
              <a:rPr lang="en-US" dirty="0"/>
              <a:t>Fortran compilers come with different names (e.g., f77 fort, </a:t>
            </a:r>
            <a:r>
              <a:rPr lang="en-US" dirty="0" err="1"/>
              <a:t>gfortran</a:t>
            </a:r>
            <a:r>
              <a:rPr lang="en-US" dirty="0"/>
              <a:t>).  The most common open-source version is </a:t>
            </a:r>
            <a:r>
              <a:rPr lang="en-US" dirty="0" err="1"/>
              <a:t>gfortran</a:t>
            </a:r>
            <a:r>
              <a:rPr lang="en-US" dirty="0"/>
              <a:t> from the GNU foundation</a:t>
            </a:r>
          </a:p>
          <a:p>
            <a:r>
              <a:rPr lang="en-US" dirty="0"/>
              <a:t>To compile and link:</a:t>
            </a:r>
          </a:p>
          <a:p>
            <a:pPr lvl="1"/>
            <a:r>
              <a:rPr lang="en-US" dirty="0" err="1"/>
              <a:t>gfortran</a:t>
            </a:r>
            <a:r>
              <a:rPr lang="en-US" dirty="0"/>
              <a:t> &lt;options&gt; prog.f90 subr.f90 </a:t>
            </a:r>
            <a:r>
              <a:rPr lang="en-US" dirty="0" err="1"/>
              <a:t>libraries.a</a:t>
            </a:r>
            <a:r>
              <a:rPr lang="en-US" dirty="0"/>
              <a:t> -o prog</a:t>
            </a:r>
          </a:p>
          <a:p>
            <a:r>
              <a:rPr lang="en-US" dirty="0"/>
              <a:t>Where prog.f90 is the main program plus maybe functions and subroutines</a:t>
            </a:r>
          </a:p>
          <a:p>
            <a:pPr lvl="1"/>
            <a:r>
              <a:rPr lang="en-US" dirty="0"/>
              <a:t>subr.f90 are more subroutines and functions</a:t>
            </a:r>
          </a:p>
          <a:p>
            <a:pPr lvl="1"/>
            <a:r>
              <a:rPr lang="en-US" dirty="0" err="1"/>
              <a:t>libraries.a</a:t>
            </a:r>
            <a:r>
              <a:rPr lang="en-US" dirty="0"/>
              <a:t> are indexed libraries of subroutines and functions (see </a:t>
            </a:r>
            <a:r>
              <a:rPr lang="en-US" dirty="0" err="1"/>
              <a:t>ranlib</a:t>
            </a:r>
            <a:r>
              <a:rPr lang="en-US" dirty="0"/>
              <a:t>)</a:t>
            </a:r>
          </a:p>
          <a:p>
            <a:pPr lvl="1"/>
            <a:r>
              <a:rPr lang="en-US" dirty="0" err="1"/>
              <a:t>prog</a:t>
            </a:r>
            <a:r>
              <a:rPr lang="en-US" dirty="0"/>
              <a:t> is name of executable program to run.</a:t>
            </a:r>
          </a:p>
          <a:p>
            <a:r>
              <a:rPr lang="en-US" dirty="0"/>
              <a:t>&lt;options&gt; depend on specific machine (see man </a:t>
            </a:r>
            <a:r>
              <a:rPr lang="en-US" dirty="0" err="1"/>
              <a:t>gfortran</a:t>
            </a:r>
            <a:r>
              <a:rPr lang="en-US" dirty="0"/>
              <a:t> or </a:t>
            </a:r>
            <a:r>
              <a:rPr lang="en-US" dirty="0" err="1"/>
              <a:t>gfortran</a:t>
            </a:r>
            <a:r>
              <a:rPr lang="en-US" dirty="0"/>
              <a:t> --help, some compilers use just -help)</a:t>
            </a:r>
          </a:p>
        </p:txBody>
      </p:sp>
      <p:sp>
        <p:nvSpPr>
          <p:cNvPr id="7" name="Date Placeholder 6">
            <a:extLst>
              <a:ext uri="{FF2B5EF4-FFF2-40B4-BE49-F238E27FC236}">
                <a16:creationId xmlns:a16="http://schemas.microsoft.com/office/drawing/2014/main" id="{DB09E68A-5391-7940-94C3-591BD6229FCA}"/>
              </a:ext>
            </a:extLst>
          </p:cNvPr>
          <p:cNvSpPr>
            <a:spLocks noGrp="1"/>
          </p:cNvSpPr>
          <p:nvPr>
            <p:ph type="dt" sz="half" idx="10"/>
          </p:nvPr>
        </p:nvSpPr>
        <p:spPr/>
        <p:txBody>
          <a:bodyPr/>
          <a:lstStyle/>
          <a:p>
            <a:r>
              <a:rPr lang="en-US"/>
              <a:t>11/07/2024</a:t>
            </a:r>
          </a:p>
        </p:txBody>
      </p:sp>
      <p:sp>
        <p:nvSpPr>
          <p:cNvPr id="8" name="Footer Placeholder 7">
            <a:extLst>
              <a:ext uri="{FF2B5EF4-FFF2-40B4-BE49-F238E27FC236}">
                <a16:creationId xmlns:a16="http://schemas.microsoft.com/office/drawing/2014/main" id="{2969A3A5-469B-C04D-A518-B28AB966FEFA}"/>
              </a:ext>
            </a:extLst>
          </p:cNvPr>
          <p:cNvSpPr>
            <a:spLocks noGrp="1"/>
          </p:cNvSpPr>
          <p:nvPr>
            <p:ph type="ftr" sz="quarter" idx="11"/>
          </p:nvPr>
        </p:nvSpPr>
        <p:spPr/>
        <p:txBody>
          <a:bodyPr/>
          <a:lstStyle/>
          <a:p>
            <a:r>
              <a:rPr lang="en-US"/>
              <a:t>12.010 Lec16 Fortran</a:t>
            </a:r>
          </a:p>
        </p:txBody>
      </p:sp>
      <p:sp>
        <p:nvSpPr>
          <p:cNvPr id="9" name="Slide Number Placeholder 8">
            <a:extLst>
              <a:ext uri="{FF2B5EF4-FFF2-40B4-BE49-F238E27FC236}">
                <a16:creationId xmlns:a16="http://schemas.microsoft.com/office/drawing/2014/main" id="{1E8FF0ED-6FA5-334F-AFD0-0175FEAB95A5}"/>
              </a:ext>
            </a:extLst>
          </p:cNvPr>
          <p:cNvSpPr>
            <a:spLocks noGrp="1"/>
          </p:cNvSpPr>
          <p:nvPr>
            <p:ph type="sldNum" sz="quarter" idx="12"/>
          </p:nvPr>
        </p:nvSpPr>
        <p:spPr/>
        <p:txBody>
          <a:bodyPr/>
          <a:lstStyle/>
          <a:p>
            <a:fld id="{1D64821B-38CC-2449-A780-3FAE0C96E20C}" type="slidenum">
              <a:rPr lang="en-US" smtClean="0"/>
              <a:t>16</a:t>
            </a:fld>
            <a:endParaRPr lang="en-US"/>
          </a:p>
        </p:txBody>
      </p:sp>
    </p:spTree>
    <p:extLst>
      <p:ext uri="{BB962C8B-B14F-4D97-AF65-F5344CB8AC3E}">
        <p14:creationId xmlns:p14="http://schemas.microsoft.com/office/powerpoint/2010/main" val="22255933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2"/>
          <p:cNvSpPr>
            <a:spLocks noGrp="1" noChangeArrowheads="1"/>
          </p:cNvSpPr>
          <p:nvPr>
            <p:ph type="title"/>
          </p:nvPr>
        </p:nvSpPr>
        <p:spPr>
          <a:xfrm>
            <a:off x="838200" y="365125"/>
            <a:ext cx="10515600" cy="1325563"/>
          </a:xfrm>
        </p:spPr>
        <p:txBody>
          <a:bodyPr/>
          <a:lstStyle/>
          <a:p>
            <a:r>
              <a:rPr lang="en-US" dirty="0"/>
              <a:t>Functions</a:t>
            </a:r>
          </a:p>
        </p:txBody>
      </p:sp>
      <p:sp>
        <p:nvSpPr>
          <p:cNvPr id="39941" name="Rectangle 3"/>
          <p:cNvSpPr>
            <a:spLocks noGrp="1" noChangeArrowheads="1"/>
          </p:cNvSpPr>
          <p:nvPr>
            <p:ph idx="1"/>
          </p:nvPr>
        </p:nvSpPr>
        <p:spPr>
          <a:xfrm>
            <a:off x="838200" y="1825625"/>
            <a:ext cx="10515600" cy="4351338"/>
          </a:xfrm>
        </p:spPr>
        <p:txBody>
          <a:bodyPr>
            <a:normAutofit fontScale="92500" lnSpcReduction="20000"/>
          </a:bodyPr>
          <a:lstStyle/>
          <a:p>
            <a:pPr lvl="1"/>
            <a:r>
              <a:rPr lang="en-US" dirty="0"/>
              <a:t>Real*8 function </a:t>
            </a:r>
            <a:r>
              <a:rPr lang="en-US" dirty="0" err="1"/>
              <a:t>func</a:t>
            </a:r>
            <a:r>
              <a:rPr lang="en-US" dirty="0"/>
              <a:t>(list of variables)</a:t>
            </a:r>
          </a:p>
          <a:p>
            <a:r>
              <a:rPr lang="en-US" dirty="0"/>
              <a:t>Invoked with </a:t>
            </a:r>
          </a:p>
          <a:p>
            <a:pPr lvl="1"/>
            <a:r>
              <a:rPr lang="en-US" dirty="0"/>
              <a:t>Result = </a:t>
            </a:r>
            <a:r>
              <a:rPr lang="en-US" dirty="0" err="1"/>
              <a:t>func</a:t>
            </a:r>
            <a:r>
              <a:rPr lang="en-US" dirty="0"/>
              <a:t>( same list of variable types)</a:t>
            </a:r>
          </a:p>
          <a:p>
            <a:r>
              <a:rPr lang="en-US" dirty="0"/>
              <a:t>Example: Value returned as function name </a:t>
            </a:r>
          </a:p>
          <a:p>
            <a:pPr lvl="1"/>
            <a:r>
              <a:rPr lang="en-US" dirty="0"/>
              <a:t>Real*8 function eval(</a:t>
            </a:r>
            <a:r>
              <a:rPr lang="en-US" dirty="0" err="1"/>
              <a:t>i,value</a:t>
            </a:r>
            <a:r>
              <a:rPr lang="en-US" dirty="0"/>
              <a:t>)</a:t>
            </a:r>
          </a:p>
          <a:p>
            <a:pPr lvl="1"/>
            <a:r>
              <a:rPr lang="en-US" dirty="0"/>
              <a:t>Integer*4 I</a:t>
            </a:r>
          </a:p>
          <a:p>
            <a:pPr lvl="1"/>
            <a:r>
              <a:rPr lang="en-US" dirty="0"/>
              <a:t>Real*8 value</a:t>
            </a:r>
          </a:p>
          <a:p>
            <a:pPr lvl="1"/>
            <a:r>
              <a:rPr lang="en-US" dirty="0"/>
              <a:t>eval = I*value</a:t>
            </a:r>
          </a:p>
          <a:p>
            <a:r>
              <a:rPr lang="en-US" dirty="0"/>
              <a:t>In main program or subroutine or function</a:t>
            </a:r>
          </a:p>
          <a:p>
            <a:pPr lvl="1"/>
            <a:r>
              <a:rPr lang="en-US" dirty="0"/>
              <a:t>Real*8 result, eval</a:t>
            </a:r>
          </a:p>
          <a:p>
            <a:pPr lvl="1"/>
            <a:r>
              <a:rPr lang="en-US" dirty="0"/>
              <a:t>Integer*4 j</a:t>
            </a:r>
          </a:p>
          <a:p>
            <a:pPr lvl="1"/>
            <a:r>
              <a:rPr lang="en-US" dirty="0"/>
              <a:t>Real*8 sum</a:t>
            </a:r>
          </a:p>
          <a:p>
            <a:pPr lvl="1"/>
            <a:r>
              <a:rPr lang="en-US" dirty="0"/>
              <a:t>Result = eval(</a:t>
            </a:r>
            <a:r>
              <a:rPr lang="en-US" dirty="0" err="1"/>
              <a:t>j,sum</a:t>
            </a:r>
            <a:r>
              <a:rPr lang="en-US" dirty="0"/>
              <a:t>)</a:t>
            </a:r>
          </a:p>
        </p:txBody>
      </p:sp>
      <p:sp>
        <p:nvSpPr>
          <p:cNvPr id="12" name="Date Placeholder 11">
            <a:extLst>
              <a:ext uri="{FF2B5EF4-FFF2-40B4-BE49-F238E27FC236}">
                <a16:creationId xmlns:a16="http://schemas.microsoft.com/office/drawing/2014/main" id="{0F59278B-B54F-7243-B3D1-16A9747220B4}"/>
              </a:ext>
            </a:extLst>
          </p:cNvPr>
          <p:cNvSpPr>
            <a:spLocks noGrp="1"/>
          </p:cNvSpPr>
          <p:nvPr>
            <p:ph type="dt" sz="half" idx="10"/>
          </p:nvPr>
        </p:nvSpPr>
        <p:spPr/>
        <p:txBody>
          <a:bodyPr/>
          <a:lstStyle/>
          <a:p>
            <a:r>
              <a:rPr lang="en-US"/>
              <a:t>11/07/2024</a:t>
            </a:r>
          </a:p>
        </p:txBody>
      </p:sp>
      <p:sp>
        <p:nvSpPr>
          <p:cNvPr id="13" name="Footer Placeholder 12">
            <a:extLst>
              <a:ext uri="{FF2B5EF4-FFF2-40B4-BE49-F238E27FC236}">
                <a16:creationId xmlns:a16="http://schemas.microsoft.com/office/drawing/2014/main" id="{B10D246E-D443-EA4A-943E-DF1215FD9B0E}"/>
              </a:ext>
            </a:extLst>
          </p:cNvPr>
          <p:cNvSpPr>
            <a:spLocks noGrp="1"/>
          </p:cNvSpPr>
          <p:nvPr>
            <p:ph type="ftr" sz="quarter" idx="11"/>
          </p:nvPr>
        </p:nvSpPr>
        <p:spPr/>
        <p:txBody>
          <a:bodyPr/>
          <a:lstStyle/>
          <a:p>
            <a:r>
              <a:rPr lang="en-US"/>
              <a:t>12.010 Lec16 Fortran</a:t>
            </a:r>
          </a:p>
        </p:txBody>
      </p:sp>
      <p:sp>
        <p:nvSpPr>
          <p:cNvPr id="14" name="Slide Number Placeholder 13">
            <a:extLst>
              <a:ext uri="{FF2B5EF4-FFF2-40B4-BE49-F238E27FC236}">
                <a16:creationId xmlns:a16="http://schemas.microsoft.com/office/drawing/2014/main" id="{CD10E028-A148-5B42-A8CD-A8A30CD5CA4D}"/>
              </a:ext>
            </a:extLst>
          </p:cNvPr>
          <p:cNvSpPr>
            <a:spLocks noGrp="1"/>
          </p:cNvSpPr>
          <p:nvPr>
            <p:ph type="sldNum" sz="quarter" idx="12"/>
          </p:nvPr>
        </p:nvSpPr>
        <p:spPr/>
        <p:txBody>
          <a:bodyPr/>
          <a:lstStyle/>
          <a:p>
            <a:fld id="{1D64821B-38CC-2449-A780-3FAE0C96E20C}" type="slidenum">
              <a:rPr lang="en-US" smtClean="0"/>
              <a:t>17</a:t>
            </a:fld>
            <a:endParaRPr lang="en-US"/>
          </a:p>
        </p:txBody>
      </p:sp>
    </p:spTree>
    <p:extLst>
      <p:ext uri="{BB962C8B-B14F-4D97-AF65-F5344CB8AC3E}">
        <p14:creationId xmlns:p14="http://schemas.microsoft.com/office/powerpoint/2010/main" val="30235046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06CD64-CBA5-8045-8614-B6D905D63726}"/>
              </a:ext>
            </a:extLst>
          </p:cNvPr>
          <p:cNvSpPr>
            <a:spLocks noGrp="1"/>
          </p:cNvSpPr>
          <p:nvPr>
            <p:ph type="title"/>
          </p:nvPr>
        </p:nvSpPr>
        <p:spPr/>
        <p:txBody>
          <a:bodyPr/>
          <a:lstStyle/>
          <a:p>
            <a:r>
              <a:rPr lang="en-US" dirty="0"/>
              <a:t>subroutines</a:t>
            </a:r>
          </a:p>
        </p:txBody>
      </p:sp>
      <p:sp>
        <p:nvSpPr>
          <p:cNvPr id="3" name="Content Placeholder 2">
            <a:extLst>
              <a:ext uri="{FF2B5EF4-FFF2-40B4-BE49-F238E27FC236}">
                <a16:creationId xmlns:a16="http://schemas.microsoft.com/office/drawing/2014/main" id="{6BB82400-9B71-2849-AD0B-74B1C11A4AC3}"/>
              </a:ext>
            </a:extLst>
          </p:cNvPr>
          <p:cNvSpPr>
            <a:spLocks noGrp="1"/>
          </p:cNvSpPr>
          <p:nvPr>
            <p:ph idx="1"/>
          </p:nvPr>
        </p:nvSpPr>
        <p:spPr/>
        <p:txBody>
          <a:bodyPr>
            <a:normAutofit lnSpcReduction="10000"/>
          </a:bodyPr>
          <a:lstStyle/>
          <a:p>
            <a:r>
              <a:rPr lang="en-US" dirty="0"/>
              <a:t>Subroutines normally return more than one value or array.</a:t>
            </a:r>
          </a:p>
          <a:p>
            <a:r>
              <a:rPr lang="en-US" dirty="0"/>
              <a:t>In general, Fortran “passes” variables to a subroutine or function by address.  The subroutine is then able to change the values stored at that address.</a:t>
            </a:r>
          </a:p>
          <a:p>
            <a:r>
              <a:rPr lang="en-US" dirty="0"/>
              <a:t>Subroutines are used to “break” the program into logical pieces e.g., subroutines for initialization, input, computational elements, and output.  Each piece can be coded and tested separately, with the overall flow coordinated.</a:t>
            </a:r>
          </a:p>
          <a:p>
            <a:r>
              <a:rPr lang="en-US" dirty="0"/>
              <a:t>When codes are compiled from separate source files, there is no check that variable types and/or dimensions match between the program and subroutines.</a:t>
            </a:r>
          </a:p>
        </p:txBody>
      </p:sp>
      <p:sp>
        <p:nvSpPr>
          <p:cNvPr id="7" name="Date Placeholder 6">
            <a:extLst>
              <a:ext uri="{FF2B5EF4-FFF2-40B4-BE49-F238E27FC236}">
                <a16:creationId xmlns:a16="http://schemas.microsoft.com/office/drawing/2014/main" id="{EB2E17CB-567E-F84F-80FB-11567D71FC35}"/>
              </a:ext>
            </a:extLst>
          </p:cNvPr>
          <p:cNvSpPr>
            <a:spLocks noGrp="1"/>
          </p:cNvSpPr>
          <p:nvPr>
            <p:ph type="dt" sz="half" idx="10"/>
          </p:nvPr>
        </p:nvSpPr>
        <p:spPr/>
        <p:txBody>
          <a:bodyPr/>
          <a:lstStyle/>
          <a:p>
            <a:r>
              <a:rPr lang="en-US"/>
              <a:t>11/07/2024</a:t>
            </a:r>
          </a:p>
        </p:txBody>
      </p:sp>
      <p:sp>
        <p:nvSpPr>
          <p:cNvPr id="8" name="Footer Placeholder 7">
            <a:extLst>
              <a:ext uri="{FF2B5EF4-FFF2-40B4-BE49-F238E27FC236}">
                <a16:creationId xmlns:a16="http://schemas.microsoft.com/office/drawing/2014/main" id="{1D00943E-EF8D-9A43-A0AB-D65B5E38D1E6}"/>
              </a:ext>
            </a:extLst>
          </p:cNvPr>
          <p:cNvSpPr>
            <a:spLocks noGrp="1"/>
          </p:cNvSpPr>
          <p:nvPr>
            <p:ph type="ftr" sz="quarter" idx="11"/>
          </p:nvPr>
        </p:nvSpPr>
        <p:spPr/>
        <p:txBody>
          <a:bodyPr/>
          <a:lstStyle/>
          <a:p>
            <a:r>
              <a:rPr lang="en-US"/>
              <a:t>12.010 Lec16 Fortran</a:t>
            </a:r>
          </a:p>
        </p:txBody>
      </p:sp>
      <p:sp>
        <p:nvSpPr>
          <p:cNvPr id="9" name="Slide Number Placeholder 8">
            <a:extLst>
              <a:ext uri="{FF2B5EF4-FFF2-40B4-BE49-F238E27FC236}">
                <a16:creationId xmlns:a16="http://schemas.microsoft.com/office/drawing/2014/main" id="{52B14457-9176-D04A-9FBA-D0AEF76EA852}"/>
              </a:ext>
            </a:extLst>
          </p:cNvPr>
          <p:cNvSpPr>
            <a:spLocks noGrp="1"/>
          </p:cNvSpPr>
          <p:nvPr>
            <p:ph type="sldNum" sz="quarter" idx="12"/>
          </p:nvPr>
        </p:nvSpPr>
        <p:spPr/>
        <p:txBody>
          <a:bodyPr/>
          <a:lstStyle/>
          <a:p>
            <a:fld id="{1D64821B-38CC-2449-A780-3FAE0C96E20C}" type="slidenum">
              <a:rPr lang="en-US" smtClean="0"/>
              <a:t>18</a:t>
            </a:fld>
            <a:endParaRPr lang="en-US"/>
          </a:p>
        </p:txBody>
      </p:sp>
    </p:spTree>
    <p:extLst>
      <p:ext uri="{BB962C8B-B14F-4D97-AF65-F5344CB8AC3E}">
        <p14:creationId xmlns:p14="http://schemas.microsoft.com/office/powerpoint/2010/main" val="31858026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Rectangle 2"/>
          <p:cNvSpPr>
            <a:spLocks noGrp="1" noChangeArrowheads="1"/>
          </p:cNvSpPr>
          <p:nvPr>
            <p:ph type="title"/>
          </p:nvPr>
        </p:nvSpPr>
        <p:spPr>
          <a:xfrm>
            <a:off x="838200" y="365125"/>
            <a:ext cx="10515600" cy="1325563"/>
          </a:xfrm>
        </p:spPr>
        <p:txBody>
          <a:bodyPr/>
          <a:lstStyle/>
          <a:p>
            <a:r>
              <a:rPr lang="en-US" dirty="0"/>
              <a:t>Functions (subs.f90/vars.f90*)</a:t>
            </a:r>
          </a:p>
        </p:txBody>
      </p:sp>
      <p:sp>
        <p:nvSpPr>
          <p:cNvPr id="41989" name="Rectangle 3"/>
          <p:cNvSpPr>
            <a:spLocks noGrp="1" noChangeArrowheads="1"/>
          </p:cNvSpPr>
          <p:nvPr>
            <p:ph idx="1"/>
          </p:nvPr>
        </p:nvSpPr>
        <p:spPr>
          <a:xfrm>
            <a:off x="838200" y="1825625"/>
            <a:ext cx="10515600" cy="4351338"/>
          </a:xfrm>
        </p:spPr>
        <p:txBody>
          <a:bodyPr>
            <a:normAutofit lnSpcReduction="10000"/>
          </a:bodyPr>
          <a:lstStyle/>
          <a:p>
            <a:r>
              <a:rPr lang="en-US" dirty="0"/>
              <a:t>Functions can be of any of the variable types</a:t>
            </a:r>
          </a:p>
          <a:p>
            <a:r>
              <a:rPr lang="en-US" dirty="0"/>
              <a:t>The last action of the function is to set its name to the final result</a:t>
            </a:r>
          </a:p>
          <a:p>
            <a:r>
              <a:rPr lang="en-US" dirty="0"/>
              <a:t>The function type must be declared in the main program (looks like any other variable)</a:t>
            </a:r>
          </a:p>
          <a:p>
            <a:r>
              <a:rPr lang="en-US" dirty="0"/>
              <a:t>There are other forms of the declaration.  Often a function is used and the type is declared in the function.</a:t>
            </a:r>
          </a:p>
          <a:p>
            <a:r>
              <a:rPr lang="en-US" dirty="0"/>
              <a:t>The function must always appear with the same name and type.</a:t>
            </a:r>
          </a:p>
          <a:p>
            <a:r>
              <a:rPr lang="en-US" dirty="0"/>
              <a:t>Fortran has special functions called intrinsic, which do not need to be declared. </a:t>
            </a:r>
          </a:p>
          <a:p>
            <a:r>
              <a:rPr lang="en-US" dirty="0"/>
              <a:t>Passing of arguments: vars.f90 (not the way to do code!).</a:t>
            </a:r>
          </a:p>
        </p:txBody>
      </p:sp>
      <p:sp>
        <p:nvSpPr>
          <p:cNvPr id="7" name="Date Placeholder 6">
            <a:extLst>
              <a:ext uri="{FF2B5EF4-FFF2-40B4-BE49-F238E27FC236}">
                <a16:creationId xmlns:a16="http://schemas.microsoft.com/office/drawing/2014/main" id="{08F97CF6-69BA-AD40-98E0-EAF204292735}"/>
              </a:ext>
            </a:extLst>
          </p:cNvPr>
          <p:cNvSpPr>
            <a:spLocks noGrp="1"/>
          </p:cNvSpPr>
          <p:nvPr>
            <p:ph type="dt" sz="half" idx="10"/>
          </p:nvPr>
        </p:nvSpPr>
        <p:spPr/>
        <p:txBody>
          <a:bodyPr/>
          <a:lstStyle/>
          <a:p>
            <a:r>
              <a:rPr lang="en-US"/>
              <a:t>11/07/2024</a:t>
            </a:r>
          </a:p>
        </p:txBody>
      </p:sp>
      <p:sp>
        <p:nvSpPr>
          <p:cNvPr id="8" name="Footer Placeholder 7">
            <a:extLst>
              <a:ext uri="{FF2B5EF4-FFF2-40B4-BE49-F238E27FC236}">
                <a16:creationId xmlns:a16="http://schemas.microsoft.com/office/drawing/2014/main" id="{D44BF06D-C16C-C344-810F-9C56AE8BF1CF}"/>
              </a:ext>
            </a:extLst>
          </p:cNvPr>
          <p:cNvSpPr>
            <a:spLocks noGrp="1"/>
          </p:cNvSpPr>
          <p:nvPr>
            <p:ph type="ftr" sz="quarter" idx="11"/>
          </p:nvPr>
        </p:nvSpPr>
        <p:spPr/>
        <p:txBody>
          <a:bodyPr/>
          <a:lstStyle/>
          <a:p>
            <a:r>
              <a:rPr lang="en-US"/>
              <a:t>12.010 Lec16 Fortran</a:t>
            </a:r>
          </a:p>
        </p:txBody>
      </p:sp>
      <p:sp>
        <p:nvSpPr>
          <p:cNvPr id="9" name="Slide Number Placeholder 8">
            <a:extLst>
              <a:ext uri="{FF2B5EF4-FFF2-40B4-BE49-F238E27FC236}">
                <a16:creationId xmlns:a16="http://schemas.microsoft.com/office/drawing/2014/main" id="{752CEC66-8617-6448-B8FC-50D2336DCBC9}"/>
              </a:ext>
            </a:extLst>
          </p:cNvPr>
          <p:cNvSpPr>
            <a:spLocks noGrp="1"/>
          </p:cNvSpPr>
          <p:nvPr>
            <p:ph type="sldNum" sz="quarter" idx="12"/>
          </p:nvPr>
        </p:nvSpPr>
        <p:spPr/>
        <p:txBody>
          <a:bodyPr/>
          <a:lstStyle/>
          <a:p>
            <a:fld id="{1D64821B-38CC-2449-A780-3FAE0C96E20C}" type="slidenum">
              <a:rPr lang="en-US" smtClean="0"/>
              <a:t>19</a:t>
            </a:fld>
            <a:endParaRPr lang="en-US"/>
          </a:p>
        </p:txBody>
      </p:sp>
    </p:spTree>
    <p:extLst>
      <p:ext uri="{BB962C8B-B14F-4D97-AF65-F5344CB8AC3E}">
        <p14:creationId xmlns:p14="http://schemas.microsoft.com/office/powerpoint/2010/main" val="25257971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902DBA9-1B53-3146-A2E2-D2F2A142B6FE}"/>
              </a:ext>
            </a:extLst>
          </p:cNvPr>
          <p:cNvSpPr>
            <a:spLocks noGrp="1"/>
          </p:cNvSpPr>
          <p:nvPr>
            <p:ph type="title"/>
          </p:nvPr>
        </p:nvSpPr>
        <p:spPr>
          <a:xfrm>
            <a:off x="838200" y="365125"/>
            <a:ext cx="10515600" cy="1325563"/>
          </a:xfrm>
        </p:spPr>
        <p:txBody>
          <a:bodyPr/>
          <a:lstStyle/>
          <a:p>
            <a:r>
              <a:rPr lang="en-US" dirty="0"/>
              <a:t>Summary</a:t>
            </a:r>
          </a:p>
        </p:txBody>
      </p:sp>
      <p:sp>
        <p:nvSpPr>
          <p:cNvPr id="5" name="Content Placeholder 4">
            <a:extLst>
              <a:ext uri="{FF2B5EF4-FFF2-40B4-BE49-F238E27FC236}">
                <a16:creationId xmlns:a16="http://schemas.microsoft.com/office/drawing/2014/main" id="{57538447-2D88-CC4F-BC64-827654CAC5AA}"/>
              </a:ext>
            </a:extLst>
          </p:cNvPr>
          <p:cNvSpPr>
            <a:spLocks noGrp="1"/>
          </p:cNvSpPr>
          <p:nvPr>
            <p:ph idx="1"/>
          </p:nvPr>
        </p:nvSpPr>
        <p:spPr>
          <a:xfrm>
            <a:off x="838200" y="1825625"/>
            <a:ext cx="10515600" cy="4351338"/>
          </a:xfrm>
        </p:spPr>
        <p:txBody>
          <a:bodyPr/>
          <a:lstStyle/>
          <a:p>
            <a:r>
              <a:rPr lang="en-US" dirty="0"/>
              <a:t>Fortran: Programming concepts and syntax</a:t>
            </a:r>
          </a:p>
          <a:p>
            <a:pPr lvl="1"/>
            <a:r>
              <a:rPr lang="en-US" dirty="0"/>
              <a:t>Codes for demonstration</a:t>
            </a:r>
          </a:p>
          <a:p>
            <a:pPr lvl="2"/>
            <a:r>
              <a:rPr lang="en-US" dirty="0"/>
              <a:t>ifs.f90: Branching structures</a:t>
            </a:r>
          </a:p>
          <a:p>
            <a:pPr lvl="2"/>
            <a:r>
              <a:rPr lang="en-US" dirty="0"/>
              <a:t>loops.f90: Types of iterator code</a:t>
            </a:r>
          </a:p>
          <a:p>
            <a:pPr lvl="2"/>
            <a:r>
              <a:rPr lang="en-US" dirty="0"/>
              <a:t>subs.f90: Functions and subroutines</a:t>
            </a:r>
          </a:p>
          <a:p>
            <a:pPr lvl="2"/>
            <a:r>
              <a:rPr lang="en-US" dirty="0"/>
              <a:t>vars.f90: Things not to do when passing variables (may need -fallow-argument-mismatch option passed to </a:t>
            </a:r>
            <a:r>
              <a:rPr lang="en-US" dirty="0" err="1"/>
              <a:t>gfortran</a:t>
            </a:r>
            <a:r>
              <a:rPr lang="en-US" dirty="0"/>
              <a:t> compiler) </a:t>
            </a:r>
          </a:p>
        </p:txBody>
      </p:sp>
      <p:sp>
        <p:nvSpPr>
          <p:cNvPr id="10" name="Date Placeholder 9">
            <a:extLst>
              <a:ext uri="{FF2B5EF4-FFF2-40B4-BE49-F238E27FC236}">
                <a16:creationId xmlns:a16="http://schemas.microsoft.com/office/drawing/2014/main" id="{0CC9BF40-79BE-2944-922E-400E820FFCD1}"/>
              </a:ext>
            </a:extLst>
          </p:cNvPr>
          <p:cNvSpPr>
            <a:spLocks noGrp="1"/>
          </p:cNvSpPr>
          <p:nvPr>
            <p:ph type="dt" sz="half" idx="10"/>
          </p:nvPr>
        </p:nvSpPr>
        <p:spPr>
          <a:xfrm>
            <a:off x="838200" y="6356350"/>
            <a:ext cx="2743200" cy="365125"/>
          </a:xfrm>
        </p:spPr>
        <p:txBody>
          <a:bodyPr/>
          <a:lstStyle/>
          <a:p>
            <a:r>
              <a:rPr lang="en-US"/>
              <a:t>11/07/2024</a:t>
            </a:r>
          </a:p>
        </p:txBody>
      </p:sp>
      <p:sp>
        <p:nvSpPr>
          <p:cNvPr id="11" name="Footer Placeholder 10">
            <a:extLst>
              <a:ext uri="{FF2B5EF4-FFF2-40B4-BE49-F238E27FC236}">
                <a16:creationId xmlns:a16="http://schemas.microsoft.com/office/drawing/2014/main" id="{A03C6FCD-69BF-CC4B-8AA8-AA0EF4906391}"/>
              </a:ext>
            </a:extLst>
          </p:cNvPr>
          <p:cNvSpPr>
            <a:spLocks noGrp="1"/>
          </p:cNvSpPr>
          <p:nvPr>
            <p:ph type="ftr" sz="quarter" idx="11"/>
          </p:nvPr>
        </p:nvSpPr>
        <p:spPr>
          <a:xfrm>
            <a:off x="4038600" y="6356350"/>
            <a:ext cx="4114800" cy="365125"/>
          </a:xfrm>
        </p:spPr>
        <p:txBody>
          <a:bodyPr/>
          <a:lstStyle/>
          <a:p>
            <a:r>
              <a:rPr lang="en-US"/>
              <a:t>12.010 Lec16 Fortran</a:t>
            </a:r>
          </a:p>
        </p:txBody>
      </p:sp>
      <p:sp>
        <p:nvSpPr>
          <p:cNvPr id="12" name="Slide Number Placeholder 11">
            <a:extLst>
              <a:ext uri="{FF2B5EF4-FFF2-40B4-BE49-F238E27FC236}">
                <a16:creationId xmlns:a16="http://schemas.microsoft.com/office/drawing/2014/main" id="{11997C6E-BF90-4549-A1DC-47954E810F94}"/>
              </a:ext>
            </a:extLst>
          </p:cNvPr>
          <p:cNvSpPr>
            <a:spLocks noGrp="1"/>
          </p:cNvSpPr>
          <p:nvPr>
            <p:ph type="sldNum" sz="quarter" idx="12"/>
          </p:nvPr>
        </p:nvSpPr>
        <p:spPr>
          <a:xfrm>
            <a:off x="8610600" y="6356350"/>
            <a:ext cx="2743200" cy="365125"/>
          </a:xfrm>
        </p:spPr>
        <p:txBody>
          <a:bodyPr/>
          <a:lstStyle/>
          <a:p>
            <a:fld id="{1D64821B-38CC-2449-A780-3FAE0C96E20C}" type="slidenum">
              <a:rPr lang="en-US" smtClean="0"/>
              <a:pPr/>
              <a:t>2</a:t>
            </a:fld>
            <a:endParaRPr lang="en-US"/>
          </a:p>
        </p:txBody>
      </p:sp>
    </p:spTree>
    <p:extLst>
      <p:ext uri="{BB962C8B-B14F-4D97-AF65-F5344CB8AC3E}">
        <p14:creationId xmlns:p14="http://schemas.microsoft.com/office/powerpoint/2010/main" val="11737982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BB7CDD-9023-8840-B39C-CFDDD75208FA}"/>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9388D8A2-6D4F-4444-B112-3D3D62C424F9}"/>
              </a:ext>
            </a:extLst>
          </p:cNvPr>
          <p:cNvSpPr>
            <a:spLocks noGrp="1"/>
          </p:cNvSpPr>
          <p:nvPr>
            <p:ph idx="1"/>
          </p:nvPr>
        </p:nvSpPr>
        <p:spPr/>
        <p:txBody>
          <a:bodyPr/>
          <a:lstStyle/>
          <a:p>
            <a:r>
              <a:rPr lang="en-US" dirty="0"/>
              <a:t>There are many more features for Fortran:</a:t>
            </a:r>
          </a:p>
          <a:p>
            <a:r>
              <a:rPr lang="en-US" dirty="0"/>
              <a:t>It advantages are numeric speed; handling of matrices and arrays (compared to C), simple memory layout with defined structures</a:t>
            </a:r>
          </a:p>
          <a:p>
            <a:r>
              <a:rPr lang="en-US" dirty="0"/>
              <a:t>Still common due to heritage and parallel efficiency.</a:t>
            </a:r>
          </a:p>
        </p:txBody>
      </p:sp>
      <p:sp>
        <p:nvSpPr>
          <p:cNvPr id="4" name="Date Placeholder 3">
            <a:extLst>
              <a:ext uri="{FF2B5EF4-FFF2-40B4-BE49-F238E27FC236}">
                <a16:creationId xmlns:a16="http://schemas.microsoft.com/office/drawing/2014/main" id="{DA964535-BDC7-9340-80CE-228A3BF8398E}"/>
              </a:ext>
            </a:extLst>
          </p:cNvPr>
          <p:cNvSpPr>
            <a:spLocks noGrp="1"/>
          </p:cNvSpPr>
          <p:nvPr>
            <p:ph type="dt" sz="half" idx="10"/>
          </p:nvPr>
        </p:nvSpPr>
        <p:spPr/>
        <p:txBody>
          <a:bodyPr/>
          <a:lstStyle/>
          <a:p>
            <a:r>
              <a:rPr lang="en-US"/>
              <a:t>11/07/2024</a:t>
            </a:r>
          </a:p>
        </p:txBody>
      </p:sp>
      <p:sp>
        <p:nvSpPr>
          <p:cNvPr id="5" name="Footer Placeholder 4">
            <a:extLst>
              <a:ext uri="{FF2B5EF4-FFF2-40B4-BE49-F238E27FC236}">
                <a16:creationId xmlns:a16="http://schemas.microsoft.com/office/drawing/2014/main" id="{F834BBE7-1A7F-8147-9D1F-7539B53ABB0C}"/>
              </a:ext>
            </a:extLst>
          </p:cNvPr>
          <p:cNvSpPr>
            <a:spLocks noGrp="1"/>
          </p:cNvSpPr>
          <p:nvPr>
            <p:ph type="ftr" sz="quarter" idx="11"/>
          </p:nvPr>
        </p:nvSpPr>
        <p:spPr/>
        <p:txBody>
          <a:bodyPr/>
          <a:lstStyle/>
          <a:p>
            <a:r>
              <a:rPr lang="en-US"/>
              <a:t>12.010 Lec16 Fortran</a:t>
            </a:r>
          </a:p>
        </p:txBody>
      </p:sp>
      <p:sp>
        <p:nvSpPr>
          <p:cNvPr id="6" name="Slide Number Placeholder 5">
            <a:extLst>
              <a:ext uri="{FF2B5EF4-FFF2-40B4-BE49-F238E27FC236}">
                <a16:creationId xmlns:a16="http://schemas.microsoft.com/office/drawing/2014/main" id="{4B690F83-259C-4F4C-8D3F-5A652ED881D9}"/>
              </a:ext>
            </a:extLst>
          </p:cNvPr>
          <p:cNvSpPr>
            <a:spLocks noGrp="1"/>
          </p:cNvSpPr>
          <p:nvPr>
            <p:ph type="sldNum" sz="quarter" idx="12"/>
          </p:nvPr>
        </p:nvSpPr>
        <p:spPr/>
        <p:txBody>
          <a:bodyPr/>
          <a:lstStyle/>
          <a:p>
            <a:fld id="{1D64821B-38CC-2449-A780-3FAE0C96E20C}" type="slidenum">
              <a:rPr lang="en-US" smtClean="0"/>
              <a:t>20</a:t>
            </a:fld>
            <a:endParaRPr lang="en-US"/>
          </a:p>
        </p:txBody>
      </p:sp>
    </p:spTree>
    <p:extLst>
      <p:ext uri="{BB962C8B-B14F-4D97-AF65-F5344CB8AC3E}">
        <p14:creationId xmlns:p14="http://schemas.microsoft.com/office/powerpoint/2010/main" val="19720236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2433D0-E0C3-B96D-38EF-41431268D79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3565107-7A77-C6BC-59EF-42103B389D1F}"/>
              </a:ext>
            </a:extLst>
          </p:cNvPr>
          <p:cNvSpPr>
            <a:spLocks noGrp="1"/>
          </p:cNvSpPr>
          <p:nvPr>
            <p:ph type="title"/>
          </p:nvPr>
        </p:nvSpPr>
        <p:spPr/>
        <p:txBody>
          <a:bodyPr/>
          <a:lstStyle/>
          <a:p>
            <a:endParaRPr lang="en-US" dirty="0"/>
          </a:p>
        </p:txBody>
      </p:sp>
      <p:sp>
        <p:nvSpPr>
          <p:cNvPr id="4" name="Date Placeholder 3">
            <a:extLst>
              <a:ext uri="{FF2B5EF4-FFF2-40B4-BE49-F238E27FC236}">
                <a16:creationId xmlns:a16="http://schemas.microsoft.com/office/drawing/2014/main" id="{EFF168F8-ACE4-D976-3C5A-2607CD5B1AFC}"/>
              </a:ext>
            </a:extLst>
          </p:cNvPr>
          <p:cNvSpPr>
            <a:spLocks noGrp="1"/>
          </p:cNvSpPr>
          <p:nvPr>
            <p:ph type="dt" sz="half" idx="10"/>
          </p:nvPr>
        </p:nvSpPr>
        <p:spPr/>
        <p:txBody>
          <a:bodyPr/>
          <a:lstStyle/>
          <a:p>
            <a:r>
              <a:rPr lang="en-US"/>
              <a:t>09/05/2024</a:t>
            </a:r>
          </a:p>
        </p:txBody>
      </p:sp>
      <p:sp>
        <p:nvSpPr>
          <p:cNvPr id="5" name="Footer Placeholder 4">
            <a:extLst>
              <a:ext uri="{FF2B5EF4-FFF2-40B4-BE49-F238E27FC236}">
                <a16:creationId xmlns:a16="http://schemas.microsoft.com/office/drawing/2014/main" id="{063D86CE-929D-487A-9708-C1EDC4DBC1CC}"/>
              </a:ext>
            </a:extLst>
          </p:cNvPr>
          <p:cNvSpPr>
            <a:spLocks noGrp="1"/>
          </p:cNvSpPr>
          <p:nvPr>
            <p:ph type="ftr" sz="quarter" idx="11"/>
          </p:nvPr>
        </p:nvSpPr>
        <p:spPr/>
        <p:txBody>
          <a:bodyPr/>
          <a:lstStyle/>
          <a:p>
            <a:r>
              <a:rPr lang="en-US"/>
              <a:t>12.010 Lec 01</a:t>
            </a:r>
          </a:p>
        </p:txBody>
      </p:sp>
      <p:sp>
        <p:nvSpPr>
          <p:cNvPr id="6" name="Slide Number Placeholder 5">
            <a:extLst>
              <a:ext uri="{FF2B5EF4-FFF2-40B4-BE49-F238E27FC236}">
                <a16:creationId xmlns:a16="http://schemas.microsoft.com/office/drawing/2014/main" id="{A330B108-001E-550C-07B2-98DF6D2F4185}"/>
              </a:ext>
            </a:extLst>
          </p:cNvPr>
          <p:cNvSpPr>
            <a:spLocks noGrp="1"/>
          </p:cNvSpPr>
          <p:nvPr>
            <p:ph type="sldNum" sz="quarter" idx="12"/>
          </p:nvPr>
        </p:nvSpPr>
        <p:spPr/>
        <p:txBody>
          <a:bodyPr/>
          <a:lstStyle/>
          <a:p>
            <a:fld id="{B2CCDF60-25B5-D143-8B1B-45A121940923}" type="slidenum">
              <a:rPr lang="en-US" smtClean="0"/>
              <a:t>21</a:t>
            </a:fld>
            <a:endParaRPr lang="en-US"/>
          </a:p>
        </p:txBody>
      </p:sp>
      <p:sp>
        <p:nvSpPr>
          <p:cNvPr id="9" name="Content Placeholder 2">
            <a:extLst>
              <a:ext uri="{FF2B5EF4-FFF2-40B4-BE49-F238E27FC236}">
                <a16:creationId xmlns:a16="http://schemas.microsoft.com/office/drawing/2014/main" id="{F0727A2A-A63B-9BC4-07F7-64C49D76E388}"/>
              </a:ext>
            </a:extLst>
          </p:cNvPr>
          <p:cNvSpPr>
            <a:spLocks noGrp="1"/>
          </p:cNvSpPr>
          <p:nvPr>
            <p:ph idx="1"/>
          </p:nvPr>
        </p:nvSpPr>
        <p:spPr/>
        <p:txBody>
          <a:bodyPr/>
          <a:lstStyle/>
          <a:p>
            <a:pPr marL="0" indent="0">
              <a:buNone/>
            </a:pPr>
            <a:r>
              <a:rPr lang="en-US" dirty="0"/>
              <a:t>MIT </a:t>
            </a:r>
            <a:r>
              <a:rPr lang="en-US" dirty="0" err="1"/>
              <a:t>OpenCourseWare</a:t>
            </a:r>
            <a:r>
              <a:rPr lang="en-US" dirty="0"/>
              <a:t> </a:t>
            </a:r>
          </a:p>
          <a:p>
            <a:pPr marL="0" indent="0">
              <a:buNone/>
            </a:pPr>
            <a:r>
              <a:rPr lang="en-US" u="sng" dirty="0">
                <a:solidFill>
                  <a:srgbClr val="0070C0"/>
                </a:solidFill>
                <a:hlinkClick r:id="rId2"/>
              </a:rPr>
              <a:t>https://ocw.mit.edu</a:t>
            </a:r>
            <a:r>
              <a:rPr lang="en-US" u="sng" dirty="0"/>
              <a:t> </a:t>
            </a:r>
            <a:endParaRPr lang="en-US" dirty="0"/>
          </a:p>
          <a:p>
            <a:pPr marL="0" indent="0">
              <a:buNone/>
            </a:pPr>
            <a:endParaRPr lang="en-US" dirty="0"/>
          </a:p>
          <a:p>
            <a:pPr marL="0" indent="0">
              <a:buNone/>
            </a:pPr>
            <a:r>
              <a:rPr lang="en-US" dirty="0"/>
              <a:t>12.010 Computational Methods of Scientific Programming, Fall 2024 </a:t>
            </a:r>
          </a:p>
          <a:p>
            <a:pPr marL="0" indent="0">
              <a:buNone/>
            </a:pPr>
            <a:endParaRPr lang="en-US" dirty="0"/>
          </a:p>
          <a:p>
            <a:pPr marL="0" indent="0">
              <a:buNone/>
            </a:pPr>
            <a:r>
              <a:rPr lang="en-US" dirty="0"/>
              <a:t>For more information about citing these materials or our Terms of Use, visit </a:t>
            </a:r>
            <a:r>
              <a:rPr lang="en-US" u="sng" dirty="0">
                <a:solidFill>
                  <a:srgbClr val="0070C0"/>
                </a:solidFill>
                <a:hlinkClick r:id="rId3"/>
              </a:rPr>
              <a:t>https://ocw.mit.edu/terms</a:t>
            </a:r>
            <a:r>
              <a:rPr lang="en-US" dirty="0"/>
              <a:t>.</a:t>
            </a:r>
          </a:p>
        </p:txBody>
      </p:sp>
    </p:spTree>
    <p:extLst>
      <p:ext uri="{BB962C8B-B14F-4D97-AF65-F5344CB8AC3E}">
        <p14:creationId xmlns:p14="http://schemas.microsoft.com/office/powerpoint/2010/main" val="523310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2"/>
          <p:cNvSpPr>
            <a:spLocks noGrp="1" noChangeArrowheads="1"/>
          </p:cNvSpPr>
          <p:nvPr>
            <p:ph type="title"/>
          </p:nvPr>
        </p:nvSpPr>
        <p:spPr>
          <a:xfrm>
            <a:off x="838200" y="365125"/>
            <a:ext cx="10515600" cy="1325563"/>
          </a:xfrm>
        </p:spPr>
        <p:txBody>
          <a:bodyPr/>
          <a:lstStyle/>
          <a:p>
            <a:r>
              <a:rPr lang="en-US" dirty="0"/>
              <a:t>Fortran: Formula Translation</a:t>
            </a:r>
          </a:p>
        </p:txBody>
      </p:sp>
      <p:sp>
        <p:nvSpPr>
          <p:cNvPr id="36869" name="Rectangle 3"/>
          <p:cNvSpPr>
            <a:spLocks noGrp="1" noChangeArrowheads="1"/>
          </p:cNvSpPr>
          <p:nvPr>
            <p:ph idx="1"/>
          </p:nvPr>
        </p:nvSpPr>
        <p:spPr>
          <a:xfrm>
            <a:off x="838200" y="1825625"/>
            <a:ext cx="10515600" cy="4351338"/>
          </a:xfrm>
        </p:spPr>
        <p:txBody>
          <a:bodyPr>
            <a:normAutofit lnSpcReduction="10000"/>
          </a:bodyPr>
          <a:lstStyle/>
          <a:p>
            <a:r>
              <a:rPr lang="en-US" dirty="0"/>
              <a:t>Start examining the FORTRAN language</a:t>
            </a:r>
          </a:p>
          <a:p>
            <a:r>
              <a:rPr lang="en-US" dirty="0"/>
              <a:t>Development of the language</a:t>
            </a:r>
          </a:p>
          <a:p>
            <a:r>
              <a:rPr lang="ja-JP" altLang="en-US" dirty="0"/>
              <a:t>“</a:t>
            </a:r>
            <a:r>
              <a:rPr lang="en-US" altLang="ja-JP" dirty="0"/>
              <a:t>Philosophy</a:t>
            </a:r>
            <a:r>
              <a:rPr lang="ja-JP" altLang="en-US" dirty="0"/>
              <a:t>”</a:t>
            </a:r>
            <a:r>
              <a:rPr lang="en-US" altLang="ja-JP" dirty="0"/>
              <a:t> of language: Why is FORTRAN still used (other than you can</a:t>
            </a:r>
            <a:r>
              <a:rPr lang="ja-JP" altLang="en-US" dirty="0"/>
              <a:t>’</a:t>
            </a:r>
            <a:r>
              <a:rPr lang="en-US" altLang="ja-JP" dirty="0"/>
              <a:t>t teach an old dog new tricks)</a:t>
            </a:r>
          </a:p>
          <a:p>
            <a:r>
              <a:rPr lang="en-US" dirty="0"/>
              <a:t>Basic structure of its commands</a:t>
            </a:r>
          </a:p>
          <a:p>
            <a:r>
              <a:rPr lang="en-US" dirty="0"/>
              <a:t>Communication inside a program and with users</a:t>
            </a:r>
          </a:p>
          <a:p>
            <a:r>
              <a:rPr lang="en-US" dirty="0"/>
              <a:t>A summary of Fortran 77 is available from (also posted):</a:t>
            </a:r>
            <a:br>
              <a:rPr lang="en-US" dirty="0"/>
            </a:br>
            <a:r>
              <a:rPr lang="en-US" dirty="0">
                <a:hlinkClick r:id="rId3"/>
              </a:rPr>
              <a:t>http://www.math.utah.edu/~beebe/software/fortran-documentation/ftnsum.pdf</a:t>
            </a:r>
            <a:r>
              <a:rPr lang="en-US" dirty="0"/>
              <a:t> </a:t>
            </a:r>
          </a:p>
          <a:p>
            <a:r>
              <a:rPr lang="en-US" dirty="0"/>
              <a:t>Modern flavor is Fortran 95 to Fortran 2008.</a:t>
            </a:r>
          </a:p>
          <a:p>
            <a:endParaRPr lang="en-US" dirty="0"/>
          </a:p>
        </p:txBody>
      </p:sp>
      <p:sp>
        <p:nvSpPr>
          <p:cNvPr id="10" name="Date Placeholder 9">
            <a:extLst>
              <a:ext uri="{FF2B5EF4-FFF2-40B4-BE49-F238E27FC236}">
                <a16:creationId xmlns:a16="http://schemas.microsoft.com/office/drawing/2014/main" id="{3D2F15C2-1279-3D44-9DD2-548A2EFA7B62}"/>
              </a:ext>
            </a:extLst>
          </p:cNvPr>
          <p:cNvSpPr>
            <a:spLocks noGrp="1"/>
          </p:cNvSpPr>
          <p:nvPr>
            <p:ph type="dt" sz="half" idx="10"/>
          </p:nvPr>
        </p:nvSpPr>
        <p:spPr/>
        <p:txBody>
          <a:bodyPr/>
          <a:lstStyle/>
          <a:p>
            <a:r>
              <a:rPr lang="en-US"/>
              <a:t>11/07/2024</a:t>
            </a:r>
          </a:p>
        </p:txBody>
      </p:sp>
      <p:sp>
        <p:nvSpPr>
          <p:cNvPr id="11" name="Footer Placeholder 10">
            <a:extLst>
              <a:ext uri="{FF2B5EF4-FFF2-40B4-BE49-F238E27FC236}">
                <a16:creationId xmlns:a16="http://schemas.microsoft.com/office/drawing/2014/main" id="{A5527167-C06B-FC45-816E-75C5660F1CFA}"/>
              </a:ext>
            </a:extLst>
          </p:cNvPr>
          <p:cNvSpPr>
            <a:spLocks noGrp="1"/>
          </p:cNvSpPr>
          <p:nvPr>
            <p:ph type="ftr" sz="quarter" idx="11"/>
          </p:nvPr>
        </p:nvSpPr>
        <p:spPr/>
        <p:txBody>
          <a:bodyPr/>
          <a:lstStyle/>
          <a:p>
            <a:r>
              <a:rPr lang="en-US"/>
              <a:t>12.010 Lec16 Fortran</a:t>
            </a:r>
          </a:p>
        </p:txBody>
      </p:sp>
      <p:sp>
        <p:nvSpPr>
          <p:cNvPr id="12" name="Slide Number Placeholder 11">
            <a:extLst>
              <a:ext uri="{FF2B5EF4-FFF2-40B4-BE49-F238E27FC236}">
                <a16:creationId xmlns:a16="http://schemas.microsoft.com/office/drawing/2014/main" id="{253B1B50-3045-C34F-AEF2-440C2CC95ADD}"/>
              </a:ext>
            </a:extLst>
          </p:cNvPr>
          <p:cNvSpPr>
            <a:spLocks noGrp="1"/>
          </p:cNvSpPr>
          <p:nvPr>
            <p:ph type="sldNum" sz="quarter" idx="12"/>
          </p:nvPr>
        </p:nvSpPr>
        <p:spPr/>
        <p:txBody>
          <a:bodyPr/>
          <a:lstStyle/>
          <a:p>
            <a:fld id="{1D64821B-38CC-2449-A780-3FAE0C96E20C}" type="slidenum">
              <a:rPr lang="en-US" smtClean="0"/>
              <a:t>3</a:t>
            </a:fld>
            <a:endParaRPr lang="en-US"/>
          </a:p>
        </p:txBody>
      </p:sp>
    </p:spTree>
    <p:extLst>
      <p:ext uri="{BB962C8B-B14F-4D97-AF65-F5344CB8AC3E}">
        <p14:creationId xmlns:p14="http://schemas.microsoft.com/office/powerpoint/2010/main" val="20985790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Rectangle 2"/>
          <p:cNvSpPr>
            <a:spLocks noGrp="1" noChangeArrowheads="1"/>
          </p:cNvSpPr>
          <p:nvPr>
            <p:ph type="title"/>
          </p:nvPr>
        </p:nvSpPr>
        <p:spPr>
          <a:xfrm>
            <a:off x="838200" y="365125"/>
            <a:ext cx="10515600" cy="1325563"/>
          </a:xfrm>
        </p:spPr>
        <p:txBody>
          <a:bodyPr>
            <a:normAutofit/>
          </a:bodyPr>
          <a:lstStyle/>
          <a:p>
            <a:r>
              <a:rPr lang="en-US"/>
              <a:t>FORTRAN (Formula Translation).</a:t>
            </a:r>
          </a:p>
        </p:txBody>
      </p:sp>
      <p:sp>
        <p:nvSpPr>
          <p:cNvPr id="37893" name="Rectangle 3"/>
          <p:cNvSpPr>
            <a:spLocks noGrp="1" noChangeArrowheads="1"/>
          </p:cNvSpPr>
          <p:nvPr>
            <p:ph idx="1"/>
          </p:nvPr>
        </p:nvSpPr>
        <p:spPr>
          <a:xfrm>
            <a:off x="838200" y="1825625"/>
            <a:ext cx="10515600" cy="4351338"/>
          </a:xfrm>
        </p:spPr>
        <p:txBody>
          <a:bodyPr>
            <a:normAutofit/>
          </a:bodyPr>
          <a:lstStyle/>
          <a:p>
            <a:r>
              <a:rPr lang="en-US" dirty="0"/>
              <a:t>History</a:t>
            </a:r>
          </a:p>
          <a:p>
            <a:pPr lvl="1"/>
            <a:r>
              <a:rPr lang="en-US" dirty="0"/>
              <a:t>Developed between 1954-1957 at IBM</a:t>
            </a:r>
          </a:p>
          <a:p>
            <a:pPr lvl="1"/>
            <a:r>
              <a:rPr lang="en-US" dirty="0"/>
              <a:t>FORTRAN II released in 1958</a:t>
            </a:r>
          </a:p>
          <a:p>
            <a:pPr lvl="1"/>
            <a:r>
              <a:rPr lang="en-US" dirty="0"/>
              <a:t>FORTRAN IV was released in 1962 (standard for the next 15 years)</a:t>
            </a:r>
          </a:p>
          <a:p>
            <a:pPr lvl="1"/>
            <a:r>
              <a:rPr lang="en-US" dirty="0"/>
              <a:t>FORTRAN 66 ANSI standard (basically FORTRAN IV).</a:t>
            </a:r>
          </a:p>
          <a:p>
            <a:pPr lvl="1"/>
            <a:r>
              <a:rPr lang="en-US" dirty="0"/>
              <a:t>FORTRAN 77 standard in 1977 </a:t>
            </a:r>
          </a:p>
          <a:p>
            <a:pPr lvl="1"/>
            <a:r>
              <a:rPr lang="en-US" dirty="0"/>
              <a:t>Fortran 90 Added new features in 1997 Fortran 95 was released (started phasing out some FORTRAN 77 features). </a:t>
            </a:r>
          </a:p>
          <a:p>
            <a:pPr lvl="1"/>
            <a:r>
              <a:rPr lang="en-US" dirty="0"/>
              <a:t>Fortran 90 introduced new concepts of modules and array tracking</a:t>
            </a:r>
          </a:p>
          <a:p>
            <a:pPr lvl="1"/>
            <a:r>
              <a:rPr lang="en-US" dirty="0"/>
              <a:t>Fortran 2000 and 2008 have been released.  These updates tend to be incremental and tightening of standards.  </a:t>
            </a:r>
          </a:p>
        </p:txBody>
      </p:sp>
      <p:sp>
        <p:nvSpPr>
          <p:cNvPr id="10" name="Date Placeholder 9">
            <a:extLst>
              <a:ext uri="{FF2B5EF4-FFF2-40B4-BE49-F238E27FC236}">
                <a16:creationId xmlns:a16="http://schemas.microsoft.com/office/drawing/2014/main" id="{24C5A1BD-99F8-284F-AA33-77091AFF62EA}"/>
              </a:ext>
            </a:extLst>
          </p:cNvPr>
          <p:cNvSpPr>
            <a:spLocks noGrp="1"/>
          </p:cNvSpPr>
          <p:nvPr>
            <p:ph type="dt" sz="half" idx="10"/>
          </p:nvPr>
        </p:nvSpPr>
        <p:spPr/>
        <p:txBody>
          <a:bodyPr/>
          <a:lstStyle/>
          <a:p>
            <a:r>
              <a:rPr lang="en-US"/>
              <a:t>11/07/2024</a:t>
            </a:r>
          </a:p>
        </p:txBody>
      </p:sp>
      <p:sp>
        <p:nvSpPr>
          <p:cNvPr id="11" name="Footer Placeholder 10">
            <a:extLst>
              <a:ext uri="{FF2B5EF4-FFF2-40B4-BE49-F238E27FC236}">
                <a16:creationId xmlns:a16="http://schemas.microsoft.com/office/drawing/2014/main" id="{2EAF8F13-EB30-FD47-AB5A-7F613EE2451A}"/>
              </a:ext>
            </a:extLst>
          </p:cNvPr>
          <p:cNvSpPr>
            <a:spLocks noGrp="1"/>
          </p:cNvSpPr>
          <p:nvPr>
            <p:ph type="ftr" sz="quarter" idx="11"/>
          </p:nvPr>
        </p:nvSpPr>
        <p:spPr/>
        <p:txBody>
          <a:bodyPr/>
          <a:lstStyle/>
          <a:p>
            <a:r>
              <a:rPr lang="en-US"/>
              <a:t>12.010 Lec16 Fortran</a:t>
            </a:r>
          </a:p>
        </p:txBody>
      </p:sp>
      <p:sp>
        <p:nvSpPr>
          <p:cNvPr id="12" name="Slide Number Placeholder 11">
            <a:extLst>
              <a:ext uri="{FF2B5EF4-FFF2-40B4-BE49-F238E27FC236}">
                <a16:creationId xmlns:a16="http://schemas.microsoft.com/office/drawing/2014/main" id="{8FADFFA9-77F9-814A-98EF-108122739332}"/>
              </a:ext>
            </a:extLst>
          </p:cNvPr>
          <p:cNvSpPr>
            <a:spLocks noGrp="1"/>
          </p:cNvSpPr>
          <p:nvPr>
            <p:ph type="sldNum" sz="quarter" idx="12"/>
          </p:nvPr>
        </p:nvSpPr>
        <p:spPr/>
        <p:txBody>
          <a:bodyPr/>
          <a:lstStyle/>
          <a:p>
            <a:fld id="{1D64821B-38CC-2449-A780-3FAE0C96E20C}" type="slidenum">
              <a:rPr lang="en-US" smtClean="0"/>
              <a:t>4</a:t>
            </a:fld>
            <a:endParaRPr lang="en-US"/>
          </a:p>
        </p:txBody>
      </p:sp>
    </p:spTree>
    <p:extLst>
      <p:ext uri="{BB962C8B-B14F-4D97-AF65-F5344CB8AC3E}">
        <p14:creationId xmlns:p14="http://schemas.microsoft.com/office/powerpoint/2010/main" val="33892730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2"/>
          <p:cNvSpPr>
            <a:spLocks noGrp="1" noChangeArrowheads="1"/>
          </p:cNvSpPr>
          <p:nvPr>
            <p:ph type="title"/>
          </p:nvPr>
        </p:nvSpPr>
        <p:spPr>
          <a:xfrm>
            <a:off x="838200" y="365125"/>
            <a:ext cx="10515600" cy="1325563"/>
          </a:xfrm>
        </p:spPr>
        <p:txBody>
          <a:bodyPr/>
          <a:lstStyle/>
          <a:p>
            <a:r>
              <a:rPr lang="en-US"/>
              <a:t>FORTRAN Philosophy</a:t>
            </a:r>
          </a:p>
        </p:txBody>
      </p:sp>
      <p:sp>
        <p:nvSpPr>
          <p:cNvPr id="38917" name="Rectangle 3"/>
          <p:cNvSpPr>
            <a:spLocks noGrp="1" noChangeArrowheads="1"/>
          </p:cNvSpPr>
          <p:nvPr>
            <p:ph idx="1"/>
          </p:nvPr>
        </p:nvSpPr>
        <p:spPr>
          <a:xfrm>
            <a:off x="838200" y="1825625"/>
            <a:ext cx="10515600" cy="4351338"/>
          </a:xfrm>
        </p:spPr>
        <p:txBody>
          <a:bodyPr>
            <a:normAutofit/>
          </a:bodyPr>
          <a:lstStyle/>
          <a:p>
            <a:r>
              <a:rPr lang="en-US" dirty="0"/>
              <a:t>FORTRAN developed at a time when computers needed to do numerical calculations.</a:t>
            </a:r>
          </a:p>
          <a:p>
            <a:r>
              <a:rPr lang="en-US" dirty="0"/>
              <a:t>Its design is based on the idea of having modules (subroutines and functions) that do calculations with variables (that contain numeric values) and return the results of those calculations.</a:t>
            </a:r>
          </a:p>
          <a:p>
            <a:r>
              <a:rPr lang="en-US" dirty="0"/>
              <a:t>FORTRAN programs are a series of modules that do calculations, with typically the results of one module passed to the next.</a:t>
            </a:r>
          </a:p>
          <a:p>
            <a:r>
              <a:rPr lang="en-US" dirty="0"/>
              <a:t>Usually, programs need some type of IO to get values to computations with and to return the results. </a:t>
            </a:r>
          </a:p>
        </p:txBody>
      </p:sp>
      <p:sp>
        <p:nvSpPr>
          <p:cNvPr id="10" name="Date Placeholder 9">
            <a:extLst>
              <a:ext uri="{FF2B5EF4-FFF2-40B4-BE49-F238E27FC236}">
                <a16:creationId xmlns:a16="http://schemas.microsoft.com/office/drawing/2014/main" id="{3C9A7E9E-EF96-B74D-98AF-EC73523D3E76}"/>
              </a:ext>
            </a:extLst>
          </p:cNvPr>
          <p:cNvSpPr>
            <a:spLocks noGrp="1"/>
          </p:cNvSpPr>
          <p:nvPr>
            <p:ph type="dt" sz="half" idx="10"/>
          </p:nvPr>
        </p:nvSpPr>
        <p:spPr/>
        <p:txBody>
          <a:bodyPr/>
          <a:lstStyle/>
          <a:p>
            <a:r>
              <a:rPr lang="en-US"/>
              <a:t>11/07/2024</a:t>
            </a:r>
          </a:p>
        </p:txBody>
      </p:sp>
      <p:sp>
        <p:nvSpPr>
          <p:cNvPr id="11" name="Footer Placeholder 10">
            <a:extLst>
              <a:ext uri="{FF2B5EF4-FFF2-40B4-BE49-F238E27FC236}">
                <a16:creationId xmlns:a16="http://schemas.microsoft.com/office/drawing/2014/main" id="{790FD3D0-7DD5-5D49-9417-E729C207F30D}"/>
              </a:ext>
            </a:extLst>
          </p:cNvPr>
          <p:cNvSpPr>
            <a:spLocks noGrp="1"/>
          </p:cNvSpPr>
          <p:nvPr>
            <p:ph type="ftr" sz="quarter" idx="11"/>
          </p:nvPr>
        </p:nvSpPr>
        <p:spPr/>
        <p:txBody>
          <a:bodyPr/>
          <a:lstStyle/>
          <a:p>
            <a:r>
              <a:rPr lang="en-US"/>
              <a:t>12.010 Lec16 Fortran</a:t>
            </a:r>
          </a:p>
        </p:txBody>
      </p:sp>
      <p:sp>
        <p:nvSpPr>
          <p:cNvPr id="12" name="Slide Number Placeholder 11">
            <a:extLst>
              <a:ext uri="{FF2B5EF4-FFF2-40B4-BE49-F238E27FC236}">
                <a16:creationId xmlns:a16="http://schemas.microsoft.com/office/drawing/2014/main" id="{51D0FE8E-F79F-A74E-A71D-47E50465EFAF}"/>
              </a:ext>
            </a:extLst>
          </p:cNvPr>
          <p:cNvSpPr>
            <a:spLocks noGrp="1"/>
          </p:cNvSpPr>
          <p:nvPr>
            <p:ph type="sldNum" sz="quarter" idx="12"/>
          </p:nvPr>
        </p:nvSpPr>
        <p:spPr/>
        <p:txBody>
          <a:bodyPr/>
          <a:lstStyle/>
          <a:p>
            <a:fld id="{1D64821B-38CC-2449-A780-3FAE0C96E20C}" type="slidenum">
              <a:rPr lang="en-US" smtClean="0"/>
              <a:t>5</a:t>
            </a:fld>
            <a:endParaRPr lang="en-US"/>
          </a:p>
        </p:txBody>
      </p:sp>
    </p:spTree>
    <p:extLst>
      <p:ext uri="{BB962C8B-B14F-4D97-AF65-F5344CB8AC3E}">
        <p14:creationId xmlns:p14="http://schemas.microsoft.com/office/powerpoint/2010/main" val="38193829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2"/>
          <p:cNvSpPr>
            <a:spLocks noGrp="1" noChangeArrowheads="1"/>
          </p:cNvSpPr>
          <p:nvPr>
            <p:ph type="title"/>
          </p:nvPr>
        </p:nvSpPr>
        <p:spPr>
          <a:xfrm>
            <a:off x="838200" y="365125"/>
            <a:ext cx="10515600" cy="1325563"/>
          </a:xfrm>
        </p:spPr>
        <p:txBody>
          <a:bodyPr/>
          <a:lstStyle/>
          <a:p>
            <a:r>
              <a:rPr lang="en-US" dirty="0"/>
              <a:t>FORTRAN</a:t>
            </a:r>
          </a:p>
        </p:txBody>
      </p:sp>
      <p:sp>
        <p:nvSpPr>
          <p:cNvPr id="39941" name="Rectangle 3"/>
          <p:cNvSpPr>
            <a:spLocks noGrp="1" noChangeArrowheads="1"/>
          </p:cNvSpPr>
          <p:nvPr>
            <p:ph idx="1"/>
          </p:nvPr>
        </p:nvSpPr>
        <p:spPr>
          <a:xfrm>
            <a:off x="838200" y="1825625"/>
            <a:ext cx="10515600" cy="4351338"/>
          </a:xfrm>
        </p:spPr>
        <p:txBody>
          <a:bodyPr>
            <a:noAutofit/>
          </a:bodyPr>
          <a:lstStyle/>
          <a:p>
            <a:r>
              <a:rPr lang="en-US" dirty="0"/>
              <a:t>Commands are divided into executable and non-executable ones.  All non-executable commands must appear before the executable ones.</a:t>
            </a:r>
          </a:p>
          <a:p>
            <a:r>
              <a:rPr lang="en-US" dirty="0"/>
              <a:t>Between commands, lines that start with ! are considered </a:t>
            </a:r>
            <a:r>
              <a:rPr lang="ja-JP" altLang="en-US"/>
              <a:t>“</a:t>
            </a:r>
            <a:r>
              <a:rPr lang="en-US" altLang="ja-JP" dirty="0"/>
              <a:t>comments</a:t>
            </a:r>
            <a:r>
              <a:rPr lang="ja-JP" altLang="en-US"/>
              <a:t>”</a:t>
            </a:r>
            <a:r>
              <a:rPr lang="en-US" altLang="ja-JP" dirty="0"/>
              <a:t> and are ignored. (C and * work as comment lines in Fortran 77)</a:t>
            </a:r>
          </a:p>
          <a:p>
            <a:r>
              <a:rPr lang="en-US" dirty="0"/>
              <a:t>Basic Structure:</a:t>
            </a:r>
          </a:p>
          <a:p>
            <a:pPr lvl="1"/>
            <a:r>
              <a:rPr lang="en-US" dirty="0"/>
              <a:t>Module types:</a:t>
            </a:r>
          </a:p>
          <a:p>
            <a:pPr lvl="2"/>
            <a:r>
              <a:rPr lang="en-US" dirty="0"/>
              <a:t>Program  (only one per program, optional)</a:t>
            </a:r>
          </a:p>
          <a:p>
            <a:pPr lvl="2"/>
            <a:r>
              <a:rPr lang="en-US" dirty="0"/>
              <a:t>Subroutine — Multi-argument return</a:t>
            </a:r>
          </a:p>
          <a:p>
            <a:pPr lvl="2"/>
            <a:r>
              <a:rPr lang="en-US" dirty="0"/>
              <a:t>Function —single return (although not forced)</a:t>
            </a:r>
          </a:p>
          <a:p>
            <a:pPr lvl="2"/>
            <a:r>
              <a:rPr lang="en-US" dirty="0"/>
              <a:t>Module (Fortran 90 and above)</a:t>
            </a:r>
          </a:p>
        </p:txBody>
      </p:sp>
      <p:sp>
        <p:nvSpPr>
          <p:cNvPr id="10" name="Date Placeholder 9">
            <a:extLst>
              <a:ext uri="{FF2B5EF4-FFF2-40B4-BE49-F238E27FC236}">
                <a16:creationId xmlns:a16="http://schemas.microsoft.com/office/drawing/2014/main" id="{D2E69691-8AE1-4E4A-A826-DD743B63F15B}"/>
              </a:ext>
            </a:extLst>
          </p:cNvPr>
          <p:cNvSpPr>
            <a:spLocks noGrp="1"/>
          </p:cNvSpPr>
          <p:nvPr>
            <p:ph type="dt" sz="half" idx="10"/>
          </p:nvPr>
        </p:nvSpPr>
        <p:spPr/>
        <p:txBody>
          <a:bodyPr/>
          <a:lstStyle/>
          <a:p>
            <a:r>
              <a:rPr lang="en-US"/>
              <a:t>11/07/2024</a:t>
            </a:r>
            <a:endParaRPr lang="en-US" dirty="0"/>
          </a:p>
        </p:txBody>
      </p:sp>
      <p:sp>
        <p:nvSpPr>
          <p:cNvPr id="11" name="Footer Placeholder 10">
            <a:extLst>
              <a:ext uri="{FF2B5EF4-FFF2-40B4-BE49-F238E27FC236}">
                <a16:creationId xmlns:a16="http://schemas.microsoft.com/office/drawing/2014/main" id="{F7D576B5-C011-D842-811E-E311A27C8E98}"/>
              </a:ext>
            </a:extLst>
          </p:cNvPr>
          <p:cNvSpPr>
            <a:spLocks noGrp="1"/>
          </p:cNvSpPr>
          <p:nvPr>
            <p:ph type="ftr" sz="quarter" idx="11"/>
          </p:nvPr>
        </p:nvSpPr>
        <p:spPr/>
        <p:txBody>
          <a:bodyPr/>
          <a:lstStyle/>
          <a:p>
            <a:r>
              <a:rPr lang="en-US"/>
              <a:t>12.010 Lec16 Fortran</a:t>
            </a:r>
          </a:p>
        </p:txBody>
      </p:sp>
      <p:sp>
        <p:nvSpPr>
          <p:cNvPr id="12" name="Slide Number Placeholder 11">
            <a:extLst>
              <a:ext uri="{FF2B5EF4-FFF2-40B4-BE49-F238E27FC236}">
                <a16:creationId xmlns:a16="http://schemas.microsoft.com/office/drawing/2014/main" id="{F11B3211-2A63-C94D-AC67-FA29FA3CDF48}"/>
              </a:ext>
            </a:extLst>
          </p:cNvPr>
          <p:cNvSpPr>
            <a:spLocks noGrp="1"/>
          </p:cNvSpPr>
          <p:nvPr>
            <p:ph type="sldNum" sz="quarter" idx="12"/>
          </p:nvPr>
        </p:nvSpPr>
        <p:spPr/>
        <p:txBody>
          <a:bodyPr/>
          <a:lstStyle/>
          <a:p>
            <a:fld id="{1D64821B-38CC-2449-A780-3FAE0C96E20C}" type="slidenum">
              <a:rPr lang="en-US" smtClean="0"/>
              <a:t>6</a:t>
            </a:fld>
            <a:endParaRPr lang="en-US"/>
          </a:p>
        </p:txBody>
      </p:sp>
    </p:spTree>
    <p:extLst>
      <p:ext uri="{BB962C8B-B14F-4D97-AF65-F5344CB8AC3E}">
        <p14:creationId xmlns:p14="http://schemas.microsoft.com/office/powerpoint/2010/main" val="10143317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Rectangle 2"/>
          <p:cNvSpPr>
            <a:spLocks noGrp="1" noChangeArrowheads="1"/>
          </p:cNvSpPr>
          <p:nvPr>
            <p:ph type="title"/>
          </p:nvPr>
        </p:nvSpPr>
        <p:spPr>
          <a:xfrm>
            <a:off x="838200" y="365125"/>
            <a:ext cx="10515600" cy="1325563"/>
          </a:xfrm>
        </p:spPr>
        <p:txBody>
          <a:bodyPr/>
          <a:lstStyle/>
          <a:p>
            <a:r>
              <a:rPr lang="en-US" dirty="0"/>
              <a:t>Variables</a:t>
            </a:r>
          </a:p>
        </p:txBody>
      </p:sp>
      <p:sp>
        <p:nvSpPr>
          <p:cNvPr id="40965" name="Rectangle 3"/>
          <p:cNvSpPr>
            <a:spLocks noGrp="1" noChangeArrowheads="1"/>
          </p:cNvSpPr>
          <p:nvPr>
            <p:ph idx="1"/>
          </p:nvPr>
        </p:nvSpPr>
        <p:spPr>
          <a:xfrm>
            <a:off x="838200" y="1825625"/>
            <a:ext cx="10515600" cy="4351338"/>
          </a:xfrm>
        </p:spPr>
        <p:txBody>
          <a:bodyPr>
            <a:normAutofit fontScale="85000" lnSpcReduction="20000"/>
          </a:bodyPr>
          <a:lstStyle/>
          <a:p>
            <a:r>
              <a:rPr lang="en-US" dirty="0"/>
              <a:t>All results of calculations must be saved and saved in quantities called </a:t>
            </a:r>
            <a:r>
              <a:rPr lang="ja-JP" altLang="en-US"/>
              <a:t>“</a:t>
            </a:r>
            <a:r>
              <a:rPr lang="en-US" altLang="ja-JP" dirty="0"/>
              <a:t>variables</a:t>
            </a:r>
            <a:r>
              <a:rPr lang="ja-JP" altLang="en-US"/>
              <a:t>”</a:t>
            </a:r>
            <a:r>
              <a:rPr lang="en-US" altLang="ja-JP" dirty="0"/>
              <a:t>.  In most Fortran programs, there is no distinction between the memory location of a variable (pointer) and its contents (the values stored).  The address is the start of bytes associated with the variable.  Number of bytes and interpretation depends on the declared type.</a:t>
            </a:r>
          </a:p>
          <a:p>
            <a:r>
              <a:rPr lang="en-US" altLang="ja-JP" dirty="0"/>
              <a:t>Implicit types: </a:t>
            </a:r>
            <a:r>
              <a:rPr lang="en-US" altLang="ja-JP" dirty="0" err="1"/>
              <a:t>i</a:t>
            </a:r>
            <a:r>
              <a:rPr lang="en-US" altLang="ja-JP" dirty="0"/>
              <a:t>-n integer, all others real. Use IMPLICIT NONE</a:t>
            </a:r>
          </a:p>
          <a:p>
            <a:r>
              <a:rPr lang="en-US" altLang="ja-JP" dirty="0"/>
              <a:t>Case insensitive unless specified.</a:t>
            </a:r>
          </a:p>
          <a:p>
            <a:r>
              <a:rPr lang="en-US" dirty="0"/>
              <a:t>Variable types (Fortran 77 style)</a:t>
            </a:r>
          </a:p>
          <a:p>
            <a:pPr lvl="1"/>
            <a:r>
              <a:rPr lang="en-US" dirty="0"/>
              <a:t>Integer*n where n is number of bytes (2/4) </a:t>
            </a:r>
          </a:p>
          <a:p>
            <a:pPr lvl="1"/>
            <a:r>
              <a:rPr lang="en-US" dirty="0"/>
              <a:t>Real*n where n is 4 or 8</a:t>
            </a:r>
          </a:p>
          <a:p>
            <a:pPr lvl="1"/>
            <a:r>
              <a:rPr lang="en-US" dirty="0"/>
              <a:t>Complex*n where n is 4 or 8</a:t>
            </a:r>
          </a:p>
          <a:p>
            <a:pPr lvl="1"/>
            <a:r>
              <a:rPr lang="en-US" dirty="0"/>
              <a:t>Character*(m) where m is number of characters in string variable</a:t>
            </a:r>
          </a:p>
          <a:p>
            <a:pPr lvl="1"/>
            <a:r>
              <a:rPr lang="en-US" dirty="0"/>
              <a:t>Logical*n is n is 2 or 4</a:t>
            </a:r>
          </a:p>
          <a:p>
            <a:pPr lvl="1"/>
            <a:r>
              <a:rPr lang="en-US" dirty="0"/>
              <a:t>Byte (equivalent to integer*1)</a:t>
            </a:r>
          </a:p>
        </p:txBody>
      </p:sp>
      <p:sp>
        <p:nvSpPr>
          <p:cNvPr id="10" name="Date Placeholder 9">
            <a:extLst>
              <a:ext uri="{FF2B5EF4-FFF2-40B4-BE49-F238E27FC236}">
                <a16:creationId xmlns:a16="http://schemas.microsoft.com/office/drawing/2014/main" id="{5F10AE24-575F-B84E-BBF2-3456E4F1B583}"/>
              </a:ext>
            </a:extLst>
          </p:cNvPr>
          <p:cNvSpPr>
            <a:spLocks noGrp="1"/>
          </p:cNvSpPr>
          <p:nvPr>
            <p:ph type="dt" sz="half" idx="10"/>
          </p:nvPr>
        </p:nvSpPr>
        <p:spPr/>
        <p:txBody>
          <a:bodyPr/>
          <a:lstStyle/>
          <a:p>
            <a:r>
              <a:rPr lang="en-US"/>
              <a:t>11/07/2024</a:t>
            </a:r>
          </a:p>
        </p:txBody>
      </p:sp>
      <p:sp>
        <p:nvSpPr>
          <p:cNvPr id="11" name="Footer Placeholder 10">
            <a:extLst>
              <a:ext uri="{FF2B5EF4-FFF2-40B4-BE49-F238E27FC236}">
                <a16:creationId xmlns:a16="http://schemas.microsoft.com/office/drawing/2014/main" id="{A230F457-8307-F446-BD4E-B92671FBE756}"/>
              </a:ext>
            </a:extLst>
          </p:cNvPr>
          <p:cNvSpPr>
            <a:spLocks noGrp="1"/>
          </p:cNvSpPr>
          <p:nvPr>
            <p:ph type="ftr" sz="quarter" idx="11"/>
          </p:nvPr>
        </p:nvSpPr>
        <p:spPr/>
        <p:txBody>
          <a:bodyPr/>
          <a:lstStyle/>
          <a:p>
            <a:r>
              <a:rPr lang="en-US"/>
              <a:t>12.010 Lec16 Fortran</a:t>
            </a:r>
          </a:p>
        </p:txBody>
      </p:sp>
      <p:sp>
        <p:nvSpPr>
          <p:cNvPr id="12" name="Slide Number Placeholder 11">
            <a:extLst>
              <a:ext uri="{FF2B5EF4-FFF2-40B4-BE49-F238E27FC236}">
                <a16:creationId xmlns:a16="http://schemas.microsoft.com/office/drawing/2014/main" id="{A5150599-CC63-AD4B-96B7-0E580CE05959}"/>
              </a:ext>
            </a:extLst>
          </p:cNvPr>
          <p:cNvSpPr>
            <a:spLocks noGrp="1"/>
          </p:cNvSpPr>
          <p:nvPr>
            <p:ph type="sldNum" sz="quarter" idx="12"/>
          </p:nvPr>
        </p:nvSpPr>
        <p:spPr/>
        <p:txBody>
          <a:bodyPr/>
          <a:lstStyle/>
          <a:p>
            <a:fld id="{1D64821B-38CC-2449-A780-3FAE0C96E20C}" type="slidenum">
              <a:rPr lang="en-US" smtClean="0"/>
              <a:t>7</a:t>
            </a:fld>
            <a:endParaRPr lang="en-US"/>
          </a:p>
        </p:txBody>
      </p:sp>
    </p:spTree>
    <p:extLst>
      <p:ext uri="{BB962C8B-B14F-4D97-AF65-F5344CB8AC3E}">
        <p14:creationId xmlns:p14="http://schemas.microsoft.com/office/powerpoint/2010/main" val="23243615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14B68C-012E-FA4A-B565-7ECFE4EA20DF}"/>
              </a:ext>
            </a:extLst>
          </p:cNvPr>
          <p:cNvSpPr>
            <a:spLocks noGrp="1"/>
          </p:cNvSpPr>
          <p:nvPr>
            <p:ph type="title"/>
          </p:nvPr>
        </p:nvSpPr>
        <p:spPr/>
        <p:txBody>
          <a:bodyPr/>
          <a:lstStyle/>
          <a:p>
            <a:r>
              <a:rPr lang="en-US" dirty="0"/>
              <a:t>Declaring types</a:t>
            </a:r>
          </a:p>
        </p:txBody>
      </p:sp>
      <p:sp>
        <p:nvSpPr>
          <p:cNvPr id="3" name="Content Placeholder 2">
            <a:extLst>
              <a:ext uri="{FF2B5EF4-FFF2-40B4-BE49-F238E27FC236}">
                <a16:creationId xmlns:a16="http://schemas.microsoft.com/office/drawing/2014/main" id="{DAD08716-9056-1E4E-8953-F48A6A8406EE}"/>
              </a:ext>
            </a:extLst>
          </p:cNvPr>
          <p:cNvSpPr>
            <a:spLocks noGrp="1"/>
          </p:cNvSpPr>
          <p:nvPr>
            <p:ph idx="1"/>
          </p:nvPr>
        </p:nvSpPr>
        <p:spPr/>
        <p:txBody>
          <a:bodyPr>
            <a:normAutofit/>
          </a:bodyPr>
          <a:lstStyle/>
          <a:p>
            <a:r>
              <a:rPr lang="en-US" dirty="0"/>
              <a:t>Fortran 90+ has more verbose and specific declarations.</a:t>
            </a:r>
            <a:br>
              <a:rPr lang="en-US" dirty="0"/>
            </a:br>
            <a:r>
              <a:rPr lang="en-US" dirty="0"/>
              <a:t>TYPE, options, attributes :: name = &lt;initial value&gt; </a:t>
            </a:r>
          </a:p>
          <a:p>
            <a:r>
              <a:rPr lang="en-US" dirty="0"/>
              <a:t>TYPE: Integer, real, complex, character</a:t>
            </a:r>
          </a:p>
          <a:p>
            <a:r>
              <a:rPr lang="en-US" dirty="0"/>
              <a:t>Options:</a:t>
            </a:r>
          </a:p>
          <a:p>
            <a:pPr lvl="1"/>
            <a:r>
              <a:rPr lang="en-US" dirty="0"/>
              <a:t>(KIND=&lt;#bytes)  ! Sets precision, range</a:t>
            </a:r>
          </a:p>
          <a:p>
            <a:pPr lvl="1"/>
            <a:r>
              <a:rPr lang="en-US" dirty="0"/>
              <a:t>DIMENSION(</a:t>
            </a:r>
            <a:r>
              <a:rPr lang="en-US" dirty="0" err="1"/>
              <a:t>n,m,k</a:t>
            </a:r>
            <a:r>
              <a:rPr lang="en-US" dirty="0"/>
              <a:t>) ! Set array sizes</a:t>
            </a:r>
          </a:p>
          <a:p>
            <a:pPr lvl="1"/>
            <a:r>
              <a:rPr lang="en-US" dirty="0"/>
              <a:t>LEN=</a:t>
            </a:r>
            <a:r>
              <a:rPr lang="en-US" dirty="0" err="1"/>
              <a:t>nn</a:t>
            </a:r>
            <a:r>
              <a:rPr lang="en-US" dirty="0"/>
              <a:t>  ! Length of character strings (padded with spaces, ASCII 32).</a:t>
            </a:r>
          </a:p>
          <a:p>
            <a:pPr lvl="1"/>
            <a:r>
              <a:rPr lang="en-US" dirty="0"/>
              <a:t>PARAMETER   ! Fixed value that can’t changed </a:t>
            </a:r>
          </a:p>
          <a:p>
            <a:pPr lvl="1"/>
            <a:r>
              <a:rPr lang="en-US" dirty="0"/>
              <a:t>INTENT (IN,OUT,INOUT)  ! Used in functions and subroutines</a:t>
            </a:r>
          </a:p>
          <a:p>
            <a:pPr lvl="1"/>
            <a:endParaRPr lang="en-US" dirty="0"/>
          </a:p>
        </p:txBody>
      </p:sp>
      <p:sp>
        <p:nvSpPr>
          <p:cNvPr id="7" name="Date Placeholder 6">
            <a:extLst>
              <a:ext uri="{FF2B5EF4-FFF2-40B4-BE49-F238E27FC236}">
                <a16:creationId xmlns:a16="http://schemas.microsoft.com/office/drawing/2014/main" id="{1E6F69AF-151D-ED4B-BE91-2A3C476007B4}"/>
              </a:ext>
            </a:extLst>
          </p:cNvPr>
          <p:cNvSpPr>
            <a:spLocks noGrp="1"/>
          </p:cNvSpPr>
          <p:nvPr>
            <p:ph type="dt" sz="half" idx="10"/>
          </p:nvPr>
        </p:nvSpPr>
        <p:spPr/>
        <p:txBody>
          <a:bodyPr/>
          <a:lstStyle/>
          <a:p>
            <a:r>
              <a:rPr lang="en-US"/>
              <a:t>11/07/2024</a:t>
            </a:r>
          </a:p>
        </p:txBody>
      </p:sp>
      <p:sp>
        <p:nvSpPr>
          <p:cNvPr id="8" name="Footer Placeholder 7">
            <a:extLst>
              <a:ext uri="{FF2B5EF4-FFF2-40B4-BE49-F238E27FC236}">
                <a16:creationId xmlns:a16="http://schemas.microsoft.com/office/drawing/2014/main" id="{92A329B8-CEB6-644B-A6DE-D548D72A3100}"/>
              </a:ext>
            </a:extLst>
          </p:cNvPr>
          <p:cNvSpPr>
            <a:spLocks noGrp="1"/>
          </p:cNvSpPr>
          <p:nvPr>
            <p:ph type="ftr" sz="quarter" idx="11"/>
          </p:nvPr>
        </p:nvSpPr>
        <p:spPr/>
        <p:txBody>
          <a:bodyPr/>
          <a:lstStyle/>
          <a:p>
            <a:r>
              <a:rPr lang="en-US"/>
              <a:t>12.010 Lec16 Fortran</a:t>
            </a:r>
          </a:p>
        </p:txBody>
      </p:sp>
      <p:sp>
        <p:nvSpPr>
          <p:cNvPr id="9" name="Slide Number Placeholder 8">
            <a:extLst>
              <a:ext uri="{FF2B5EF4-FFF2-40B4-BE49-F238E27FC236}">
                <a16:creationId xmlns:a16="http://schemas.microsoft.com/office/drawing/2014/main" id="{4B45E85A-64EC-1946-B24B-41FECEA763E4}"/>
              </a:ext>
            </a:extLst>
          </p:cNvPr>
          <p:cNvSpPr>
            <a:spLocks noGrp="1"/>
          </p:cNvSpPr>
          <p:nvPr>
            <p:ph type="sldNum" sz="quarter" idx="12"/>
          </p:nvPr>
        </p:nvSpPr>
        <p:spPr/>
        <p:txBody>
          <a:bodyPr/>
          <a:lstStyle/>
          <a:p>
            <a:fld id="{1D64821B-38CC-2449-A780-3FAE0C96E20C}" type="slidenum">
              <a:rPr lang="en-US" smtClean="0"/>
              <a:t>8</a:t>
            </a:fld>
            <a:endParaRPr lang="en-US"/>
          </a:p>
        </p:txBody>
      </p:sp>
    </p:spTree>
    <p:extLst>
      <p:ext uri="{BB962C8B-B14F-4D97-AF65-F5344CB8AC3E}">
        <p14:creationId xmlns:p14="http://schemas.microsoft.com/office/powerpoint/2010/main" val="28488828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Rectangle 2"/>
          <p:cNvSpPr>
            <a:spLocks noGrp="1" noChangeArrowheads="1"/>
          </p:cNvSpPr>
          <p:nvPr>
            <p:ph type="title"/>
          </p:nvPr>
        </p:nvSpPr>
        <p:spPr>
          <a:xfrm>
            <a:off x="838200" y="365125"/>
            <a:ext cx="10515600" cy="1325563"/>
          </a:xfrm>
        </p:spPr>
        <p:txBody>
          <a:bodyPr/>
          <a:lstStyle/>
          <a:p>
            <a:r>
              <a:rPr lang="en-US" dirty="0"/>
              <a:t>Fortran: I/O and operators.</a:t>
            </a:r>
          </a:p>
        </p:txBody>
      </p:sp>
      <p:sp>
        <p:nvSpPr>
          <p:cNvPr id="41989" name="Rectangle 3"/>
          <p:cNvSpPr>
            <a:spLocks noGrp="1" noChangeArrowheads="1"/>
          </p:cNvSpPr>
          <p:nvPr>
            <p:ph idx="1"/>
          </p:nvPr>
        </p:nvSpPr>
        <p:spPr>
          <a:xfrm>
            <a:off x="838200" y="1825625"/>
            <a:ext cx="10515600" cy="4351338"/>
          </a:xfrm>
        </p:spPr>
        <p:txBody>
          <a:bodyPr>
            <a:normAutofit/>
          </a:bodyPr>
          <a:lstStyle/>
          <a:p>
            <a:pPr lvl="1"/>
            <a:r>
              <a:rPr lang="en-US" dirty="0"/>
              <a:t>Constants: Numerical, strings or defined in parameter statement</a:t>
            </a:r>
          </a:p>
          <a:p>
            <a:pPr lvl="1"/>
            <a:r>
              <a:rPr lang="en-US" dirty="0"/>
              <a:t>I/O</a:t>
            </a:r>
          </a:p>
          <a:p>
            <a:pPr lvl="2"/>
            <a:r>
              <a:rPr lang="en-US" dirty="0"/>
              <a:t>Read  (various forms of this command)</a:t>
            </a:r>
          </a:p>
          <a:p>
            <a:pPr lvl="2"/>
            <a:r>
              <a:rPr lang="en-US" dirty="0"/>
              <a:t>Write (again various forms)</a:t>
            </a:r>
          </a:p>
          <a:p>
            <a:pPr lvl="2"/>
            <a:r>
              <a:rPr lang="en-US" dirty="0"/>
              <a:t>Print (useful for debug output)</a:t>
            </a:r>
          </a:p>
          <a:p>
            <a:pPr lvl="2"/>
            <a:r>
              <a:rPr lang="en-US" dirty="0"/>
              <a:t>Command line arguments (</a:t>
            </a:r>
            <a:r>
              <a:rPr lang="en-US" dirty="0" err="1"/>
              <a:t>getarg</a:t>
            </a:r>
            <a:r>
              <a:rPr lang="en-US" dirty="0"/>
              <a:t> intrinsic)</a:t>
            </a:r>
          </a:p>
          <a:p>
            <a:pPr lvl="2"/>
            <a:r>
              <a:rPr lang="en-US" dirty="0"/>
              <a:t>Format defines how results are read and written.</a:t>
            </a:r>
          </a:p>
          <a:p>
            <a:pPr lvl="1"/>
            <a:r>
              <a:rPr lang="en-US" b="1" dirty="0"/>
              <a:t>Math symbols</a:t>
            </a:r>
            <a:r>
              <a:rPr lang="en-US" dirty="0"/>
              <a:t>: * / + - ** (power) = (assignment).  Operations in parentheses are executed first, then **.  * and / have equal precedence (left to right), + - equal precedence left to right.</a:t>
            </a:r>
          </a:p>
          <a:p>
            <a:pPr lvl="1"/>
            <a:r>
              <a:rPr lang="en-US" dirty="0"/>
              <a:t>Array calculations are element by element (F90 and above) with intrinsic functions for matrix multiplies etc.</a:t>
            </a:r>
          </a:p>
        </p:txBody>
      </p:sp>
      <p:sp>
        <p:nvSpPr>
          <p:cNvPr id="15" name="Date Placeholder 14">
            <a:extLst>
              <a:ext uri="{FF2B5EF4-FFF2-40B4-BE49-F238E27FC236}">
                <a16:creationId xmlns:a16="http://schemas.microsoft.com/office/drawing/2014/main" id="{DCE9B688-BCD4-EE42-A36B-76555C7E6439}"/>
              </a:ext>
            </a:extLst>
          </p:cNvPr>
          <p:cNvSpPr>
            <a:spLocks noGrp="1"/>
          </p:cNvSpPr>
          <p:nvPr>
            <p:ph type="dt" sz="half" idx="10"/>
          </p:nvPr>
        </p:nvSpPr>
        <p:spPr/>
        <p:txBody>
          <a:bodyPr/>
          <a:lstStyle/>
          <a:p>
            <a:r>
              <a:rPr lang="en-US"/>
              <a:t>11/07/2024</a:t>
            </a:r>
          </a:p>
        </p:txBody>
      </p:sp>
      <p:sp>
        <p:nvSpPr>
          <p:cNvPr id="16" name="Footer Placeholder 15">
            <a:extLst>
              <a:ext uri="{FF2B5EF4-FFF2-40B4-BE49-F238E27FC236}">
                <a16:creationId xmlns:a16="http://schemas.microsoft.com/office/drawing/2014/main" id="{1E97325D-4F13-5845-A774-3B13EEAEE397}"/>
              </a:ext>
            </a:extLst>
          </p:cNvPr>
          <p:cNvSpPr>
            <a:spLocks noGrp="1"/>
          </p:cNvSpPr>
          <p:nvPr>
            <p:ph type="ftr" sz="quarter" idx="11"/>
          </p:nvPr>
        </p:nvSpPr>
        <p:spPr/>
        <p:txBody>
          <a:bodyPr/>
          <a:lstStyle/>
          <a:p>
            <a:r>
              <a:rPr lang="en-US"/>
              <a:t>12.010 Lec16 Fortran</a:t>
            </a:r>
          </a:p>
        </p:txBody>
      </p:sp>
      <p:sp>
        <p:nvSpPr>
          <p:cNvPr id="17" name="Slide Number Placeholder 16">
            <a:extLst>
              <a:ext uri="{FF2B5EF4-FFF2-40B4-BE49-F238E27FC236}">
                <a16:creationId xmlns:a16="http://schemas.microsoft.com/office/drawing/2014/main" id="{B2CE7994-98BF-A74F-95DA-23513540D007}"/>
              </a:ext>
            </a:extLst>
          </p:cNvPr>
          <p:cNvSpPr>
            <a:spLocks noGrp="1"/>
          </p:cNvSpPr>
          <p:nvPr>
            <p:ph type="sldNum" sz="quarter" idx="12"/>
          </p:nvPr>
        </p:nvSpPr>
        <p:spPr/>
        <p:txBody>
          <a:bodyPr/>
          <a:lstStyle/>
          <a:p>
            <a:fld id="{1D64821B-38CC-2449-A780-3FAE0C96E20C}" type="slidenum">
              <a:rPr lang="en-US" smtClean="0"/>
              <a:t>9</a:t>
            </a:fld>
            <a:endParaRPr lang="en-US"/>
          </a:p>
        </p:txBody>
      </p:sp>
    </p:spTree>
    <p:extLst>
      <p:ext uri="{BB962C8B-B14F-4D97-AF65-F5344CB8AC3E}">
        <p14:creationId xmlns:p14="http://schemas.microsoft.com/office/powerpoint/2010/main" val="20268422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F4D1872214E7E4AA66A0644C9DCCEFF" ma:contentTypeVersion="20" ma:contentTypeDescription="Create a new document." ma:contentTypeScope="" ma:versionID="7c43e3db2e85c28eb23ae05c18cf72c6">
  <xsd:schema xmlns:xsd="http://www.w3.org/2001/XMLSchema" xmlns:xs="http://www.w3.org/2001/XMLSchema" xmlns:p="http://schemas.microsoft.com/office/2006/metadata/properties" xmlns:ns2="ce0de229-b968-460b-bfa6-c309bf067a33" xmlns:ns3="b2272a47-6a34-441e-975c-341e732a1f8b" targetNamespace="http://schemas.microsoft.com/office/2006/metadata/properties" ma:root="true" ma:fieldsID="cdbcb2543657bb87dea09a91505f6f52" ns2:_="" ns3:_="">
    <xsd:import namespace="ce0de229-b968-460b-bfa6-c309bf067a33"/>
    <xsd:import namespace="b2272a47-6a34-441e-975c-341e732a1f8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AutoKeyPoints" minOccurs="0"/>
                <xsd:element ref="ns2:MediaServiceKeyPoints" minOccurs="0"/>
                <xsd:element ref="ns2:DateCreated"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0de229-b968-460b-bfa6-c309bf067a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DateCreated" ma:index="20" nillable="true" ma:displayName="Date Created" ma:format="DateOnly" ma:internalName="DateCreated">
      <xsd:simpleType>
        <xsd:restriction base="dms:DateTime"/>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d3350ec4-10e3-4b5d-9666-7d76f34ba4d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element name="MediaServiceBillingMetadata" ma:index="27"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272a47-6a34-441e-975c-341e732a1f8b"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f8e604a0-3b80-4256-b30c-b3eb53d14f4e}" ma:internalName="TaxCatchAll" ma:showField="CatchAllData" ma:web="b2272a47-6a34-441e-975c-341e732a1f8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2272a47-6a34-441e-975c-341e732a1f8b" xsi:nil="true"/>
    <DateCreated xmlns="ce0de229-b968-460b-bfa6-c309bf067a33" xsi:nil="true"/>
    <lcf76f155ced4ddcb4097134ff3c332f xmlns="ce0de229-b968-460b-bfa6-c309bf067a33">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6CC765B-0984-4C9A-BC93-E882AE74F2F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e0de229-b968-460b-bfa6-c309bf067a33"/>
    <ds:schemaRef ds:uri="b2272a47-6a34-441e-975c-341e732a1f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3E18A42-4E5F-417A-89A6-675F7784CC69}">
  <ds:schemaRefs>
    <ds:schemaRef ds:uri="http://schemas.microsoft.com/sharepoint/v3/contenttype/forms"/>
  </ds:schemaRefs>
</ds:datastoreItem>
</file>

<file path=customXml/itemProps3.xml><?xml version="1.0" encoding="utf-8"?>
<ds:datastoreItem xmlns:ds="http://schemas.openxmlformats.org/officeDocument/2006/customXml" ds:itemID="{8E31D035-427A-43E2-A5A0-9DFA7183A1B3}">
  <ds:schemaRefs>
    <ds:schemaRef ds:uri="http://schemas.microsoft.com/office/2006/metadata/properties"/>
    <ds:schemaRef ds:uri="http://schemas.microsoft.com/office/infopath/2007/PartnerControls"/>
    <ds:schemaRef ds:uri="b2272a47-6a34-441e-975c-341e732a1f8b"/>
    <ds:schemaRef ds:uri="ce0de229-b968-460b-bfa6-c309bf067a33"/>
  </ds:schemaRefs>
</ds:datastoreItem>
</file>

<file path=docProps/app.xml><?xml version="1.0" encoding="utf-8"?>
<Properties xmlns="http://schemas.openxmlformats.org/officeDocument/2006/extended-properties" xmlns:vt="http://schemas.openxmlformats.org/officeDocument/2006/docPropsVTypes">
  <TotalTime>11804</TotalTime>
  <Words>2026</Words>
  <Application>Microsoft Macintosh PowerPoint</Application>
  <PresentationFormat>Widescreen</PresentationFormat>
  <Paragraphs>256</Paragraphs>
  <Slides>21</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ＭＳ Ｐゴシック</vt:lpstr>
      <vt:lpstr>Arial</vt:lpstr>
      <vt:lpstr>Calibri</vt:lpstr>
      <vt:lpstr>Calibri Light</vt:lpstr>
      <vt:lpstr>Helvetica</vt:lpstr>
      <vt:lpstr>Office Theme</vt:lpstr>
      <vt:lpstr>12.010 Computational Methods of Scientific Programming</vt:lpstr>
      <vt:lpstr>Summary</vt:lpstr>
      <vt:lpstr>Fortran: Formula Translation</vt:lpstr>
      <vt:lpstr>FORTRAN (Formula Translation).</vt:lpstr>
      <vt:lpstr>FORTRAN Philosophy</vt:lpstr>
      <vt:lpstr>FORTRAN</vt:lpstr>
      <vt:lpstr>Variables</vt:lpstr>
      <vt:lpstr>Declaring types</vt:lpstr>
      <vt:lpstr>Fortran: I/O and operators.</vt:lpstr>
      <vt:lpstr>Fortran control and communications*</vt:lpstr>
      <vt:lpstr>Communication</vt:lpstr>
      <vt:lpstr>Other types of commands</vt:lpstr>
      <vt:lpstr>Syntax</vt:lpstr>
      <vt:lpstr>CODE Layout</vt:lpstr>
      <vt:lpstr>Program Layout</vt:lpstr>
      <vt:lpstr>Compiling and linking</vt:lpstr>
      <vt:lpstr>Functions</vt:lpstr>
      <vt:lpstr>subroutines</vt:lpstr>
      <vt:lpstr>Functions (subs.f90/vars.f90*)</vt:lpstr>
      <vt:lpstr>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12.010 Computational Methods of Scientific Programming 2021</dc:title>
  <dc:creator>Thomas A Herring</dc:creator>
  <cp:lastModifiedBy>Yunpeng Wang</cp:lastModifiedBy>
  <cp:revision>9</cp:revision>
  <cp:lastPrinted>2021-10-24T14:09:31Z</cp:lastPrinted>
  <dcterms:created xsi:type="dcterms:W3CDTF">2021-10-22T15:49:22Z</dcterms:created>
  <dcterms:modified xsi:type="dcterms:W3CDTF">2025-07-29T19:50:20Z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0x0101001F4D1872214E7E4AA66A0644C9DCCEFF</vt:lpwstr>
  </property>
</Properties>
</file>