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5363"/>
  </p:normalViewPr>
  <p:slideViewPr>
    <p:cSldViewPr snapToGrid="0" snapToObjects="1">
      <p:cViewPr varScale="1">
        <p:scale>
          <a:sx n="79" d="100"/>
          <a:sy n="79" d="100"/>
        </p:scale>
        <p:origin x="24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450DE-1504-6846-AE6B-FCD133AB9380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D79F2-72EC-2D4C-8981-86D2581D5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78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2D79F2-72EC-2D4C-8981-86D2581D5E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4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00CF6-C304-0B44-B843-B0380B7336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B24837-BC6E-C344-BC50-AD353E210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F5964-C2DD-5746-AFA0-C73336535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66A0D-CF56-CB4F-88DF-4B75FA72E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C7A22-77A0-164D-A63E-F2A08E0CF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23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ADD43-5F15-0A4E-A98E-8F886F17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03962-4F7A-CA4B-8E89-F27F0AF2B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BA1C0-1E00-464D-80F5-26E48E9C7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B79E4-FABE-B445-9309-8282CBD97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5F253-27BC-B745-8DE7-AE8C22A1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67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7C1486-5FE8-A147-A3E0-82ACD154B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6CCEBB-7C73-4C42-8AFF-07629CE3B2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09C3F-E9A5-9E44-ABDC-29D0795B1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CC093-9CEB-5F4F-8B29-ADE24768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4B37-22F1-A044-8908-0758C562A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31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0AE03-8949-CE40-9CE9-C01399EC7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84271-C671-B748-91D2-ED35B16AD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4FA6-C052-9347-A08C-7CE6EB0D2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B70A9-7BF0-3142-A051-AF5B42B9A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6B435-7860-2A49-B050-20F51939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7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806D3-89C0-124B-84A1-B69355AE2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EDD18-5C1F-5547-9AA7-7277F3D7F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18182-A23B-054E-A571-6A079FE4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58066-D274-C446-AD91-715FF3BBB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3E773-C066-484F-971B-40B330712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8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D38DF-BB63-A84B-81AE-38B415E36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90D56-6179-AE45-A947-DA2FA605C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B96999-9252-8741-A634-B77A0CDF2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547DD-9AD9-8944-8982-3C45B07E5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C7060-A2A8-7042-861A-D36D927C6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744F29-E9F9-A745-97B7-5D0FC732A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6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9BE9F-78C6-2849-8CF8-1CEA9CBD2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8C7F5-5218-304E-915C-F36410336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C60B0-85D1-4E47-BA98-465878131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AADCFF-C9FC-BA4C-9FC9-F34CDF13A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2A1B00-AB42-1A4F-B488-245F8BE7B1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65731B-C89D-2E44-BE0E-64AE7D518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D718A0-93D2-0F4A-A345-C561F8C1E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EA1E9C-2960-1E42-A89D-0550ADDDF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7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15EB4-2877-C544-BF2E-B95C58288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AC86AB-7435-A945-B27A-9A188CB60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6AF615-32CD-BC47-B842-8391A77DF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AF4EBB-BF31-864E-9C39-80669F98F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43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11133D-2CA3-E141-A233-518778055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F55D9-6E89-5D4B-B60C-8D3B5365D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6E0A6-E2F4-724F-A9DF-3FDDB5CC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94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70FD6-C41C-654B-B1ED-DA536F77B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6F672-98E9-914A-B998-B5B27F741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D03A-0BBE-DC4B-9879-E6EBB3368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04288A-50C8-1647-8340-7ADEDF293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884A55-F3C4-C64B-8E9A-7AEFC585A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8F5B3-5615-1840-9094-A0366C4BA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05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A53F5-8105-6949-92B5-27E206668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563F9D-3A5C-DE4A-988A-7BE36249C3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EAE292-A7EB-8043-AEF8-32E5E840A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86B841-A228-D849-BA10-8DFB85542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C5024F-6457-914E-8F50-1F87D026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9D00F-3D05-5C4A-93DD-88AEBFCE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7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578F07-9C0C-FD4C-B9F3-EEA96C4AC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0CAFE-E112-564A-A7F5-4C6FADB1E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9F95D-B90F-3E4D-91A3-C95914308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8C38C-BAD3-1745-81CA-FD948B389B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DD251-7E67-4442-85D8-3CF80A612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F1FB3-5752-AA47-825F-4BA25033E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5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16: </a:t>
            </a:r>
            <a:r>
              <a:rPr lang="en-US" dirty="0"/>
              <a:t>C/C++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4974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</a:t>
            </a:r>
            <a:r>
              <a:rPr lang="en-US" dirty="0" err="1"/>
              <a:t>polyarea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4ADCF-4A6A-B947-A3A7-19D0ADC6EF09}"/>
              </a:ext>
            </a:extLst>
          </p:cNvPr>
          <p:cNvSpPr txBox="1"/>
          <p:nvPr/>
        </p:nvSpPr>
        <p:spPr>
          <a:xfrm>
            <a:off x="612257" y="1352518"/>
            <a:ext cx="31950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Remember – </a:t>
            </a:r>
            <a:r>
              <a:rPr lang="en-US" sz="3200" dirty="0" err="1"/>
              <a:t>polyarea.ipynb</a:t>
            </a:r>
            <a:r>
              <a:rPr lang="en-US" sz="3200" dirty="0"/>
              <a:t>, </a:t>
            </a:r>
            <a:r>
              <a:rPr lang="en-US" sz="3200" dirty="0" err="1"/>
              <a:t>Lec</a:t>
            </a:r>
            <a:r>
              <a:rPr lang="en-US" sz="3200" dirty="0"/>
              <a:t> 04 </a:t>
            </a:r>
          </a:p>
          <a:p>
            <a:endParaRPr lang="en-US" sz="3200" dirty="0"/>
          </a:p>
          <a:p>
            <a:r>
              <a:rPr lang="en-US" sz="3200" dirty="0"/>
              <a:t>How does this look in C.</a:t>
            </a:r>
          </a:p>
          <a:p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94748-BA61-A547-8E5A-10A252A15FEC}"/>
              </a:ext>
            </a:extLst>
          </p:cNvPr>
          <p:cNvSpPr txBox="1"/>
          <p:nvPr/>
        </p:nvSpPr>
        <p:spPr>
          <a:xfrm>
            <a:off x="5216156" y="149188"/>
            <a:ext cx="4235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Lets start with high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C4A9A4-745F-AC43-97A6-CDE0514072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34" r="50000" b="-2334"/>
          <a:stretch/>
        </p:blipFill>
        <p:spPr>
          <a:xfrm>
            <a:off x="4954219" y="811969"/>
            <a:ext cx="5448300" cy="4864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FFBAE2-370A-6D4F-AC63-A96A6CA5654C}"/>
              </a:ext>
            </a:extLst>
          </p:cNvPr>
          <p:cNvSpPr txBox="1"/>
          <p:nvPr/>
        </p:nvSpPr>
        <p:spPr>
          <a:xfrm>
            <a:off x="529856" y="4769714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~3 core functions,  </a:t>
            </a:r>
            <a:r>
              <a:rPr lang="en-US" sz="2400" dirty="0" err="1"/>
              <a:t>readnodes</a:t>
            </a:r>
            <a:r>
              <a:rPr lang="en-US" sz="2400" dirty="0"/>
              <a:t>(), </a:t>
            </a:r>
            <a:r>
              <a:rPr lang="en-US" sz="2400" dirty="0" err="1"/>
              <a:t>form_vectors</a:t>
            </a:r>
            <a:r>
              <a:rPr lang="en-US" sz="2400" dirty="0"/>
              <a:t>(), </a:t>
            </a:r>
            <a:r>
              <a:rPr lang="en-US" sz="2400" dirty="0" err="1"/>
              <a:t>triarea</a:t>
            </a:r>
            <a:r>
              <a:rPr lang="en-US" sz="2400" dirty="0"/>
              <a:t>().</a:t>
            </a:r>
          </a:p>
          <a:p>
            <a:r>
              <a:rPr lang="en-US" sz="2400" dirty="0"/>
              <a:t>In C there is not built-in way to plot.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ADA5373-6973-1C49-97B8-377FB4596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5A7365-60C9-984A-966B-11F83260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6CACBF-119D-A94A-914D-FB07B657A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20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</a:t>
            </a:r>
            <a:r>
              <a:rPr lang="en-US" dirty="0" err="1"/>
              <a:t>polyarea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03F272-1752-D644-ACDB-A78DB0DB14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34" r="50000" b="-2334"/>
          <a:stretch/>
        </p:blipFill>
        <p:spPr>
          <a:xfrm>
            <a:off x="529856" y="1231864"/>
            <a:ext cx="4399332" cy="3927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F9D374E-0D4B-B043-BD3E-9A233A0EE3AC}"/>
              </a:ext>
            </a:extLst>
          </p:cNvPr>
          <p:cNvSpPr txBox="1"/>
          <p:nvPr/>
        </p:nvSpPr>
        <p:spPr>
          <a:xfrm>
            <a:off x="157163" y="5500688"/>
            <a:ext cx="360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basic </a:t>
            </a:r>
            <a:r>
              <a:rPr lang="en-US" dirty="0" err="1"/>
              <a:t>poly_area</a:t>
            </a:r>
            <a:r>
              <a:rPr lang="en-US" dirty="0"/>
              <a:t> main program in 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5229B4-0F1A-054A-BFF7-ADBAE89F8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705" y="0"/>
            <a:ext cx="4849813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2A48BA-0594-0446-B22F-E5899F529743}"/>
              </a:ext>
            </a:extLst>
          </p:cNvPr>
          <p:cNvSpPr txBox="1"/>
          <p:nvPr/>
        </p:nvSpPr>
        <p:spPr>
          <a:xfrm>
            <a:off x="7761010" y="-57150"/>
            <a:ext cx="265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Headers for “</a:t>
            </a:r>
            <a:r>
              <a:rPr lang="en-US" dirty="0" err="1"/>
              <a:t>printf</a:t>
            </a:r>
            <a:r>
              <a:rPr lang="en-US" dirty="0"/>
              <a:t>”, “</a:t>
            </a:r>
            <a:r>
              <a:rPr lang="en-US" dirty="0" err="1"/>
              <a:t>scanf</a:t>
            </a:r>
            <a:r>
              <a:rPr lang="en-US" dirty="0"/>
              <a:t>”, ”exit”, “fabs”.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96C14D-C91A-2243-BC73-1A43FFBEA61A}"/>
              </a:ext>
            </a:extLst>
          </p:cNvPr>
          <p:cNvSpPr txBox="1"/>
          <p:nvPr/>
        </p:nvSpPr>
        <p:spPr>
          <a:xfrm>
            <a:off x="6745758" y="553703"/>
            <a:ext cx="484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Global, static max size, later we will use pointer.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4F7BC1-8A3A-0846-A071-426146AE8213}"/>
              </a:ext>
            </a:extLst>
          </p:cNvPr>
          <p:cNvSpPr txBox="1"/>
          <p:nvPr/>
        </p:nvSpPr>
        <p:spPr>
          <a:xfrm>
            <a:off x="9399310" y="923035"/>
            <a:ext cx="265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Types for our internal functions.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DA0E99-00C1-C642-B79B-C7B37613A74F}"/>
              </a:ext>
            </a:extLst>
          </p:cNvPr>
          <p:cNvSpPr txBox="1"/>
          <p:nvPr/>
        </p:nvSpPr>
        <p:spPr>
          <a:xfrm>
            <a:off x="7761009" y="1676253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 function – everything starts here.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7555B4-A121-2941-9E54-7831F84E6A02}"/>
              </a:ext>
            </a:extLst>
          </p:cNvPr>
          <p:cNvSpPr txBox="1"/>
          <p:nvPr/>
        </p:nvSpPr>
        <p:spPr>
          <a:xfrm>
            <a:off x="7761008" y="2287448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declare types of main variables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2B5625-DBD4-A841-B0B4-939860FD952C}"/>
              </a:ext>
            </a:extLst>
          </p:cNvPr>
          <p:cNvSpPr txBox="1"/>
          <p:nvPr/>
        </p:nvSpPr>
        <p:spPr>
          <a:xfrm>
            <a:off x="8202989" y="3485310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internal function to read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11BC64-A7C3-2644-97AC-06641A80DA46}"/>
              </a:ext>
            </a:extLst>
          </p:cNvPr>
          <p:cNvSpPr txBox="1"/>
          <p:nvPr/>
        </p:nvSpPr>
        <p:spPr>
          <a:xfrm>
            <a:off x="8803277" y="4997081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internal function to form triangles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54906F-C777-1A4E-9986-D7A789C6C81A}"/>
              </a:ext>
            </a:extLst>
          </p:cNvPr>
          <p:cNvSpPr txBox="1"/>
          <p:nvPr/>
        </p:nvSpPr>
        <p:spPr>
          <a:xfrm>
            <a:off x="8803277" y="5301735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internal triangle area function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8B6096-F262-C749-B4E8-5419095F8A49}"/>
              </a:ext>
            </a:extLst>
          </p:cNvPr>
          <p:cNvSpPr txBox="1"/>
          <p:nvPr/>
        </p:nvSpPr>
        <p:spPr>
          <a:xfrm>
            <a:off x="8803276" y="5645554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internal direction check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5D5487-3AD5-3E4F-B852-A2C3F3830E3D}"/>
              </a:ext>
            </a:extLst>
          </p:cNvPr>
          <p:cNvSpPr txBox="1"/>
          <p:nvPr/>
        </p:nvSpPr>
        <p:spPr>
          <a:xfrm>
            <a:off x="8803275" y="6358705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print total area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8CC01E-A938-7245-92A8-AF7EE943291A}"/>
              </a:ext>
            </a:extLst>
          </p:cNvPr>
          <p:cNvSpPr txBox="1"/>
          <p:nvPr/>
        </p:nvSpPr>
        <p:spPr>
          <a:xfrm>
            <a:off x="8803274" y="5997412"/>
            <a:ext cx="4430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sum area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CC1E3-A7E6-5640-BAA0-33782790B16E}"/>
              </a:ext>
            </a:extLst>
          </p:cNvPr>
          <p:cNvSpPr txBox="1"/>
          <p:nvPr/>
        </p:nvSpPr>
        <p:spPr>
          <a:xfrm>
            <a:off x="2443163" y="6229577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“main”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C288A8-FE88-0244-BEAF-35E7BE5B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7DD57B-01CA-FC4D-B0DA-93FECBC8B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3F4CFE-C743-FA41-8180-AE8C1757F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2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-337583"/>
            <a:ext cx="10515600" cy="1325563"/>
          </a:xfrm>
        </p:spPr>
        <p:txBody>
          <a:bodyPr/>
          <a:lstStyle/>
          <a:p>
            <a:r>
              <a:rPr lang="en-US" dirty="0"/>
              <a:t>C </a:t>
            </a:r>
            <a:r>
              <a:rPr lang="en-US" dirty="0" err="1"/>
              <a:t>polyarea</a:t>
            </a:r>
            <a:r>
              <a:rPr lang="en-US" dirty="0"/>
              <a:t> vs Python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6928DF-166A-9344-8A62-AED9BB8AF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3" y="703571"/>
            <a:ext cx="5301545" cy="5613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DE13CE-C023-B146-BA0F-8CF221E794B0}"/>
              </a:ext>
            </a:extLst>
          </p:cNvPr>
          <p:cNvSpPr txBox="1"/>
          <p:nvPr/>
        </p:nvSpPr>
        <p:spPr>
          <a:xfrm>
            <a:off x="5738813" y="5172128"/>
            <a:ext cx="5781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Pass in array to fill, return number of nodes read, error checking but no error recovery.</a:t>
            </a:r>
          </a:p>
          <a:p>
            <a:endParaRPr lang="en-US" dirty="0"/>
          </a:p>
          <a:p>
            <a:r>
              <a:rPr lang="en-US" dirty="0"/>
              <a:t>while loop testing for “end of file” (-1).  if () {} -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90AAA1-576E-2D48-83DF-C5E079A8D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8814" y="325198"/>
            <a:ext cx="5781674" cy="4563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7131D2-F64D-B04D-8FF8-C9CAD460FE81}"/>
              </a:ext>
            </a:extLst>
          </p:cNvPr>
          <p:cNvSpPr txBox="1"/>
          <p:nvPr/>
        </p:nvSpPr>
        <p:spPr>
          <a:xfrm>
            <a:off x="2443163" y="6229577"/>
            <a:ext cx="720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I/O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7F3036-41DD-2F4B-A978-40578630F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716333-182D-364F-BE8B-DE855DF01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558DE7-2072-654F-9042-31AA90619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99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</a:t>
            </a:r>
            <a:r>
              <a:rPr lang="en-US" dirty="0" err="1"/>
              <a:t>polyarea</a:t>
            </a:r>
            <a:r>
              <a:rPr lang="en-US" dirty="0"/>
              <a:t> vs Python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76AD0B-9B8C-144F-835F-6FBF9932B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254012"/>
            <a:ext cx="6172200" cy="1752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FF6073-8E86-BC41-8E43-01FA4BD3E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56" y="3597388"/>
            <a:ext cx="8737600" cy="1549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B3716A2-B15B-354F-9EEC-7D8EDF841381}"/>
              </a:ext>
            </a:extLst>
          </p:cNvPr>
          <p:cNvSpPr txBox="1"/>
          <p:nvPr/>
        </p:nvSpPr>
        <p:spPr>
          <a:xfrm>
            <a:off x="695325" y="5311600"/>
            <a:ext cx="4538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triangle (</a:t>
            </a:r>
            <a:r>
              <a:rPr lang="en-US" sz="3200" dirty="0" err="1"/>
              <a:t>wrt</a:t>
            </a:r>
            <a:r>
              <a:rPr lang="en-US" sz="3200" dirty="0"/>
              <a:t> to first point)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FA9FB-CD26-404E-9577-302C3A92FD8D}"/>
              </a:ext>
            </a:extLst>
          </p:cNvPr>
          <p:cNvSpPr txBox="1"/>
          <p:nvPr/>
        </p:nvSpPr>
        <p:spPr>
          <a:xfrm>
            <a:off x="7200900" y="1254012"/>
            <a:ext cx="354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 form all triangles in np array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0551D-7821-0A4E-915C-414DFBF4378F}"/>
              </a:ext>
            </a:extLst>
          </p:cNvPr>
          <p:cNvSpPr txBox="1"/>
          <p:nvPr/>
        </p:nvSpPr>
        <p:spPr>
          <a:xfrm>
            <a:off x="9432925" y="2579575"/>
            <a:ext cx="21145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 loop over triangles, form one at a time for node “</a:t>
            </a:r>
            <a:r>
              <a:rPr lang="en-US" dirty="0" err="1"/>
              <a:t>i</a:t>
            </a:r>
            <a:r>
              <a:rPr lang="en-US" dirty="0"/>
              <a:t>”.</a:t>
            </a:r>
          </a:p>
          <a:p>
            <a:endParaRPr lang="en-US" dirty="0"/>
          </a:p>
          <a:p>
            <a:r>
              <a:rPr lang="en-US" dirty="0"/>
              <a:t>Type declarations needed for every variable (NMAX is global).</a:t>
            </a:r>
          </a:p>
          <a:p>
            <a:endParaRPr lang="en-US" dirty="0"/>
          </a:p>
          <a:p>
            <a:r>
              <a:rPr lang="en-US" dirty="0"/>
              <a:t>Result is passed out through array (array is “pointer” to memory).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4FF542-1103-DD48-B274-860DE49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2F376A-9AC4-804C-9DC5-06762130B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927F17-D4B1-5E4C-B6FB-E671E2AC4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58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-64352"/>
            <a:ext cx="10515600" cy="1325563"/>
          </a:xfrm>
        </p:spPr>
        <p:txBody>
          <a:bodyPr/>
          <a:lstStyle/>
          <a:p>
            <a:r>
              <a:rPr lang="en-US" dirty="0"/>
              <a:t>C </a:t>
            </a:r>
            <a:r>
              <a:rPr lang="en-US" dirty="0" err="1"/>
              <a:t>polyarea</a:t>
            </a:r>
            <a:r>
              <a:rPr lang="en-US" dirty="0"/>
              <a:t> vs Python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3716A2-B15B-354F-9EEC-7D8EDF841381}"/>
              </a:ext>
            </a:extLst>
          </p:cNvPr>
          <p:cNvSpPr txBox="1"/>
          <p:nvPr/>
        </p:nvSpPr>
        <p:spPr>
          <a:xfrm>
            <a:off x="5599220" y="2912388"/>
            <a:ext cx="5877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cross-product area, (</a:t>
            </a:r>
            <a:r>
              <a:rPr lang="en-US" sz="3200" dirty="0" err="1"/>
              <a:t>a</a:t>
            </a:r>
            <a:r>
              <a:rPr lang="en-US" sz="3200" baseline="-25000" dirty="0" err="1"/>
              <a:t>x</a:t>
            </a:r>
            <a:r>
              <a:rPr lang="en-US" sz="3200" dirty="0" err="1"/>
              <a:t>b</a:t>
            </a:r>
            <a:r>
              <a:rPr lang="en-US" sz="3200" baseline="-25000" dirty="0" err="1"/>
              <a:t>y</a:t>
            </a:r>
            <a:r>
              <a:rPr lang="en-US" sz="3200" dirty="0" err="1"/>
              <a:t>-a</a:t>
            </a:r>
            <a:r>
              <a:rPr lang="en-US" sz="3200" baseline="-25000" dirty="0" err="1"/>
              <a:t>y</a:t>
            </a:r>
            <a:r>
              <a:rPr lang="en-US" sz="3200" dirty="0" err="1"/>
              <a:t>b</a:t>
            </a:r>
            <a:r>
              <a:rPr lang="en-US" sz="3200" baseline="-25000" dirty="0" err="1"/>
              <a:t>x</a:t>
            </a:r>
            <a:r>
              <a:rPr lang="en-US" sz="3200" dirty="0"/>
              <a:t>)*0.5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CFA9FB-CD26-404E-9577-302C3A92FD8D}"/>
              </a:ext>
            </a:extLst>
          </p:cNvPr>
          <p:cNvSpPr txBox="1"/>
          <p:nvPr/>
        </p:nvSpPr>
        <p:spPr>
          <a:xfrm>
            <a:off x="891248" y="881845"/>
            <a:ext cx="387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 cross product and convex check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6CFBAC-AB02-5645-ADD8-F76B2E388A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459"/>
          <a:stretch/>
        </p:blipFill>
        <p:spPr>
          <a:xfrm>
            <a:off x="6021566" y="1394740"/>
            <a:ext cx="5566144" cy="157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0DD99C-60B1-9D48-AAD8-7CF72A9773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189"/>
          <a:stretch/>
        </p:blipFill>
        <p:spPr>
          <a:xfrm>
            <a:off x="529856" y="1251177"/>
            <a:ext cx="4461245" cy="4978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C68CC2-4F46-DB43-892A-28A83DAB4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907" y="3764220"/>
            <a:ext cx="4461244" cy="2813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0DB7A3-7157-3144-9492-D506B0A8C592}"/>
              </a:ext>
            </a:extLst>
          </p:cNvPr>
          <p:cNvSpPr txBox="1"/>
          <p:nvPr/>
        </p:nvSpPr>
        <p:spPr>
          <a:xfrm>
            <a:off x="9982201" y="3764220"/>
            <a:ext cx="2209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Convex check.</a:t>
            </a:r>
          </a:p>
          <a:p>
            <a:r>
              <a:rPr lang="en-US" sz="2800" dirty="0"/>
              <a:t>Type of function is void, no return value,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ABF729-C6EE-9D47-B60A-3625FD04A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12E27-F89E-4045-A3D6-4EC0DC469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97902-7FE1-ED4F-82EF-FC5152A83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5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v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7" y="1253331"/>
            <a:ext cx="11603663" cy="4351338"/>
          </a:xfrm>
        </p:spPr>
        <p:txBody>
          <a:bodyPr/>
          <a:lstStyle/>
          <a:p>
            <a:r>
              <a:rPr lang="en-US" dirty="0"/>
              <a:t>Try</a:t>
            </a:r>
          </a:p>
          <a:p>
            <a:pPr marL="0" indent="0">
              <a:buNone/>
            </a:pPr>
            <a:r>
              <a:rPr lang="en-US" dirty="0"/>
              <a:t>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D7EF5E-924D-F340-84B7-2A5CE7A7210A}"/>
              </a:ext>
            </a:extLst>
          </p:cNvPr>
          <p:cNvSpPr txBox="1"/>
          <p:nvPr/>
        </p:nvSpPr>
        <p:spPr>
          <a:xfrm>
            <a:off x="6129668" y="1764823"/>
            <a:ext cx="57344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- Modify to avoid error on concave/to compile from separate files.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03A567-049E-5E4A-8C8C-32A0F189D31D}"/>
              </a:ext>
            </a:extLst>
          </p:cNvPr>
          <p:cNvSpPr txBox="1"/>
          <p:nvPr/>
        </p:nvSpPr>
        <p:spPr>
          <a:xfrm>
            <a:off x="1800226" y="1902263"/>
            <a:ext cx="3792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Lec17_polyarea.c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D9373-C6C3-6A40-82AA-64881BE22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5DF0D-86F6-CF43-B2A1-7B97626D6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2EF3F9-53D6-A44C-942E-F0F9C33DE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15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0F1C89-0932-8C4A-A291-F58A67521910}"/>
              </a:ext>
            </a:extLst>
          </p:cNvPr>
          <p:cNvSpPr txBox="1"/>
          <p:nvPr/>
        </p:nvSpPr>
        <p:spPr>
          <a:xfrm>
            <a:off x="529856" y="3523518"/>
            <a:ext cx="7571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TAHMac</a:t>
            </a:r>
            <a:r>
              <a:rPr lang="en-US" dirty="0"/>
              <a:t>[1554] cc  Lec17_poly_area.c -o Lec17_poly_area</a:t>
            </a:r>
          </a:p>
          <a:p>
            <a:r>
              <a:rPr lang="en-US" dirty="0" err="1"/>
              <a:t>TAHMac</a:t>
            </a:r>
            <a:r>
              <a:rPr lang="en-US" dirty="0"/>
              <a:t>[1555] Lec17_poly_area &lt; </a:t>
            </a:r>
            <a:r>
              <a:rPr lang="en-US" dirty="0" err="1"/>
              <a:t>poly_input.txt</a:t>
            </a:r>
            <a:endParaRPr lang="en-US" dirty="0"/>
          </a:p>
          <a:p>
            <a:r>
              <a:rPr lang="en-US" dirty="0"/>
              <a:t>=== Computing polygon area ==</a:t>
            </a:r>
          </a:p>
          <a:p>
            <a:r>
              <a:rPr lang="en-US" dirty="0"/>
              <a:t>Enter space-separated pairs of coordinates of the nodes, one pair per line.</a:t>
            </a:r>
          </a:p>
          <a:p>
            <a:r>
              <a:rPr lang="en-US" dirty="0"/>
              <a:t>Polygon has 5 nodes.</a:t>
            </a:r>
          </a:p>
          <a:p>
            <a:r>
              <a:rPr lang="en-US" dirty="0"/>
              <a:t>Area = 4.000000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F7AEE4-1BE2-DB44-B4C5-DE9D77BAC2C6}"/>
              </a:ext>
            </a:extLst>
          </p:cNvPr>
          <p:cNvSpPr txBox="1"/>
          <p:nvPr/>
        </p:nvSpPr>
        <p:spPr>
          <a:xfrm>
            <a:off x="8409904" y="3523518"/>
            <a:ext cx="3521596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TAHMac</a:t>
            </a:r>
            <a:r>
              <a:rPr lang="en-US" dirty="0"/>
              <a:t>[1556] cat </a:t>
            </a:r>
            <a:r>
              <a:rPr lang="en-US" dirty="0" err="1"/>
              <a:t>poly_input.txt</a:t>
            </a:r>
            <a:endParaRPr lang="en-US" dirty="0"/>
          </a:p>
          <a:p>
            <a:r>
              <a:rPr lang="en-US" dirty="0"/>
              <a:t>0 0</a:t>
            </a:r>
          </a:p>
          <a:p>
            <a:r>
              <a:rPr lang="en-US" dirty="0"/>
              <a:t>0 2</a:t>
            </a:r>
          </a:p>
          <a:p>
            <a:r>
              <a:rPr lang="en-US" dirty="0"/>
              <a:t>2 2</a:t>
            </a:r>
          </a:p>
          <a:p>
            <a:r>
              <a:rPr lang="en-US" dirty="0"/>
              <a:t>2 0</a:t>
            </a:r>
          </a:p>
          <a:p>
            <a:r>
              <a:rPr lang="en-US" dirty="0"/>
              <a:t>0 0</a:t>
            </a:r>
          </a:p>
          <a:p>
            <a:r>
              <a:rPr lang="en-US" dirty="0" err="1"/>
              <a:t>TAHMac</a:t>
            </a:r>
            <a:r>
              <a:rPr lang="en-US" dirty="0"/>
              <a:t>[1557]</a:t>
            </a:r>
          </a:p>
        </p:txBody>
      </p:sp>
    </p:spTree>
    <p:extLst>
      <p:ext uri="{BB962C8B-B14F-4D97-AF65-F5344CB8AC3E}">
        <p14:creationId xmlns:p14="http://schemas.microsoft.com/office/powerpoint/2010/main" val="411339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16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5B979F6-4C93-0249-86F4-099D5AEF1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E658DC5-C902-154B-8118-E2B8A04CB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 concepts and syntax in C/C++</a:t>
            </a:r>
          </a:p>
          <a:p>
            <a:pPr lvl="1"/>
            <a:r>
              <a:rPr lang="en-US" dirty="0"/>
              <a:t>Some simple examples</a:t>
            </a:r>
          </a:p>
          <a:p>
            <a:pPr lvl="1"/>
            <a:r>
              <a:rPr lang="en-US" dirty="0"/>
              <a:t>Look at example numerical codes in C</a:t>
            </a:r>
          </a:p>
          <a:p>
            <a:pPr lvl="2"/>
            <a:r>
              <a:rPr lang="en-US" dirty="0" err="1"/>
              <a:t>Polyarea</a:t>
            </a:r>
            <a:endParaRPr lang="en-US" dirty="0"/>
          </a:p>
          <a:p>
            <a:pPr lvl="1"/>
            <a:r>
              <a:rPr lang="en-US" dirty="0"/>
              <a:t>Delve into use of</a:t>
            </a:r>
          </a:p>
          <a:p>
            <a:pPr lvl="2"/>
            <a:r>
              <a:rPr lang="en-US" dirty="0"/>
              <a:t>Pointers</a:t>
            </a:r>
          </a:p>
          <a:p>
            <a:pPr lvl="2"/>
            <a:r>
              <a:rPr lang="en-US" dirty="0"/>
              <a:t>Structures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0779A31-72F2-7144-8D78-2A3E0FE38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BC0E941-2B90-504B-9A8D-02BABBDD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BBAC0C-9639-D041-9FC9-CEE3D43F3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89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syntax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8" y="1105225"/>
            <a:ext cx="11603663" cy="4351338"/>
          </a:xfrm>
        </p:spPr>
        <p:txBody>
          <a:bodyPr/>
          <a:lstStyle/>
          <a:p>
            <a:r>
              <a:rPr lang="en-US" dirty="0"/>
              <a:t>Simple program exercise that shows functions, loops, pointers and copies </a:t>
            </a:r>
            <a:r>
              <a:rPr lang="en-US" dirty="0" err="1"/>
              <a:t>etc</a:t>
            </a:r>
            <a:r>
              <a:rPr lang="en-US" dirty="0"/>
              <a:t>… </a:t>
            </a:r>
          </a:p>
          <a:p>
            <a:pPr lvl="1"/>
            <a:r>
              <a:rPr lang="en-US" dirty="0"/>
              <a:t>Remember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94D032-42DD-BD4D-A6EA-EE8CA75A3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47" y="2378703"/>
            <a:ext cx="2705100" cy="4229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AD9FB3-A187-0749-BA27-455BA41D7C48}"/>
              </a:ext>
            </a:extLst>
          </p:cNvPr>
          <p:cNvSpPr txBox="1"/>
          <p:nvPr/>
        </p:nvSpPr>
        <p:spPr>
          <a:xfrm>
            <a:off x="4651411" y="2117093"/>
            <a:ext cx="3576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How does this look in 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C13A31-FB71-AD4D-9445-BA2A018E6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7118" y="3245441"/>
            <a:ext cx="5285398" cy="2038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79359FF-D668-8E47-85FC-857B7152C512}"/>
              </a:ext>
            </a:extLst>
          </p:cNvPr>
          <p:cNvCxnSpPr/>
          <p:nvPr/>
        </p:nvCxnSpPr>
        <p:spPr>
          <a:xfrm flipV="1">
            <a:off x="6592186" y="2378703"/>
            <a:ext cx="3040912" cy="970553"/>
          </a:xfrm>
          <a:prstGeom prst="straightConnector1">
            <a:avLst/>
          </a:prstGeom>
          <a:ln w="15875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4807526-D9DC-2E4F-AF4D-36B2CEC559BE}"/>
              </a:ext>
            </a:extLst>
          </p:cNvPr>
          <p:cNvSpPr txBox="1"/>
          <p:nvPr/>
        </p:nvSpPr>
        <p:spPr>
          <a:xfrm>
            <a:off x="9660787" y="2150585"/>
            <a:ext cx="2270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Include standard lib header file (for I/O)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A5AF84-4F1D-D647-8761-2B1CFB08C992}"/>
              </a:ext>
            </a:extLst>
          </p:cNvPr>
          <p:cNvCxnSpPr>
            <a:cxnSpLocks/>
          </p:cNvCxnSpPr>
          <p:nvPr/>
        </p:nvCxnSpPr>
        <p:spPr>
          <a:xfrm flipV="1">
            <a:off x="8126487" y="3122135"/>
            <a:ext cx="1471786" cy="578734"/>
          </a:xfrm>
          <a:prstGeom prst="straightConnector1">
            <a:avLst/>
          </a:prstGeom>
          <a:ln w="15875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9DCC142-94B0-2B45-86E5-2E226FB9D36C}"/>
              </a:ext>
            </a:extLst>
          </p:cNvPr>
          <p:cNvSpPr txBox="1"/>
          <p:nvPr/>
        </p:nvSpPr>
        <p:spPr>
          <a:xfrm>
            <a:off x="9642256" y="2853208"/>
            <a:ext cx="2469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Executable statements in a function </a:t>
            </a:r>
          </a:p>
          <a:p>
            <a:r>
              <a:rPr lang="en-US" dirty="0">
                <a:latin typeface="Courier" pitchFamily="2" charset="0"/>
              </a:rPr>
              <a:t>int main(…){…}</a:t>
            </a:r>
            <a:endParaRPr lang="en-US" sz="3200" dirty="0">
              <a:latin typeface="Courier" pitchFamily="2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5B5030E-D64B-2C4E-9839-4C3604F30D83}"/>
              </a:ext>
            </a:extLst>
          </p:cNvPr>
          <p:cNvCxnSpPr>
            <a:cxnSpLocks/>
          </p:cNvCxnSpPr>
          <p:nvPr/>
        </p:nvCxnSpPr>
        <p:spPr>
          <a:xfrm>
            <a:off x="6548203" y="4029075"/>
            <a:ext cx="3084895" cy="168790"/>
          </a:xfrm>
          <a:prstGeom prst="straightConnector1">
            <a:avLst/>
          </a:prstGeom>
          <a:ln w="15875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AAE7B6C-6CAF-524C-BA76-2C64D779A2E0}"/>
              </a:ext>
            </a:extLst>
          </p:cNvPr>
          <p:cNvSpPr txBox="1"/>
          <p:nvPr/>
        </p:nvSpPr>
        <p:spPr>
          <a:xfrm>
            <a:off x="9660786" y="3961030"/>
            <a:ext cx="2270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Variables all need to be typed explicitly.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326AAF-1F5A-F542-BBB8-F2FAD95C04AB}"/>
              </a:ext>
            </a:extLst>
          </p:cNvPr>
          <p:cNvCxnSpPr>
            <a:cxnSpLocks/>
          </p:cNvCxnSpPr>
          <p:nvPr/>
        </p:nvCxnSpPr>
        <p:spPr>
          <a:xfrm>
            <a:off x="5787656" y="4284195"/>
            <a:ext cx="3854600" cy="651372"/>
          </a:xfrm>
          <a:prstGeom prst="straightConnector1">
            <a:avLst/>
          </a:prstGeom>
          <a:ln w="15875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C836016-DEE8-214E-BF8E-B380A3451583}"/>
              </a:ext>
            </a:extLst>
          </p:cNvPr>
          <p:cNvSpPr txBox="1"/>
          <p:nvPr/>
        </p:nvSpPr>
        <p:spPr>
          <a:xfrm>
            <a:off x="9741447" y="4727419"/>
            <a:ext cx="2270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Statements have to end with </a:t>
            </a:r>
            <a:r>
              <a:rPr lang="en-US" dirty="0">
                <a:latin typeface="Courier" pitchFamily="2" charset="0"/>
              </a:rPr>
              <a:t>;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5A430DF-7866-0E47-AA77-BBF252460774}"/>
              </a:ext>
            </a:extLst>
          </p:cNvPr>
          <p:cNvCxnSpPr>
            <a:cxnSpLocks/>
          </p:cNvCxnSpPr>
          <p:nvPr/>
        </p:nvCxnSpPr>
        <p:spPr>
          <a:xfrm>
            <a:off x="7551346" y="4877684"/>
            <a:ext cx="2190101" cy="655128"/>
          </a:xfrm>
          <a:prstGeom prst="straightConnector1">
            <a:avLst/>
          </a:prstGeom>
          <a:ln w="15875">
            <a:solidFill>
              <a:schemeClr val="accent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352BC9E-83FB-6841-B169-DDDF07C6A456}"/>
              </a:ext>
            </a:extLst>
          </p:cNvPr>
          <p:cNvSpPr txBox="1"/>
          <p:nvPr/>
        </p:nvSpPr>
        <p:spPr>
          <a:xfrm>
            <a:off x="9751018" y="5337795"/>
            <a:ext cx="2270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Call a standard lib </a:t>
            </a:r>
            <a:r>
              <a:rPr lang="en-US" dirty="0" err="1"/>
              <a:t>func</a:t>
            </a:r>
            <a:r>
              <a:rPr lang="en-US" dirty="0"/>
              <a:t> to do I/O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1C3C89E-8F07-DA49-8696-ED21D96ACE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058"/>
          <a:stretch/>
        </p:blipFill>
        <p:spPr>
          <a:xfrm>
            <a:off x="3711391" y="5629672"/>
            <a:ext cx="5953900" cy="1058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712565F-DDAD-D444-B48C-80310F0B3D89}"/>
              </a:ext>
            </a:extLst>
          </p:cNvPr>
          <p:cNvSpPr txBox="1"/>
          <p:nvPr/>
        </p:nvSpPr>
        <p:spPr>
          <a:xfrm>
            <a:off x="9651002" y="6129336"/>
            <a:ext cx="2180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Compile and the execute in terminal.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770B2-295E-2B46-B072-710584EF5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FDB8E-6D03-994E-9DC0-C93BAAA9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E092B7-7C7B-2D41-BC25-DC779B9E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79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syntax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7" y="1253331"/>
            <a:ext cx="11603663" cy="4351338"/>
          </a:xfrm>
        </p:spPr>
        <p:txBody>
          <a:bodyPr/>
          <a:lstStyle/>
          <a:p>
            <a:r>
              <a:rPr lang="en-US" dirty="0"/>
              <a:t>Lets create a function “</a:t>
            </a:r>
            <a:r>
              <a:rPr lang="en-US" dirty="0" err="1"/>
              <a:t>below_epsilon</a:t>
            </a:r>
            <a:r>
              <a:rPr lang="en-US" dirty="0"/>
              <a:t>” that returns true is a number is too small to change one when subtracted. Historically this is known as “machine epsilon”.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22B6C7-81A0-0B47-8CD9-321DC056C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37" y="2867025"/>
            <a:ext cx="5706967" cy="2547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569650-0C15-744A-AB9A-BF3502D217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424"/>
          <a:stretch/>
        </p:blipFill>
        <p:spPr>
          <a:xfrm>
            <a:off x="6335712" y="2750344"/>
            <a:ext cx="5528451" cy="278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FA55C4-40FD-AC45-A608-6E4118265D26}"/>
              </a:ext>
            </a:extLst>
          </p:cNvPr>
          <p:cNvSpPr txBox="1"/>
          <p:nvPr/>
        </p:nvSpPr>
        <p:spPr>
          <a:xfrm>
            <a:off x="187105" y="5913676"/>
            <a:ext cx="12297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 when we split in two files, need a “function prototype” in main, to give function and </a:t>
            </a:r>
            <a:r>
              <a:rPr lang="en-US" sz="2400" dirty="0" err="1"/>
              <a:t>args</a:t>
            </a:r>
            <a:r>
              <a:rPr lang="en-US" sz="2400" dirty="0"/>
              <a:t> types.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33C8C4-06CD-904B-A00A-56F4A46D0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4799F-483B-CC43-904E-9DF67A6EF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4FDD63-5494-5043-A420-3BA38E12A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DE5554-1316-D542-8050-C9DB898BC287}"/>
              </a:ext>
            </a:extLst>
          </p:cNvPr>
          <p:cNvSpPr txBox="1"/>
          <p:nvPr/>
        </p:nvSpPr>
        <p:spPr>
          <a:xfrm>
            <a:off x="529856" y="5531644"/>
            <a:ext cx="4763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Lec17_below_epsilon_main.c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F45429-6097-AF4F-9E0D-90EA848513D6}"/>
              </a:ext>
            </a:extLst>
          </p:cNvPr>
          <p:cNvSpPr txBox="1"/>
          <p:nvPr/>
        </p:nvSpPr>
        <p:spPr>
          <a:xfrm>
            <a:off x="6525295" y="5604986"/>
            <a:ext cx="480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Lec17_below_epsilon_func.c</a:t>
            </a:r>
          </a:p>
        </p:txBody>
      </p:sp>
    </p:spTree>
    <p:extLst>
      <p:ext uri="{BB962C8B-B14F-4D97-AF65-F5344CB8AC3E}">
        <p14:creationId xmlns:p14="http://schemas.microsoft.com/office/powerpoint/2010/main" val="287071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syntax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7" y="1253331"/>
            <a:ext cx="11603663" cy="4351338"/>
          </a:xfrm>
        </p:spPr>
        <p:txBody>
          <a:bodyPr/>
          <a:lstStyle/>
          <a:p>
            <a:r>
              <a:rPr lang="en-US" dirty="0"/>
              <a:t>Are we sure 0 is false? We can write a program to test this.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C49D5A-78F5-5F40-A050-143B47C28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" y="1993900"/>
            <a:ext cx="6362700" cy="287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5344DC8-E2CD-4C4B-BE11-7A2B1DBB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D243BB4-AD4E-A740-ABBC-33A15D629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CCEED92-4488-C34F-AA2D-C6EEC3348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D7D7E4-56D4-C94F-A0B3-B87FC83593DE}"/>
              </a:ext>
            </a:extLst>
          </p:cNvPr>
          <p:cNvSpPr txBox="1"/>
          <p:nvPr/>
        </p:nvSpPr>
        <p:spPr>
          <a:xfrm>
            <a:off x="714845" y="5143956"/>
            <a:ext cx="4348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gcc</a:t>
            </a:r>
            <a:r>
              <a:rPr lang="en-US" sz="2400" dirty="0"/>
              <a:t>  Lec17_is_0_false_arg.c</a:t>
            </a:r>
          </a:p>
          <a:p>
            <a:r>
              <a:rPr lang="en-US" sz="2400" dirty="0"/>
              <a:t>./</a:t>
            </a:r>
            <a:r>
              <a:rPr lang="en-US" sz="2400" dirty="0" err="1"/>
              <a:t>a.out</a:t>
            </a:r>
            <a:r>
              <a:rPr lang="en-US" sz="2400" dirty="0"/>
              <a:t> to see</a:t>
            </a:r>
          </a:p>
        </p:txBody>
      </p:sp>
    </p:spTree>
    <p:extLst>
      <p:ext uri="{BB962C8B-B14F-4D97-AF65-F5344CB8AC3E}">
        <p14:creationId xmlns:p14="http://schemas.microsoft.com/office/powerpoint/2010/main" val="1873269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syntax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7" y="1253331"/>
            <a:ext cx="11603663" cy="4351338"/>
          </a:xfrm>
        </p:spPr>
        <p:txBody>
          <a:bodyPr/>
          <a:lstStyle/>
          <a:p>
            <a:r>
              <a:rPr lang="en-US" dirty="0"/>
              <a:t>Are we sure 0 is false? We can loop to check a few values.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DDF383-7846-6F47-8FB1-FABB9A63C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56" y="2424112"/>
            <a:ext cx="5588000" cy="3009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E93745-2FC0-4E40-AEBF-60177B1568D0}"/>
              </a:ext>
            </a:extLst>
          </p:cNvPr>
          <p:cNvSpPr txBox="1"/>
          <p:nvPr/>
        </p:nvSpPr>
        <p:spPr>
          <a:xfrm>
            <a:off x="260500" y="5604669"/>
            <a:ext cx="62688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for (</a:t>
            </a:r>
            <a:r>
              <a:rPr lang="en-US" sz="2400" dirty="0" err="1"/>
              <a:t>initial;test</a:t>
            </a:r>
            <a:r>
              <a:rPr lang="en-US" sz="2400" dirty="0"/>
              <a:t>; increment) { body… }</a:t>
            </a:r>
          </a:p>
          <a:p>
            <a:r>
              <a:rPr lang="en-US" sz="2400" dirty="0"/>
              <a:t>if ( condition ) { expression.. } else { expression.. }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CFFFB-D220-7A43-890C-29940EEA0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2DC702-3AAC-2A40-B2D5-CB10F2656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05AE0F-D400-4E4E-92AC-A48A6A61F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A85041-A4AF-6241-8DDF-64807098CBE8}"/>
              </a:ext>
            </a:extLst>
          </p:cNvPr>
          <p:cNvSpPr txBox="1"/>
          <p:nvPr/>
        </p:nvSpPr>
        <p:spPr>
          <a:xfrm>
            <a:off x="6954592" y="2099256"/>
            <a:ext cx="43992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% </a:t>
            </a:r>
            <a:r>
              <a:rPr lang="en-US" dirty="0" err="1"/>
              <a:t>gcc</a:t>
            </a:r>
            <a:r>
              <a:rPr lang="en-US" dirty="0"/>
              <a:t> Lec17_is_0_false_loop.c</a:t>
            </a:r>
          </a:p>
          <a:p>
            <a:r>
              <a:rPr lang="en-US" dirty="0"/>
              <a:t>% ./</a:t>
            </a:r>
            <a:r>
              <a:rPr lang="en-US" dirty="0" err="1"/>
              <a:t>a.out</a:t>
            </a:r>
            <a:endParaRPr lang="en-US" dirty="0"/>
          </a:p>
          <a:p>
            <a:r>
              <a:rPr lang="en-US" dirty="0"/>
              <a:t>-50 is true</a:t>
            </a:r>
          </a:p>
          <a:p>
            <a:r>
              <a:rPr lang="en-US" dirty="0"/>
              <a:t>-40 is true</a:t>
            </a:r>
          </a:p>
          <a:p>
            <a:r>
              <a:rPr lang="en-US" dirty="0"/>
              <a:t>-30 is true</a:t>
            </a:r>
          </a:p>
          <a:p>
            <a:r>
              <a:rPr lang="en-US" dirty="0"/>
              <a:t>-20 is true</a:t>
            </a:r>
          </a:p>
          <a:p>
            <a:r>
              <a:rPr lang="en-US" dirty="0"/>
              <a:t>-10 is true</a:t>
            </a:r>
          </a:p>
          <a:p>
            <a:r>
              <a:rPr lang="en-US" dirty="0"/>
              <a:t>0 is false</a:t>
            </a:r>
          </a:p>
          <a:p>
            <a:r>
              <a:rPr lang="en-US" dirty="0"/>
              <a:t>10 is true</a:t>
            </a:r>
          </a:p>
          <a:p>
            <a:r>
              <a:rPr lang="en-US" dirty="0"/>
              <a:t>20 is true</a:t>
            </a:r>
          </a:p>
          <a:p>
            <a:r>
              <a:rPr lang="en-US" dirty="0"/>
              <a:t>30 is true</a:t>
            </a:r>
          </a:p>
          <a:p>
            <a:r>
              <a:rPr lang="en-US" dirty="0"/>
              <a:t>40 is true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18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syntax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7" y="1253331"/>
            <a:ext cx="11603663" cy="4351338"/>
          </a:xfrm>
        </p:spPr>
        <p:txBody>
          <a:bodyPr/>
          <a:lstStyle/>
          <a:p>
            <a:r>
              <a:rPr lang="en-US" dirty="0"/>
              <a:t>Are we sure 0 is false? We can check values passed as arguments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91FEB2-7BBC-C04C-B690-4328BB088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25" y="1814021"/>
            <a:ext cx="4357688" cy="470943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0099D-8AA6-EC4B-89EC-847E80B9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A4FCD6-218F-C94D-88BF-A37B2E446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FA158-7963-4C4D-8E9E-C89CE52A8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10A192-C56A-4648-8FA8-8519B40BC101}"/>
              </a:ext>
            </a:extLst>
          </p:cNvPr>
          <p:cNvSpPr txBox="1"/>
          <p:nvPr/>
        </p:nvSpPr>
        <p:spPr>
          <a:xfrm>
            <a:off x="6194738" y="2228045"/>
            <a:ext cx="4850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TAHMac</a:t>
            </a:r>
            <a:r>
              <a:rPr lang="en-US" dirty="0"/>
              <a:t>[1548] cc  Lec17_is_0_false_arg.c</a:t>
            </a:r>
          </a:p>
          <a:p>
            <a:r>
              <a:rPr lang="en-US" dirty="0" err="1"/>
              <a:t>TAHMac</a:t>
            </a:r>
            <a:r>
              <a:rPr lang="en-US" dirty="0"/>
              <a:t>[1549] </a:t>
            </a:r>
            <a:r>
              <a:rPr lang="en-US" dirty="0" err="1"/>
              <a:t>a.out</a:t>
            </a:r>
            <a:r>
              <a:rPr lang="en-US" dirty="0"/>
              <a:t> 300</a:t>
            </a:r>
          </a:p>
          <a:p>
            <a:r>
              <a:rPr lang="en-US" dirty="0"/>
              <a:t>300 is true</a:t>
            </a:r>
          </a:p>
          <a:p>
            <a:r>
              <a:rPr lang="en-US" dirty="0" err="1"/>
              <a:t>TAHMac</a:t>
            </a:r>
            <a:r>
              <a:rPr lang="en-US" dirty="0"/>
              <a:t>[1550] </a:t>
            </a:r>
            <a:r>
              <a:rPr lang="en-US" dirty="0" err="1"/>
              <a:t>a.out</a:t>
            </a:r>
            <a:r>
              <a:rPr lang="en-US" dirty="0"/>
              <a:t> 0</a:t>
            </a:r>
          </a:p>
          <a:p>
            <a:r>
              <a:rPr lang="en-US" dirty="0"/>
              <a:t>0 is false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492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syntax in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BE3C-60FE-864C-9619-F0934D8AC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837" y="1253331"/>
            <a:ext cx="11603663" cy="4351338"/>
          </a:xfrm>
        </p:spPr>
        <p:txBody>
          <a:bodyPr/>
          <a:lstStyle/>
          <a:p>
            <a:r>
              <a:rPr lang="en-US" dirty="0"/>
              <a:t>Try</a:t>
            </a:r>
          </a:p>
          <a:p>
            <a:pPr marL="0" indent="0">
              <a:buNone/>
            </a:pPr>
            <a:r>
              <a:rPr lang="en-US" dirty="0"/>
              <a:t>  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D7EF5E-924D-F340-84B7-2A5CE7A7210A}"/>
              </a:ext>
            </a:extLst>
          </p:cNvPr>
          <p:cNvSpPr txBox="1"/>
          <p:nvPr/>
        </p:nvSpPr>
        <p:spPr>
          <a:xfrm>
            <a:off x="6129668" y="1963818"/>
            <a:ext cx="5370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- Modify to demonstrate “eps”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03A567-049E-5E4A-8C8C-32A0F189D31D}"/>
              </a:ext>
            </a:extLst>
          </p:cNvPr>
          <p:cNvSpPr txBox="1"/>
          <p:nvPr/>
        </p:nvSpPr>
        <p:spPr>
          <a:xfrm>
            <a:off x="1800226" y="1902263"/>
            <a:ext cx="32610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Lec17_xplusy.c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F084AF-3AC9-1544-953C-2F6D2F3CC338}"/>
              </a:ext>
            </a:extLst>
          </p:cNvPr>
          <p:cNvSpPr txBox="1"/>
          <p:nvPr/>
        </p:nvSpPr>
        <p:spPr>
          <a:xfrm>
            <a:off x="1800225" y="2831824"/>
            <a:ext cx="4044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Lec17_is_0_false.c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89CAC7-147C-CA47-A738-32139C241792}"/>
              </a:ext>
            </a:extLst>
          </p:cNvPr>
          <p:cNvSpPr txBox="1"/>
          <p:nvPr/>
        </p:nvSpPr>
        <p:spPr>
          <a:xfrm>
            <a:off x="6129668" y="2893379"/>
            <a:ext cx="5063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- Modify to take an argument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131DCB-450D-FF49-90D1-DC883D259F38}"/>
              </a:ext>
            </a:extLst>
          </p:cNvPr>
          <p:cNvSpPr txBox="1"/>
          <p:nvPr/>
        </p:nvSpPr>
        <p:spPr>
          <a:xfrm>
            <a:off x="142874" y="4309408"/>
            <a:ext cx="66883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Lec17_below_epsilon_main.c +</a:t>
            </a:r>
          </a:p>
          <a:p>
            <a:r>
              <a:rPr lang="en-US" sz="4000" dirty="0"/>
              <a:t>Lec17_below_epsilon_func.c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5C4D1A-F5F2-C842-9EF6-BD14E29514C8}"/>
              </a:ext>
            </a:extLst>
          </p:cNvPr>
          <p:cNvSpPr txBox="1"/>
          <p:nvPr/>
        </p:nvSpPr>
        <p:spPr>
          <a:xfrm>
            <a:off x="7176507" y="4303830"/>
            <a:ext cx="43239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- Modify to take an argument and finds its eps with a loop.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4A343-3041-D846-9DEC-95FEEE297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5E0826-5C29-FC48-B3FC-20A9CFF20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6425A5B-A5D4-144E-B942-F7C31757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0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C0FD8-DF0B-8545-8144-F1CB315E9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856" y="149188"/>
            <a:ext cx="10515600" cy="1325563"/>
          </a:xfrm>
        </p:spPr>
        <p:txBody>
          <a:bodyPr/>
          <a:lstStyle/>
          <a:p>
            <a:r>
              <a:rPr lang="en-US" dirty="0"/>
              <a:t>C </a:t>
            </a:r>
            <a:r>
              <a:rPr lang="en-US" dirty="0" err="1"/>
              <a:t>polyarea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44ADCF-4A6A-B947-A3A7-19D0ADC6EF09}"/>
              </a:ext>
            </a:extLst>
          </p:cNvPr>
          <p:cNvSpPr txBox="1"/>
          <p:nvPr/>
        </p:nvSpPr>
        <p:spPr>
          <a:xfrm>
            <a:off x="533953" y="1721516"/>
            <a:ext cx="31950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Remember – </a:t>
            </a:r>
            <a:r>
              <a:rPr lang="en-US" sz="3200" dirty="0" err="1"/>
              <a:t>polyarea.ipynb</a:t>
            </a:r>
            <a:r>
              <a:rPr lang="en-US" sz="3200" dirty="0"/>
              <a:t>, </a:t>
            </a:r>
            <a:r>
              <a:rPr lang="en-US" sz="3200" dirty="0" err="1"/>
              <a:t>Lec</a:t>
            </a:r>
            <a:r>
              <a:rPr lang="en-US" sz="3200" dirty="0"/>
              <a:t> 04 </a:t>
            </a:r>
          </a:p>
          <a:p>
            <a:endParaRPr lang="en-US" sz="3200" dirty="0"/>
          </a:p>
          <a:p>
            <a:r>
              <a:rPr lang="en-US" sz="3200" dirty="0"/>
              <a:t>How does this look in C.</a:t>
            </a:r>
          </a:p>
          <a:p>
            <a:endParaRPr lang="en-US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C018A1-C34E-AD4B-86BD-091AE7B29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263" y="1606134"/>
            <a:ext cx="7383759" cy="364573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70F33A-1A22-D046-B245-F32223A5F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3409A-01F6-C444-8C6C-36C3D6A2B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F58CFA-91C8-DC4D-B76C-C82AF31EB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F1FB3-5752-AA47-825F-4BA25033E7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89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7A1FC8-8133-430E-8288-9CF4422AC3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1A5BA8-6430-4169-8229-2A36D377E6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366A6F-71FF-49EB-84D7-85D0A494DE9D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16819</TotalTime>
  <Words>938</Words>
  <Application>Microsoft Macintosh PowerPoint</Application>
  <PresentationFormat>Widescreen</PresentationFormat>
  <Paragraphs>178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Office Theme</vt:lpstr>
      <vt:lpstr>12.010 Computational Methods of Scientific Programming</vt:lpstr>
      <vt:lpstr>Summary</vt:lpstr>
      <vt:lpstr>C syntax in action</vt:lpstr>
      <vt:lpstr>C syntax in action</vt:lpstr>
      <vt:lpstr>C syntax in action</vt:lpstr>
      <vt:lpstr>C syntax in action</vt:lpstr>
      <vt:lpstr>C syntax in action</vt:lpstr>
      <vt:lpstr>C syntax in action</vt:lpstr>
      <vt:lpstr>C polyarea</vt:lpstr>
      <vt:lpstr>C polyarea</vt:lpstr>
      <vt:lpstr>C polyarea</vt:lpstr>
      <vt:lpstr>C polyarea vs Python</vt:lpstr>
      <vt:lpstr>C polyarea vs Python</vt:lpstr>
      <vt:lpstr>C polyarea vs Python</vt:lpstr>
      <vt:lpstr>C v Python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10</cp:revision>
  <cp:lastPrinted>2021-10-30T15:07:34Z</cp:lastPrinted>
  <dcterms:created xsi:type="dcterms:W3CDTF">2021-10-22T15:49:32Z</dcterms:created>
  <dcterms:modified xsi:type="dcterms:W3CDTF">2025-07-29T19:50:39Z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