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8"/>
  </p:notesMasterIdLst>
  <p:sldIdLst>
    <p:sldId id="257" r:id="rId5"/>
    <p:sldId id="256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90" r:id="rId21"/>
    <p:sldId id="291" r:id="rId22"/>
    <p:sldId id="293" r:id="rId23"/>
    <p:sldId id="292" r:id="rId24"/>
    <p:sldId id="289" r:id="rId25"/>
    <p:sldId id="294" r:id="rId26"/>
    <p:sldId id="26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A352A0-CDE0-4D49-9CF5-2CBBE3DCBEBA}" v="3862" dt="2021-11-02T17:39:48.465"/>
    <p1510:client id="{9C2900D9-CC3C-6F4B-9062-541680DBF797}" v="3" dt="2021-11-02T17:51:43.0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39"/>
    <p:restoredTop sz="96327"/>
  </p:normalViewPr>
  <p:slideViewPr>
    <p:cSldViewPr snapToGrid="0" snapToObjects="1">
      <p:cViewPr varScale="1">
        <p:scale>
          <a:sx n="94" d="100"/>
          <a:sy n="94" d="100"/>
        </p:scale>
        <p:origin x="21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9B30E-302E-054B-83DB-DB0DD214F3E6}" type="datetimeFigureOut">
              <a:rPr lang="en-US" smtClean="0"/>
              <a:t>7/29/25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CECEE1-88E4-4148-8012-8895B06E9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2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6259A-0F7B-8641-A41F-A4EE649C7B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224931-09F2-3545-953C-CCB349AD6D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5A82FB-7710-D34F-AA89-2DFF8EFD3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2598D-ED09-3449-AF6C-54B758C91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7DE19-AD87-324D-8668-9BBEF1C8B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04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D2879-07B3-C346-BFED-76F1E608B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6FCAA5-666A-BE4E-B3E7-D7E55D1788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CB177-B914-D748-8F95-6C11C501D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18EEB-9928-7349-9E88-8FA96ACF0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45851-E795-C44A-8242-8886F88FB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833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F48BA0-8D19-8743-974B-F7B3384863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2EF2F3-3E9E-9740-BF8A-A75C747AB9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50BBC-234C-7B45-B50E-4394122D4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6F1F47-9F50-E74C-92C5-93EA3F430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619F9-1AD1-BF4F-8B4A-C4CB14364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270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1EBD8-B434-A44B-ACFD-B5B2A3BCC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BDF963-EAA5-F241-85BE-3E3FFFDA7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7E21D-0ACA-1D43-9778-F8673642D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E96F8-1602-044F-9931-FFFF7F829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67C8E-CE18-B248-A2C3-38A1A592A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97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CF3F8-10E3-2446-ACED-218633132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F8525-4F28-7949-8954-91B33C3A1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8961B-C242-F543-AF76-66617E121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B5DE8-E4C2-7A49-BF61-DFB2D8255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E1CCB-8655-4948-B734-8C222D414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601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E4C15-C17F-A04D-BADB-EB6969E19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261BD-638F-ED4E-8846-626DE4F609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584BDD-D2E5-464C-9A47-620802E869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EB99C9-86E9-3B42-8918-A98E8F0EA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9CCF3A-6091-0C42-92D9-D433C4819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F8E384-AC1B-2C43-961B-1AA9F6EC0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25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B5326-AC90-FD4D-98EC-2AC1CB36E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C173CA-D7E8-1343-8D93-6F4BA1E4CB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29337D-9F7B-5D42-AADF-AF6C286268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8F7333-62D2-9846-9C14-0212D12969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B4D8C7-FED8-A341-A2DB-EAFC04ABD2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54FCF5-B7D5-624D-B9F2-4D879EB6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961121-9152-AC42-A656-0FD273204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A338E6-C1E2-484C-B570-F3D7C3F52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69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83400-DFDC-7445-839A-9D27DCCEB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6F7BB-D4BB-7F47-B53F-89071969C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B8E351-0886-5C43-8594-3F05C92C6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F92968-738E-F147-A11D-2F66E372B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552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9DDC50-0BBF-9D44-AB7C-CA03F1820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6F4CE5-A194-8744-91ED-58E9ECA8D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513AB6-9530-CD4A-AE06-365B6B02C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82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F78F4-CFC0-4D42-AE4C-E739F516D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A0A53-BC36-7F45-B13D-80434FC3F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B0B0DB-AB9F-C642-9AFC-3AB16D0AC2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0AE53B-084A-F74E-8AFB-D5D606BA0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904B15-4935-6041-B4E6-FBC979040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18805F-6B57-D44D-BC7E-A843F853C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73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ED574-BD5B-CA41-8205-D8770081A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BD2E1E-6FD7-F54D-A35F-47E2EA5986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E895AD-1E92-9C49-89C5-92D427B9AB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98EE71-220C-8A4B-82DB-9532C4DB3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1A505A-9932-0E40-8F47-53D4A0DE8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315E5-0ABC-FB4B-A82B-B4D0AEDED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551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600EFF-3AF3-2A49-A185-7003E7AED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6C4507-8A6E-1041-8A14-B71865F8A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BC673-DC3B-4248-8454-3C026216D2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76573-7452-9E45-B0F9-5DCF5DEDAE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20899-B610-C945-AD81-1248E9B94F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E4C34-EA96-BE48-83C3-688D1419A5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739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9DE41-9595-B447-8D46-C2A2A0CF54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12.010 </a:t>
            </a:r>
            <a:r>
              <a:rPr lang="en-US" b="1" dirty="0"/>
              <a:t>Computational Methods of Scientific Programming 2021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A298D2-2BDC-DF4C-88EB-FAF771178A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r>
              <a:rPr lang="en-US"/>
              <a:t>Lecture 17: </a:t>
            </a:r>
            <a:r>
              <a:rPr lang="en-US" dirty="0"/>
              <a:t>C/C++ Continued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1620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75560-2257-2C4C-8404-BBA991FC0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 pointers, structs and typedefs </a:t>
            </a:r>
            <a:r>
              <a:rPr lang="en-US">
                <a:sym typeface="Wingdings" pitchFamily="2" charset="2"/>
              </a:rPr>
              <a:t> C++ with classes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F28E6-7F21-CD4E-AD37-72C866CD8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C++ builds on C structs, typedefs to create object oriented style.</a:t>
            </a:r>
          </a:p>
          <a:p>
            <a:pPr lvl="1"/>
            <a:r>
              <a:rPr lang="en-US"/>
              <a:t>A C++ class based </a:t>
            </a:r>
            <a:r>
              <a:rPr lang="en-US" err="1"/>
              <a:t>polyarea</a:t>
            </a:r>
            <a:r>
              <a:rPr lang="en-US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ED0136-22DD-724C-8F73-6E5F11300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CB4762-76E6-FA4F-B4E4-EF686A275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F2265-28E7-5044-9ABF-45ADD3891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98A6B5-5C20-3041-9483-CF146CF2D7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363"/>
          <a:stretch/>
        </p:blipFill>
        <p:spPr>
          <a:xfrm>
            <a:off x="503371" y="2793218"/>
            <a:ext cx="4185061" cy="1790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EE1A8F-9A29-904D-8289-6C1530142ECC}"/>
              </a:ext>
            </a:extLst>
          </p:cNvPr>
          <p:cNvSpPr txBox="1"/>
          <p:nvPr/>
        </p:nvSpPr>
        <p:spPr>
          <a:xfrm>
            <a:off x="5023261" y="3193885"/>
            <a:ext cx="7873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>
                <a:sym typeface="Wingdings" pitchFamily="2" charset="2"/>
              </a:rPr>
              <a:t></a:t>
            </a:r>
            <a:endParaRPr lang="en-US" sz="44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323AC5-B136-5A4D-9B20-3942BACA2A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181" y="2735376"/>
            <a:ext cx="4664348" cy="19063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80279F-4237-C74D-90B6-EDBC6EB32E11}"/>
              </a:ext>
            </a:extLst>
          </p:cNvPr>
          <p:cNvSpPr txBox="1"/>
          <p:nvPr/>
        </p:nvSpPr>
        <p:spPr>
          <a:xfrm>
            <a:off x="5641902" y="4738549"/>
            <a:ext cx="59373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With C++ can attach methods (aka functions) to new types, to create higher-level interfaces.</a:t>
            </a:r>
          </a:p>
          <a:p>
            <a:r>
              <a:rPr lang="en-US">
                <a:latin typeface="Courier" pitchFamily="2" charset="0"/>
              </a:rPr>
              <a:t>poly </a:t>
            </a:r>
            <a:r>
              <a:rPr lang="en-US"/>
              <a:t>and </a:t>
            </a:r>
            <a:r>
              <a:rPr lang="en-US" err="1">
                <a:latin typeface="Courier" pitchFamily="2" charset="0"/>
              </a:rPr>
              <a:t>ppoint</a:t>
            </a:r>
            <a:r>
              <a:rPr lang="en-US">
                <a:latin typeface="Courier" pitchFamily="2" charset="0"/>
              </a:rPr>
              <a:t> </a:t>
            </a:r>
            <a:r>
              <a:rPr lang="en-US"/>
              <a:t>are like C types, but they have their own data and methods (</a:t>
            </a:r>
            <a:r>
              <a:rPr lang="en-US">
                <a:latin typeface="Courier" pitchFamily="2" charset="0"/>
              </a:rPr>
              <a:t>append(), area(),</a:t>
            </a:r>
            <a:r>
              <a:rPr lang="en-US"/>
              <a:t> </a:t>
            </a:r>
            <a:r>
              <a:rPr lang="en-US" err="1"/>
              <a:t>etc</a:t>
            </a:r>
            <a:r>
              <a:rPr lang="en-US"/>
              <a:t>…) collected all in one concept (Class).</a:t>
            </a:r>
          </a:p>
          <a:p>
            <a:r>
              <a:rPr lang="en-US"/>
              <a:t>C++ adds classes to C.</a:t>
            </a:r>
            <a:r>
              <a:rPr lang="en-US">
                <a:latin typeface="Courier" pitchFamily="2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D3CE69-A5AB-2048-A580-5789C9C3EDB5}"/>
              </a:ext>
            </a:extLst>
          </p:cNvPr>
          <p:cNvSpPr txBox="1"/>
          <p:nvPr/>
        </p:nvSpPr>
        <p:spPr>
          <a:xfrm>
            <a:off x="197708" y="4821146"/>
            <a:ext cx="24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 structure and typedef.</a:t>
            </a:r>
          </a:p>
        </p:txBody>
      </p:sp>
    </p:spTree>
    <p:extLst>
      <p:ext uri="{BB962C8B-B14F-4D97-AF65-F5344CB8AC3E}">
        <p14:creationId xmlns:p14="http://schemas.microsoft.com/office/powerpoint/2010/main" val="2945132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98FC8-0106-5B4A-8BE0-8A73FC6EB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C++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30836-BF7F-734E-BB9B-125BC5EF5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First main-stream “object oriented” language. Compose complex applications from building blocks.</a:t>
            </a:r>
          </a:p>
          <a:p>
            <a:r>
              <a:rPr lang="en-US" altLang="en-US"/>
              <a:t>Appeared around 1984 (Bjarne </a:t>
            </a:r>
            <a:r>
              <a:rPr lang="en-US" altLang="en-US" err="1"/>
              <a:t>Stroustrup</a:t>
            </a:r>
            <a:r>
              <a:rPr lang="en-US" altLang="en-US"/>
              <a:t>, Bell Labs)</a:t>
            </a:r>
          </a:p>
          <a:p>
            <a:r>
              <a:rPr lang="en-US" altLang="en-US"/>
              <a:t>ANSI standard 1997</a:t>
            </a:r>
          </a:p>
          <a:p>
            <a:r>
              <a:rPr lang="en-US" altLang="en-US"/>
              <a:t>Syntax is like C. Getting started: a few extra keywords + few new formalized concepts. </a:t>
            </a:r>
          </a:p>
          <a:p>
            <a:r>
              <a:rPr lang="en-US" altLang="en-US"/>
              <a:t>Book “C++ The Core Language” – O’Reilly</a:t>
            </a:r>
          </a:p>
          <a:p>
            <a:r>
              <a:rPr lang="en-US" altLang="en-US"/>
              <a:t>Successful because you can compose applications from other peoples building blocks. Windows </a:t>
            </a:r>
            <a:r>
              <a:rPr lang="en-US" altLang="en-US" err="1"/>
              <a:t>etc</a:t>
            </a:r>
            <a:r>
              <a:rPr lang="en-US" altLang="en-US"/>
              <a:t>….</a:t>
            </a:r>
          </a:p>
          <a:p>
            <a:r>
              <a:rPr lang="en-US" altLang="en-US"/>
              <a:t>V. complex in detail, takes many years to learn everything!!</a:t>
            </a:r>
          </a:p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DF1AE7-A0CC-3D4E-9FE7-F8095329E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F1D2A-4309-344C-B16A-304CD5E8E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A7F62-CEDA-1D48-A8C5-1A02C81E6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668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9E6D3-ED36-5140-9291-C86E6FEE0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C++ compared to 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85308-8133-7E47-9EFD-956A54883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65643" cy="4351338"/>
          </a:xfrm>
        </p:spPr>
        <p:txBody>
          <a:bodyPr/>
          <a:lstStyle/>
          <a:p>
            <a:r>
              <a:rPr lang="en-US" altLang="en-US" sz="2000"/>
              <a:t>C language + classes</a:t>
            </a:r>
          </a:p>
          <a:p>
            <a:r>
              <a:rPr lang="en-US" altLang="en-US" sz="2000"/>
              <a:t>Class is a formal way to think about good program design.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Modularity, encapsulation, hierarchy, abstraction</a:t>
            </a:r>
          </a:p>
          <a:p>
            <a:r>
              <a:rPr lang="en-US" altLang="en-US" sz="2000"/>
              <a:t>A class has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Methods ( program logic)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Data ( variables )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can be private or public</a:t>
            </a:r>
          </a:p>
          <a:p>
            <a:r>
              <a:rPr lang="en-US" altLang="en-US" sz="2000"/>
              <a:t>We will look at expressing </a:t>
            </a:r>
            <a:r>
              <a:rPr lang="en-US" altLang="en-US" sz="2000" err="1"/>
              <a:t>polyarea</a:t>
            </a:r>
            <a:r>
              <a:rPr lang="en-US" altLang="en-US" sz="2000"/>
              <a:t> using C++ object-oriented classes.</a:t>
            </a:r>
          </a:p>
          <a:p>
            <a:r>
              <a:rPr lang="en-US" altLang="en-US" sz="2000"/>
              <a:t>Start with “</a:t>
            </a:r>
            <a:r>
              <a:rPr lang="en-US" altLang="en-US" sz="2000" err="1"/>
              <a:t>ppoint</a:t>
            </a:r>
            <a:r>
              <a:rPr lang="en-US" altLang="en-US" sz="2000"/>
              <a:t>” class – point in a Polygon</a:t>
            </a:r>
          </a:p>
          <a:p>
            <a:endParaRPr lang="en-US" altLang="en-US" sz="20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036A9-ECDF-3A4A-A640-DA1CCB3CE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48DD3-CF3D-DB49-AECD-1E957C1E4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1483F-3D60-244F-9EE6-66C3A9121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6E1C2F-9A31-4244-8F64-D5C15936BD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249"/>
          <a:stretch/>
        </p:blipFill>
        <p:spPr>
          <a:xfrm>
            <a:off x="6288159" y="1690688"/>
            <a:ext cx="5612027" cy="367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D4B82CA-9200-8D4D-A877-03B8253F703F}"/>
              </a:ext>
            </a:extLst>
          </p:cNvPr>
          <p:cNvSpPr txBox="1"/>
          <p:nvPr/>
        </p:nvSpPr>
        <p:spPr>
          <a:xfrm>
            <a:off x="5814391" y="5555974"/>
            <a:ext cx="5255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Example of defining a “class” for a polygon point in 2d.</a:t>
            </a:r>
          </a:p>
        </p:txBody>
      </p:sp>
    </p:spTree>
    <p:extLst>
      <p:ext uri="{BB962C8B-B14F-4D97-AF65-F5344CB8AC3E}">
        <p14:creationId xmlns:p14="http://schemas.microsoft.com/office/powerpoint/2010/main" val="2725910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EA4C0-AF51-D54D-910D-889DF4E2C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C++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B45151-83F3-084C-8102-992390208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65642" cy="4351338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C++ introduces </a:t>
            </a:r>
          </a:p>
          <a:p>
            <a:pPr lvl="1"/>
            <a:r>
              <a:rPr lang="en-US">
                <a:latin typeface="Courier" pitchFamily="2" charset="0"/>
              </a:rPr>
              <a:t>class NAME{ … }</a:t>
            </a:r>
          </a:p>
          <a:p>
            <a:pPr lvl="1"/>
            <a:r>
              <a:rPr lang="en-US"/>
              <a:t>instance of a class is called an “object” e.g.</a:t>
            </a:r>
          </a:p>
          <a:p>
            <a:pPr lvl="2"/>
            <a:r>
              <a:rPr lang="en-US" err="1"/>
              <a:t>ppoint</a:t>
            </a:r>
            <a:r>
              <a:rPr lang="en-US"/>
              <a:t> ppoint1;</a:t>
            </a:r>
          </a:p>
          <a:p>
            <a:pPr lvl="1"/>
            <a:r>
              <a:rPr lang="en-US"/>
              <a:t>class defines functions (methods) for operating on objects of type</a:t>
            </a:r>
          </a:p>
          <a:p>
            <a:pPr lvl="1"/>
            <a:r>
              <a:rPr lang="en-US"/>
              <a:t>class defines variables that hold the state of an object</a:t>
            </a:r>
          </a:p>
          <a:p>
            <a:pPr lvl="1"/>
            <a:r>
              <a:rPr lang="en-US"/>
              <a:t>in example state is the coordinates X and Y</a:t>
            </a:r>
          </a:p>
          <a:p>
            <a:pPr lvl="1"/>
            <a:r>
              <a:rPr lang="en-US"/>
              <a:t>methods are constructor and destructor (NAME, ~NAME), print(), =, + and -.</a:t>
            </a:r>
          </a:p>
          <a:p>
            <a:pPr lvl="1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F1EDE-D267-1249-8DA6-724535007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09993-1D2A-8945-9162-4E7F0BB6B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5BCCA-048B-1941-B2BC-6E03BDA6B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758024-8B43-444D-9761-2B8067C577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249"/>
          <a:stretch/>
        </p:blipFill>
        <p:spPr>
          <a:xfrm>
            <a:off x="6288159" y="1690688"/>
            <a:ext cx="5612027" cy="367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84443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EA4C0-AF51-D54D-910D-889DF4E2C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C++ </a:t>
            </a:r>
            <a:r>
              <a:rPr lang="en-US" err="1"/>
              <a:t>ppoint</a:t>
            </a:r>
            <a:r>
              <a:rPr lang="en-US"/>
              <a:t> constructor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B45151-83F3-084C-8102-992390208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65642" cy="4351338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C++ constructors</a:t>
            </a:r>
          </a:p>
          <a:p>
            <a:pPr lvl="1"/>
            <a:r>
              <a:rPr lang="en-US">
                <a:latin typeface="Courier" pitchFamily="2" charset="0"/>
              </a:rPr>
              <a:t>class NAME{ … }</a:t>
            </a:r>
          </a:p>
          <a:p>
            <a:pPr lvl="1"/>
            <a:r>
              <a:rPr lang="en-US"/>
              <a:t>all classes have constructor and destructor methods </a:t>
            </a:r>
          </a:p>
          <a:p>
            <a:pPr lvl="1"/>
            <a:r>
              <a:rPr lang="en-US"/>
              <a:t>these have name that is the same as the class NAME (~ in front for destructor)</a:t>
            </a:r>
          </a:p>
          <a:p>
            <a:pPr lvl="1"/>
            <a:r>
              <a:rPr lang="en-US"/>
              <a:t>can be defined in class block, or separately prefixed by full name NAME::NAME.</a:t>
            </a:r>
          </a:p>
          <a:p>
            <a:pPr lvl="1"/>
            <a:r>
              <a:rPr lang="en-US"/>
              <a:t>C++ adds CLASSNAME::FNAME for full names of functions. </a:t>
            </a:r>
          </a:p>
          <a:p>
            <a:pPr lvl="1"/>
            <a:r>
              <a:rPr lang="en-US"/>
              <a:t>Same function can have several definitions for different argument types (polymorphism).</a:t>
            </a:r>
          </a:p>
          <a:p>
            <a:pPr lvl="1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F1EDE-D267-1249-8DA6-724535007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09993-1D2A-8945-9162-4E7F0BB6B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5BCCA-048B-1941-B2BC-6E03BDA6B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758024-8B43-444D-9761-2B8067C577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249" b="58867"/>
          <a:stretch/>
        </p:blipFill>
        <p:spPr>
          <a:xfrm>
            <a:off x="6288160" y="1273245"/>
            <a:ext cx="5612027" cy="1509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B0284B-3A88-644E-810D-C680BA6AC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8160" y="3119577"/>
            <a:ext cx="4787900" cy="114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8177BEA-36B4-6845-9EEE-47C3131A2B65}"/>
              </a:ext>
            </a:extLst>
          </p:cNvPr>
          <p:cNvSpPr txBox="1"/>
          <p:nvPr/>
        </p:nvSpPr>
        <p:spPr>
          <a:xfrm>
            <a:off x="6647935" y="4744995"/>
            <a:ext cx="5383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Keyword “this” is used to indicate the “current” object. </a:t>
            </a:r>
          </a:p>
        </p:txBody>
      </p:sp>
    </p:spTree>
    <p:extLst>
      <p:ext uri="{BB962C8B-B14F-4D97-AF65-F5344CB8AC3E}">
        <p14:creationId xmlns:p14="http://schemas.microsoft.com/office/powerpoint/2010/main" val="10533463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B9D9E-432C-8744-B76D-8EA809E0F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C++ operator overloading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AE1B5-F1BA-E944-8CC9-163F4B5E2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72665" cy="4351338"/>
          </a:xfrm>
        </p:spPr>
        <p:txBody>
          <a:bodyPr/>
          <a:lstStyle/>
          <a:p>
            <a:r>
              <a:rPr lang="en-US"/>
              <a:t>Can redefine +, -, = </a:t>
            </a:r>
            <a:r>
              <a:rPr lang="en-US" err="1"/>
              <a:t>etc</a:t>
            </a:r>
            <a:r>
              <a:rPr lang="en-US"/>
              <a:t>… to have different definition for different type/class arguments. </a:t>
            </a:r>
          </a:p>
          <a:p>
            <a:endParaRPr lang="en-US"/>
          </a:p>
          <a:p>
            <a:r>
              <a:rPr lang="en-US"/>
              <a:t>For </a:t>
            </a:r>
            <a:r>
              <a:rPr lang="en-US" err="1"/>
              <a:t>polyarea</a:t>
            </a:r>
            <a:r>
              <a:rPr lang="en-US"/>
              <a:t> we define an “=“ and a “-” method for a </a:t>
            </a:r>
            <a:r>
              <a:rPr lang="en-US" err="1"/>
              <a:t>ppoint</a:t>
            </a:r>
            <a:r>
              <a:rPr lang="en-US"/>
              <a:t> object.</a:t>
            </a:r>
          </a:p>
          <a:p>
            <a:endParaRPr lang="en-US"/>
          </a:p>
          <a:p>
            <a:r>
              <a:rPr lang="en-US"/>
              <a:t>These can be used when computing the vector between two points.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C4CCB-9963-354D-9EFF-6140D9704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195556-066E-2948-9162-F362919FD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F842C-0201-AF45-8DBF-3BF8F6A71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D3CD97-565E-8D45-849D-4E3409E0A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9300" y="986073"/>
            <a:ext cx="5092700" cy="127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DF6A3D-AC05-5D4E-8F25-9D74ADE04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1200" y="2753519"/>
            <a:ext cx="5130800" cy="127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5DFACC-B03B-6443-B4B2-4DCC0AB5AC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644" t="3243"/>
          <a:stretch/>
        </p:blipFill>
        <p:spPr>
          <a:xfrm>
            <a:off x="7061199" y="4819134"/>
            <a:ext cx="4796361" cy="5560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08705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008D0-461A-2C41-91BE-C8A73A86B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C++ creating a polygon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399CC-64CD-7643-878E-69696A3D84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4807226" cy="4351338"/>
          </a:xfrm>
        </p:spPr>
        <p:txBody>
          <a:bodyPr>
            <a:normAutofit lnSpcReduction="10000"/>
          </a:bodyPr>
          <a:lstStyle/>
          <a:p>
            <a:r>
              <a:rPr lang="en-US"/>
              <a:t>We create a second class “poly::”.</a:t>
            </a:r>
          </a:p>
          <a:p>
            <a:pPr lvl="1"/>
            <a:r>
              <a:rPr lang="en-US"/>
              <a:t>This can hold a collection of points that make up a polygon</a:t>
            </a:r>
          </a:p>
          <a:p>
            <a:pPr lvl="1"/>
            <a:r>
              <a:rPr lang="en-US"/>
              <a:t>Calculate area</a:t>
            </a:r>
          </a:p>
          <a:p>
            <a:pPr lvl="1"/>
            <a:r>
              <a:rPr lang="en-US"/>
              <a:t>Print coordinates</a:t>
            </a:r>
          </a:p>
          <a:p>
            <a:pPr lvl="1"/>
            <a:r>
              <a:rPr lang="en-US" err="1"/>
              <a:t>ppoint</a:t>
            </a:r>
            <a:r>
              <a:rPr lang="en-US"/>
              <a:t>:: instances can be added using an “append” method</a:t>
            </a:r>
          </a:p>
          <a:p>
            <a:pPr lvl="1"/>
            <a:r>
              <a:rPr lang="en-US"/>
              <a:t>Each instance of poly:: keeps track of its internal storage and size and allocates extra memory when needed.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7534E-016C-FD4B-A04A-FCB3DA961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97FC8-AFDD-2D4C-A95D-420E08700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DC4BC9-E12C-D64F-8F2B-FC041405B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B57F4D-EFB8-AB4A-8A7D-CC103E3A1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373" y="1870075"/>
            <a:ext cx="4762500" cy="2933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1978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B6C28-A4DA-7C4E-832E-C9ADB10AE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C++ polygon constructor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DF9FF7-65AC-DE49-9629-B7FB236D3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555" y="1370719"/>
            <a:ext cx="5722894" cy="4782945"/>
          </a:xfrm>
        </p:spPr>
        <p:txBody>
          <a:bodyPr>
            <a:normAutofit lnSpcReduction="10000"/>
          </a:bodyPr>
          <a:lstStyle/>
          <a:p>
            <a:r>
              <a:rPr lang="en-US"/>
              <a:t>poly:: class has an array of </a:t>
            </a:r>
            <a:r>
              <a:rPr lang="en-US" err="1"/>
              <a:t>ppoint</a:t>
            </a:r>
            <a:r>
              <a:rPr lang="en-US"/>
              <a:t>:: class instances</a:t>
            </a:r>
          </a:p>
          <a:p>
            <a:pPr lvl="1"/>
            <a:r>
              <a:rPr lang="en-US"/>
              <a:t>the constructor ( poly::poly ) is invoked when an object of type poly:: is declared.</a:t>
            </a:r>
          </a:p>
          <a:p>
            <a:pPr lvl="1"/>
            <a:r>
              <a:rPr lang="en-US"/>
              <a:t>the constructor uses the C++ “new” function to allocate an array of </a:t>
            </a:r>
            <a:r>
              <a:rPr lang="en-US" err="1"/>
              <a:t>ppoint</a:t>
            </a:r>
            <a:r>
              <a:rPr lang="en-US"/>
              <a:t>:: instances</a:t>
            </a:r>
          </a:p>
          <a:p>
            <a:pPr lvl="1"/>
            <a:r>
              <a:rPr lang="en-US"/>
              <a:t>the poly:: instance has its array pointer set to the new memory and the max elements and current element set.</a:t>
            </a:r>
          </a:p>
          <a:p>
            <a:pPr lvl="1"/>
            <a:r>
              <a:rPr lang="en-US"/>
              <a:t>the keyword “this” is used to refer to the current poly:: instance (e.g. poly1 in main() ).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FDBCE-83F3-3445-80BF-862FC281C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0164E-7F39-0543-B577-26CAA964C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98559-634F-0848-A675-5ED4CFD57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F7D57F-DA9C-724E-B329-AD5E476EA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6219" y="1241425"/>
            <a:ext cx="5397500" cy="1257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C757F7-4E8D-A04A-B710-8CC6B29282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75029"/>
          <a:stretch/>
        </p:blipFill>
        <p:spPr>
          <a:xfrm>
            <a:off x="6689451" y="3070327"/>
            <a:ext cx="4664348" cy="4760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200706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B6C28-A4DA-7C4E-832E-C9ADB10AE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C++ polygon poly::print()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FDBCE-83F3-3445-80BF-862FC281C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0164E-7F39-0543-B577-26CAA964C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98559-634F-0848-A675-5ED4CFD57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18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CD831AC-5AE0-5A49-AA73-C33232E7C6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39070" cy="4351338"/>
          </a:xfrm>
        </p:spPr>
        <p:txBody>
          <a:bodyPr/>
          <a:lstStyle/>
          <a:p>
            <a:r>
              <a:rPr lang="en-US"/>
              <a:t>Each </a:t>
            </a:r>
            <a:r>
              <a:rPr lang="en-US">
                <a:latin typeface="Courier" pitchFamily="2" charset="0"/>
              </a:rPr>
              <a:t>poly:: </a:t>
            </a:r>
            <a:r>
              <a:rPr lang="en-US"/>
              <a:t>instance has a </a:t>
            </a:r>
            <a:r>
              <a:rPr lang="en-US">
                <a:latin typeface="Courier" pitchFamily="2" charset="0"/>
              </a:rPr>
              <a:t>print() </a:t>
            </a:r>
            <a:r>
              <a:rPr lang="en-US"/>
              <a:t>method</a:t>
            </a:r>
          </a:p>
          <a:p>
            <a:r>
              <a:rPr lang="en-US"/>
              <a:t>The </a:t>
            </a:r>
            <a:r>
              <a:rPr lang="en-US">
                <a:latin typeface="Courier" pitchFamily="2" charset="0"/>
              </a:rPr>
              <a:t>poly::print() </a:t>
            </a:r>
            <a:r>
              <a:rPr lang="en-US"/>
              <a:t>method calls the </a:t>
            </a:r>
            <a:r>
              <a:rPr lang="en-US" err="1">
                <a:latin typeface="Courier" pitchFamily="2" charset="0"/>
              </a:rPr>
              <a:t>ppoint</a:t>
            </a:r>
            <a:r>
              <a:rPr lang="en-US">
                <a:latin typeface="Courier" pitchFamily="2" charset="0"/>
              </a:rPr>
              <a:t>::print() </a:t>
            </a:r>
            <a:r>
              <a:rPr lang="en-US"/>
              <a:t>method for each </a:t>
            </a:r>
            <a:r>
              <a:rPr lang="en-US" err="1">
                <a:latin typeface="Courier" pitchFamily="2" charset="0"/>
              </a:rPr>
              <a:t>ppoint</a:t>
            </a:r>
            <a:r>
              <a:rPr lang="en-US">
                <a:latin typeface="Courier" pitchFamily="2" charset="0"/>
              </a:rPr>
              <a:t>:: </a:t>
            </a:r>
            <a:r>
              <a:rPr lang="en-US"/>
              <a:t>in the parr array of polygon points.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1295616-83E6-6E42-89A4-C0C860CAC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6991" y="1690688"/>
            <a:ext cx="4381500" cy="132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BAF3E2-9FF0-7B4E-9655-DB688526D0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65" r="29655"/>
          <a:stretch/>
        </p:blipFill>
        <p:spPr>
          <a:xfrm>
            <a:off x="7544315" y="230188"/>
            <a:ext cx="3403772" cy="595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204BBC9-D6BB-4943-ABD9-82BF48920C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6991" y="763587"/>
            <a:ext cx="3022600" cy="3429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B1C1E2E-6B5A-0341-B985-3777C4647F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2430" y="1071434"/>
            <a:ext cx="3073400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4785E27-E4FC-9346-A587-526C1AE5FF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3391" y="3579019"/>
            <a:ext cx="3568700" cy="110490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A7D3519-446D-E542-82AC-AF2BB8649A1F}"/>
              </a:ext>
            </a:extLst>
          </p:cNvPr>
          <p:cNvCxnSpPr/>
          <p:nvPr/>
        </p:nvCxnSpPr>
        <p:spPr>
          <a:xfrm flipH="1">
            <a:off x="9613557" y="2545492"/>
            <a:ext cx="1046034" cy="10335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D8AA337D-9535-124F-B717-0CEC2AA841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45669" y="5290473"/>
            <a:ext cx="3746500" cy="279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E28DBD2-6FF9-B449-ACF8-CBAB19DF46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05338" y="4683919"/>
            <a:ext cx="4356100" cy="5842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14BFCE4-0CE9-3B4A-8524-BBCBD020C31C}"/>
              </a:ext>
            </a:extLst>
          </p:cNvPr>
          <p:cNvSpPr/>
          <p:nvPr/>
        </p:nvSpPr>
        <p:spPr>
          <a:xfrm>
            <a:off x="1668162" y="4510216"/>
            <a:ext cx="5066270" cy="1396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716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B6C28-A4DA-7C4E-832E-C9ADB10AE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C++ polygon poly::area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FDBCE-83F3-3445-80BF-862FC281C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0164E-7F39-0543-B577-26CAA964C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98559-634F-0848-A675-5ED4CFD57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19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CD831AC-5AE0-5A49-AA73-C33232E7C6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257800" cy="4351338"/>
          </a:xfrm>
        </p:spPr>
        <p:txBody>
          <a:bodyPr/>
          <a:lstStyle/>
          <a:p>
            <a:r>
              <a:rPr lang="en-US"/>
              <a:t>Area computation</a:t>
            </a:r>
          </a:p>
          <a:p>
            <a:pPr lvl="1"/>
            <a:r>
              <a:rPr lang="en-US"/>
              <a:t>uses cross-product formula</a:t>
            </a:r>
          </a:p>
          <a:p>
            <a:pPr lvl="1"/>
            <a:r>
              <a:rPr lang="en-US"/>
              <a:t>the “-” sign is overloaded for </a:t>
            </a:r>
            <a:r>
              <a:rPr lang="en-US" err="1"/>
              <a:t>ppoint</a:t>
            </a:r>
            <a:r>
              <a:rPr lang="en-US"/>
              <a:t>.</a:t>
            </a:r>
          </a:p>
          <a:p>
            <a:pPr lvl="1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6E39C4-8134-AD4F-AE04-57ECFC0BB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6065" y="1399103"/>
            <a:ext cx="5702300" cy="2959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E749FC-C373-A54F-9E3F-5C2B59C0EC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100" y="4323557"/>
            <a:ext cx="5168900" cy="1295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90659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9F447FC-FC4B-F04A-B696-403C3566B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Continuing C/C++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8CB49C5-ADD1-0242-8D11-5E1160FAA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Pointers</a:t>
            </a:r>
          </a:p>
          <a:p>
            <a:r>
              <a:rPr lang="en-US" dirty="0"/>
              <a:t>Structures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1419A9-85EF-E04E-8998-908AB32C9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BF72A43-DF4F-A541-80DB-2DBBC462C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28B18D7-4F72-374C-B768-F28A45820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848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B6C28-A4DA-7C4E-832E-C9ADB10AE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C++ polygon poly::append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FDBCE-83F3-3445-80BF-862FC281C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0164E-7F39-0543-B577-26CAA964C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98559-634F-0848-A675-5ED4CFD57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20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CD831AC-5AE0-5A49-AA73-C33232E7C6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/>
              <a:t>poly::append hides a couple of details</a:t>
            </a:r>
          </a:p>
          <a:p>
            <a:pPr lvl="1"/>
            <a:r>
              <a:rPr lang="en-US"/>
              <a:t>Appending</a:t>
            </a:r>
          </a:p>
          <a:p>
            <a:pPr lvl="1"/>
            <a:r>
              <a:rPr lang="en-US"/>
              <a:t>Growing the storage process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AAB4B3-398A-0A4B-9DEA-CCBD2A16F5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027"/>
          <a:stretch/>
        </p:blipFill>
        <p:spPr>
          <a:xfrm>
            <a:off x="6357937" y="1825625"/>
            <a:ext cx="5676900" cy="363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047872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34E35-7746-7745-96CD-8D82E59D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C++ </a:t>
            </a:r>
            <a:r>
              <a:rPr lang="en-US" err="1"/>
              <a:t>polyarea</a:t>
            </a:r>
            <a:r>
              <a:rPr lang="en-US"/>
              <a:t>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1B457-6C24-CD44-865C-2E4828EA8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7304"/>
            <a:ext cx="10515600" cy="4351338"/>
          </a:xfrm>
        </p:spPr>
        <p:txBody>
          <a:bodyPr/>
          <a:lstStyle/>
          <a:p>
            <a:r>
              <a:rPr lang="en-US" dirty="0"/>
              <a:t>Look at and try “Lec18_poly_area.cc” (use </a:t>
            </a:r>
            <a:r>
              <a:rPr lang="en-US" dirty="0" err="1"/>
              <a:t>c++</a:t>
            </a:r>
            <a:r>
              <a:rPr lang="en-US" dirty="0"/>
              <a:t>/g++ compiler).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D1662F-CF29-4849-ABBC-EEA09EFAB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8B648-3487-3443-9302-67C9A56D4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7C450-2CB5-9943-8036-2E9BFF399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21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922531-05D3-0341-A068-5437B9893889}"/>
              </a:ext>
            </a:extLst>
          </p:cNvPr>
          <p:cNvSpPr txBox="1"/>
          <p:nvPr/>
        </p:nvSpPr>
        <p:spPr>
          <a:xfrm>
            <a:off x="328773" y="1889383"/>
            <a:ext cx="692478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TAHMac</a:t>
            </a:r>
            <a:r>
              <a:rPr lang="en-US" sz="1400" dirty="0"/>
              <a:t>[1583] cc Lec18_poly_area.cc</a:t>
            </a:r>
          </a:p>
          <a:p>
            <a:r>
              <a:rPr lang="en-US" sz="1400" dirty="0"/>
              <a:t>Undefined symbols for architecture arm64:</a:t>
            </a:r>
          </a:p>
          <a:p>
            <a:r>
              <a:rPr lang="en-US" sz="1400" dirty="0"/>
              <a:t>  "std::terminate()", referenced from:</a:t>
            </a:r>
          </a:p>
          <a:p>
            <a:r>
              <a:rPr lang="en-US" sz="1400" dirty="0"/>
              <a:t>      ___</a:t>
            </a:r>
            <a:r>
              <a:rPr lang="en-US" sz="1400" dirty="0" err="1"/>
              <a:t>clang_call_terminate</a:t>
            </a:r>
            <a:r>
              <a:rPr lang="en-US" sz="1400" dirty="0"/>
              <a:t> in Lec18_poly_area-32e891.o</a:t>
            </a:r>
          </a:p>
          <a:p>
            <a:r>
              <a:rPr lang="en-US" sz="1400" dirty="0"/>
              <a:t>  "operator delete[](void*)", referenced from:</a:t>
            </a:r>
          </a:p>
          <a:p>
            <a:r>
              <a:rPr lang="en-US" sz="1400" dirty="0"/>
              <a:t>      poly::poly() in Lec18_poly_area-32e891.o</a:t>
            </a:r>
          </a:p>
          <a:p>
            <a:r>
              <a:rPr lang="en-US" sz="1400" dirty="0"/>
              <a:t>      poly::append(</a:t>
            </a:r>
            <a:r>
              <a:rPr lang="en-US" sz="1400" dirty="0" err="1"/>
              <a:t>ppoint</a:t>
            </a:r>
            <a:r>
              <a:rPr lang="en-US" sz="1400" dirty="0"/>
              <a:t>) in Lec18_poly_area-32e891.o</a:t>
            </a:r>
          </a:p>
          <a:p>
            <a:r>
              <a:rPr lang="en-US" sz="1400" dirty="0"/>
              <a:t>  "operator delete(void*)", referenced from:</a:t>
            </a:r>
          </a:p>
          <a:p>
            <a:r>
              <a:rPr lang="en-US" sz="1400" dirty="0"/>
              <a:t>      poly::append(</a:t>
            </a:r>
            <a:r>
              <a:rPr lang="en-US" sz="1400" dirty="0" err="1"/>
              <a:t>ppoint</a:t>
            </a:r>
            <a:r>
              <a:rPr lang="en-US" sz="1400" dirty="0"/>
              <a:t>) in Lec18_poly_area-32e891.o</a:t>
            </a:r>
          </a:p>
          <a:p>
            <a:r>
              <a:rPr lang="en-US" sz="1400" dirty="0"/>
              <a:t>      poly::append(</a:t>
            </a:r>
            <a:r>
              <a:rPr lang="en-US" sz="1400" dirty="0" err="1"/>
              <a:t>ppoint</a:t>
            </a:r>
            <a:r>
              <a:rPr lang="en-US" sz="1400" dirty="0"/>
              <a:t>) in Lec18_poly_area-32e891.o</a:t>
            </a:r>
          </a:p>
          <a:p>
            <a:r>
              <a:rPr lang="en-US" sz="1400" dirty="0"/>
              <a:t>  "operator new[](unsigned long)", referenced from:</a:t>
            </a:r>
          </a:p>
          <a:p>
            <a:r>
              <a:rPr lang="en-US" sz="1400" dirty="0"/>
              <a:t>      poly::poly() in Lec18_poly_area-32e891.o</a:t>
            </a:r>
          </a:p>
          <a:p>
            <a:r>
              <a:rPr lang="en-US" sz="1400" dirty="0"/>
              <a:t>      poly::append(</a:t>
            </a:r>
            <a:r>
              <a:rPr lang="en-US" sz="1400" dirty="0" err="1"/>
              <a:t>ppoint</a:t>
            </a:r>
            <a:r>
              <a:rPr lang="en-US" sz="1400" dirty="0"/>
              <a:t>) in Lec18_poly_area-32e891.o</a:t>
            </a:r>
          </a:p>
          <a:p>
            <a:r>
              <a:rPr lang="en-US" sz="1400" dirty="0"/>
              <a:t>  "___</a:t>
            </a:r>
            <a:r>
              <a:rPr lang="en-US" sz="1400" dirty="0" err="1"/>
              <a:t>cxa_begin_catch</a:t>
            </a:r>
            <a:r>
              <a:rPr lang="en-US" sz="1400" dirty="0"/>
              <a:t>", referenced from:</a:t>
            </a:r>
          </a:p>
          <a:p>
            <a:r>
              <a:rPr lang="en-US" sz="1400" dirty="0"/>
              <a:t>      ___</a:t>
            </a:r>
            <a:r>
              <a:rPr lang="en-US" sz="1400" dirty="0" err="1"/>
              <a:t>clang_call_terminate</a:t>
            </a:r>
            <a:r>
              <a:rPr lang="en-US" sz="1400" dirty="0"/>
              <a:t> in Lec18_poly_area-32e891.o</a:t>
            </a:r>
          </a:p>
          <a:p>
            <a:r>
              <a:rPr lang="en-US" sz="1400" dirty="0"/>
              <a:t>  "___gxx_personality_v0", referenced from:</a:t>
            </a:r>
          </a:p>
          <a:p>
            <a:r>
              <a:rPr lang="en-US" sz="1400" dirty="0"/>
              <a:t>      /private/var/folders/t8/r6ksvxyc8xj78r0059bkhsm00000gr/T/Lec18_poly_area-32e891.o</a:t>
            </a:r>
          </a:p>
          <a:p>
            <a:r>
              <a:rPr lang="en-US" sz="1400" dirty="0" err="1"/>
              <a:t>ld</a:t>
            </a:r>
            <a:r>
              <a:rPr lang="en-US" sz="1400" dirty="0"/>
              <a:t>: symbol(s) not found for architecture arm64</a:t>
            </a:r>
          </a:p>
          <a:p>
            <a:r>
              <a:rPr lang="en-US" sz="1400" dirty="0"/>
              <a:t>clang: error: linker command failed with exit code 1 (use -v to see invocation)</a:t>
            </a:r>
          </a:p>
          <a:p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911964-A813-5F42-88D3-38117FB1A907}"/>
              </a:ext>
            </a:extLst>
          </p:cNvPr>
          <p:cNvSpPr txBox="1"/>
          <p:nvPr/>
        </p:nvSpPr>
        <p:spPr>
          <a:xfrm>
            <a:off x="7408523" y="2607070"/>
            <a:ext cx="3945277" cy="28623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Correct compiler.</a:t>
            </a:r>
          </a:p>
          <a:p>
            <a:r>
              <a:rPr lang="en-US" dirty="0" err="1"/>
              <a:t>TAHMac</a:t>
            </a:r>
            <a:r>
              <a:rPr lang="en-US" dirty="0"/>
              <a:t>[1581] </a:t>
            </a:r>
            <a:r>
              <a:rPr lang="en-US" dirty="0" err="1"/>
              <a:t>c++</a:t>
            </a:r>
            <a:r>
              <a:rPr lang="en-US" dirty="0"/>
              <a:t> Lec18_poly_area.cc</a:t>
            </a:r>
          </a:p>
          <a:p>
            <a:r>
              <a:rPr lang="en-US" dirty="0" err="1"/>
              <a:t>TAHMac</a:t>
            </a:r>
            <a:r>
              <a:rPr lang="en-US" dirty="0"/>
              <a:t>[1582] </a:t>
            </a:r>
            <a:r>
              <a:rPr lang="en-US" dirty="0" err="1"/>
              <a:t>a.out</a:t>
            </a:r>
            <a:endParaRPr lang="en-US" dirty="0"/>
          </a:p>
          <a:p>
            <a:r>
              <a:rPr lang="en-US" dirty="0"/>
              <a:t>(0.000000,0.000000)</a:t>
            </a:r>
          </a:p>
          <a:p>
            <a:r>
              <a:rPr lang="en-US" dirty="0"/>
              <a:t>(2.000000,0.000000)</a:t>
            </a:r>
          </a:p>
          <a:p>
            <a:r>
              <a:rPr lang="en-US" dirty="0"/>
              <a:t>(2.000000,2.000000)</a:t>
            </a:r>
          </a:p>
          <a:p>
            <a:r>
              <a:rPr lang="en-US" dirty="0"/>
              <a:t>(0.000000,2.000000)</a:t>
            </a:r>
          </a:p>
          <a:p>
            <a:r>
              <a:rPr lang="en-US" dirty="0"/>
              <a:t>(0.000000,0.000000)</a:t>
            </a:r>
          </a:p>
          <a:p>
            <a:r>
              <a:rPr lang="en-US" dirty="0"/>
              <a:t>Poly area = 4.000000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0016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4BDA6-2B42-FE44-B860-2E3908585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BB680-5492-A548-85E2-6B87C8BA9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Looked at pointers and structures</a:t>
            </a:r>
          </a:p>
          <a:p>
            <a:r>
              <a:rPr lang="en-US" dirty="0"/>
              <a:t>Next class; inheritance and classes </a:t>
            </a:r>
            <a:r>
              <a:rPr lang="en-US"/>
              <a:t>in Python.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2FD52-473F-CA41-8315-D7DA99FED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4456E-9EFD-EA4B-9457-661186D4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4F728A-8EBE-5140-BFD4-106E1E078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8169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2433D0-E0C3-B96D-38EF-41431268D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65107-7A77-C6BC-59EF-42103B389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168F8-ACE4-D976-3C5A-2607CD5B1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09/05/2024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D86CE-929D-487A-9708-C1EDC4DBC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 01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0B108-001E-550C-07B2-98DF6D2F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F60-25B5-D143-8B1B-45A121940923}" type="slidenum">
              <a:rPr lang="en-US" smtClean="0"/>
              <a:t>23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0727A2A-A63B-9BC4-07F7-64C49D76E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MIT </a:t>
            </a:r>
            <a:r>
              <a:rPr lang="en-US" dirty="0" err="1"/>
              <a:t>OpenCourseWare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u="sng" dirty="0">
                <a:solidFill>
                  <a:srgbClr val="0070C0"/>
                </a:solidFill>
                <a:hlinkClick r:id="rId2"/>
              </a:rPr>
              <a:t>https://ocw.mit.edu</a:t>
            </a:r>
            <a:r>
              <a:rPr lang="en-US" u="sng" dirty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12.010 Computational Methods of Scientific Programming, Fall 2024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more information about citing these materials or our Terms of Use, visit </a:t>
            </a:r>
            <a:r>
              <a:rPr lang="en-US" u="sng" dirty="0">
                <a:solidFill>
                  <a:srgbClr val="0070C0"/>
                </a:solidFill>
                <a:hlinkClick r:id="rId3"/>
              </a:rPr>
              <a:t>https://ocw.mit.edu/terms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331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40242-C911-2E4E-8453-25E6FBD06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 pointers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FF089-F21F-6740-930B-75BD80771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91493"/>
            <a:ext cx="10515600" cy="4351338"/>
          </a:xfrm>
        </p:spPr>
        <p:txBody>
          <a:bodyPr/>
          <a:lstStyle/>
          <a:p>
            <a:r>
              <a:rPr lang="en-US" dirty="0"/>
              <a:t>Some of Lec17_polyarea.c is a bit clunky e.g. NMAX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 many C codes pointers to blocks of memory are used instead of arrays, and “indexing” is computed in code.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F3F1C0-598E-F048-BA51-D979B8F3E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100" y="2392363"/>
            <a:ext cx="7797800" cy="6731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B3DB124-92C9-0A4B-945C-F438082B412E}"/>
              </a:ext>
            </a:extLst>
          </p:cNvPr>
          <p:cNvSpPr/>
          <p:nvPr/>
        </p:nvSpPr>
        <p:spPr>
          <a:xfrm>
            <a:off x="2197101" y="5657850"/>
            <a:ext cx="3898899" cy="657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D57F82C-110A-9F4F-B4F7-BB4ABB06230E}"/>
              </a:ext>
            </a:extLst>
          </p:cNvPr>
          <p:cNvSpPr/>
          <p:nvPr/>
        </p:nvSpPr>
        <p:spPr>
          <a:xfrm>
            <a:off x="2197100" y="5654675"/>
            <a:ext cx="536575" cy="657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136FAA-DCBF-6646-A00D-903056CB8B34}"/>
              </a:ext>
            </a:extLst>
          </p:cNvPr>
          <p:cNvSpPr/>
          <p:nvPr/>
        </p:nvSpPr>
        <p:spPr>
          <a:xfrm>
            <a:off x="2733675" y="5661025"/>
            <a:ext cx="536575" cy="657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AAFE4F-BCB9-8942-B16F-AF3546E2CDF8}"/>
              </a:ext>
            </a:extLst>
          </p:cNvPr>
          <p:cNvSpPr/>
          <p:nvPr/>
        </p:nvSpPr>
        <p:spPr>
          <a:xfrm>
            <a:off x="3270250" y="5654674"/>
            <a:ext cx="536575" cy="657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2D7138-CDED-0245-B34B-73413368C102}"/>
              </a:ext>
            </a:extLst>
          </p:cNvPr>
          <p:cNvSpPr/>
          <p:nvPr/>
        </p:nvSpPr>
        <p:spPr>
          <a:xfrm>
            <a:off x="3806825" y="5661819"/>
            <a:ext cx="536575" cy="657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7A56B4-9D95-B34D-9076-81CCE7D9AEF1}"/>
              </a:ext>
            </a:extLst>
          </p:cNvPr>
          <p:cNvSpPr/>
          <p:nvPr/>
        </p:nvSpPr>
        <p:spPr>
          <a:xfrm>
            <a:off x="4343400" y="5661025"/>
            <a:ext cx="536575" cy="657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599BF7-EA93-8146-8772-DD7D66624BDF}"/>
              </a:ext>
            </a:extLst>
          </p:cNvPr>
          <p:cNvSpPr txBox="1"/>
          <p:nvPr/>
        </p:nvSpPr>
        <p:spPr>
          <a:xfrm>
            <a:off x="5012224" y="5798620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F1FDB2-454D-A94C-9570-485D6652DCD0}"/>
              </a:ext>
            </a:extLst>
          </p:cNvPr>
          <p:cNvSpPr txBox="1"/>
          <p:nvPr/>
        </p:nvSpPr>
        <p:spPr>
          <a:xfrm>
            <a:off x="4361884" y="579862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0x1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8A7D17-6C45-D942-B7CB-79987378738E}"/>
              </a:ext>
            </a:extLst>
          </p:cNvPr>
          <p:cNvSpPr txBox="1"/>
          <p:nvPr/>
        </p:nvSpPr>
        <p:spPr>
          <a:xfrm>
            <a:off x="1543050" y="4329113"/>
            <a:ext cx="830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 a=1</a:t>
            </a:r>
          </a:p>
        </p:txBody>
      </p:sp>
      <p:cxnSp>
        <p:nvCxnSpPr>
          <p:cNvPr id="15" name="Curved Connector 14">
            <a:extLst>
              <a:ext uri="{FF2B5EF4-FFF2-40B4-BE49-F238E27FC236}">
                <a16:creationId xmlns:a16="http://schemas.microsoft.com/office/drawing/2014/main" id="{2136C616-E590-E743-8104-64AFC2F78145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2373214" y="4513779"/>
            <a:ext cx="2238473" cy="118441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19107B0-2CE0-204B-BEF7-1B3B4446BA54}"/>
              </a:ext>
            </a:extLst>
          </p:cNvPr>
          <p:cNvSpPr txBox="1"/>
          <p:nvPr/>
        </p:nvSpPr>
        <p:spPr>
          <a:xfrm>
            <a:off x="4275730" y="5270480"/>
            <a:ext cx="988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Memory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5C7A2E-8987-AD42-B9D5-95BCD3761A6A}"/>
              </a:ext>
            </a:extLst>
          </p:cNvPr>
          <p:cNvSpPr txBox="1"/>
          <p:nvPr/>
        </p:nvSpPr>
        <p:spPr>
          <a:xfrm>
            <a:off x="2314544" y="64053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6D5ACC-EEAB-AA4F-990E-C041F44593E9}"/>
              </a:ext>
            </a:extLst>
          </p:cNvPr>
          <p:cNvSpPr txBox="1"/>
          <p:nvPr/>
        </p:nvSpPr>
        <p:spPr>
          <a:xfrm>
            <a:off x="2851119" y="64053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1556EED-CEE0-C642-8A17-BE74182A31FD}"/>
              </a:ext>
            </a:extLst>
          </p:cNvPr>
          <p:cNvSpPr txBox="1"/>
          <p:nvPr/>
        </p:nvSpPr>
        <p:spPr>
          <a:xfrm>
            <a:off x="3387694" y="64053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A6B8F29-2060-AA4A-83D1-3D521FAE32B9}"/>
              </a:ext>
            </a:extLst>
          </p:cNvPr>
          <p:cNvSpPr txBox="1"/>
          <p:nvPr/>
        </p:nvSpPr>
        <p:spPr>
          <a:xfrm>
            <a:off x="3924269" y="64053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0E92C89-1D3D-6845-8CF6-CF475368A5E0}"/>
              </a:ext>
            </a:extLst>
          </p:cNvPr>
          <p:cNvSpPr txBox="1"/>
          <p:nvPr/>
        </p:nvSpPr>
        <p:spPr>
          <a:xfrm>
            <a:off x="4470086" y="64155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B9E3F0-3ECB-1F42-B2BB-40FFDE1BA2C3}"/>
              </a:ext>
            </a:extLst>
          </p:cNvPr>
          <p:cNvSpPr txBox="1"/>
          <p:nvPr/>
        </p:nvSpPr>
        <p:spPr>
          <a:xfrm>
            <a:off x="4620929" y="6415503"/>
            <a:ext cx="1960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memory addresses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E600061-A130-4444-A916-D547A208173B}"/>
              </a:ext>
            </a:extLst>
          </p:cNvPr>
          <p:cNvSpPr txBox="1"/>
          <p:nvPr/>
        </p:nvSpPr>
        <p:spPr>
          <a:xfrm>
            <a:off x="3820457" y="4329113"/>
            <a:ext cx="40432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&amp;a – address used by variable a</a:t>
            </a:r>
          </a:p>
          <a:p>
            <a:r>
              <a:rPr lang="en-US" dirty="0"/>
              <a:t>*(&amp;a) – value stored at address used by a</a:t>
            </a:r>
          </a:p>
          <a:p>
            <a:r>
              <a:rPr lang="en-US" dirty="0"/>
              <a:t>int *pa  - pa is a pointer to an integer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D9ABCC5-B093-D849-8CD4-CC18E467E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3375" y="3867548"/>
            <a:ext cx="4140200" cy="17399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283C8A2-4DB1-144B-95FC-4849F1AE9A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4468" y="5493979"/>
            <a:ext cx="5194300" cy="1130300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AE04F97F-16E6-3543-B198-78E571712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A58246DB-5E3F-4842-A0DE-4B464A3A1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7EEACEB-8B17-C646-9075-9667E9CCE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8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40242-C911-2E4E-8453-25E6FBD06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 pointers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500C8ED-3DD9-4644-892A-92B406A27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2923" y="365125"/>
            <a:ext cx="6439218" cy="50613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754F012-AEA9-864B-B470-5618A5360474}"/>
              </a:ext>
            </a:extLst>
          </p:cNvPr>
          <p:cNvSpPr txBox="1"/>
          <p:nvPr/>
        </p:nvSpPr>
        <p:spPr>
          <a:xfrm>
            <a:off x="337564" y="4494483"/>
            <a:ext cx="57584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Small test program – Lec18_ptr.c</a:t>
            </a:r>
          </a:p>
          <a:p>
            <a:endParaRPr lang="en-US" sz="2400" dirty="0"/>
          </a:p>
          <a:p>
            <a:pPr marL="342900" indent="-342900">
              <a:buFontTx/>
              <a:buChar char="-"/>
            </a:pPr>
            <a:r>
              <a:rPr lang="en-US" sz="2400" dirty="0"/>
              <a:t>Shows accessing values versus addresses.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16D5D8-0E03-B443-BEFD-87B2F873F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88DD88-E3A5-E148-B539-A257F2AB5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535FAF-100E-6542-BB41-090AA6A4F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DB8127-81F4-1448-BC32-7B12D74B7800}"/>
              </a:ext>
            </a:extLst>
          </p:cNvPr>
          <p:cNvSpPr txBox="1"/>
          <p:nvPr/>
        </p:nvSpPr>
        <p:spPr>
          <a:xfrm>
            <a:off x="365760" y="1799924"/>
            <a:ext cx="503401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TAHMac</a:t>
            </a:r>
            <a:r>
              <a:rPr lang="en-US" dirty="0"/>
              <a:t>[1559] cc Lec18_ptr.c</a:t>
            </a:r>
          </a:p>
          <a:p>
            <a:r>
              <a:rPr lang="en-US" dirty="0" err="1"/>
              <a:t>TAHMac</a:t>
            </a:r>
            <a:r>
              <a:rPr lang="en-US" dirty="0"/>
              <a:t>[1560] </a:t>
            </a:r>
            <a:r>
              <a:rPr lang="en-US" dirty="0" err="1"/>
              <a:t>a.out</a:t>
            </a:r>
            <a:endParaRPr lang="en-US" dirty="0"/>
          </a:p>
          <a:p>
            <a:r>
              <a:rPr lang="en-US" dirty="0"/>
              <a:t>Value in a == 7.000000</a:t>
            </a:r>
          </a:p>
          <a:p>
            <a:r>
              <a:rPr lang="en-US" dirty="0"/>
              <a:t>Memory address of a (in hexadecimal) == 0x16cef327c</a:t>
            </a:r>
          </a:p>
          <a:p>
            <a:r>
              <a:rPr lang="en-US" dirty="0"/>
              <a:t>Value stored at address 0x16cef327c == 7.000000</a:t>
            </a:r>
          </a:p>
          <a:p>
            <a:r>
              <a:rPr lang="en-US" dirty="0"/>
              <a:t>Value in a == 3.000000</a:t>
            </a:r>
          </a:p>
          <a:p>
            <a:r>
              <a:rPr lang="en-US" dirty="0"/>
              <a:t>Value stored at address 0x16cef327c == 3.000000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589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75560-2257-2C4C-8404-BBA991FC0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 pointers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F28E6-7F21-CD4E-AD37-72C866CD8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Lec18_ptr.c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D085F-B5EB-5E4D-A651-CF011B8A4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AD7BFB-1115-4F4B-A325-50B225D44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C57F9-7894-9E4B-8263-44DC2C46B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4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75560-2257-2C4C-8404-BBA991FC0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13" y="0"/>
            <a:ext cx="10515600" cy="1325563"/>
          </a:xfrm>
        </p:spPr>
        <p:txBody>
          <a:bodyPr/>
          <a:lstStyle/>
          <a:p>
            <a:r>
              <a:rPr lang="en-US" dirty="0"/>
              <a:t>C pointers with arrays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A2AC34F-978E-8845-8580-91E7A44FD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113" y="1325562"/>
            <a:ext cx="5026315" cy="5281299"/>
          </a:xfrm>
        </p:spPr>
        <p:txBody>
          <a:bodyPr>
            <a:normAutofit/>
          </a:bodyPr>
          <a:lstStyle/>
          <a:p>
            <a:r>
              <a:rPr lang="en-US" dirty="0"/>
              <a:t>C pointers are often used as an alternate to multi-dimensional arrays in scientific codes.</a:t>
            </a:r>
          </a:p>
          <a:p>
            <a:endParaRPr lang="en-US" dirty="0"/>
          </a:p>
          <a:p>
            <a:r>
              <a:rPr lang="en-US" dirty="0"/>
              <a:t>Key parts are</a:t>
            </a:r>
          </a:p>
          <a:p>
            <a:pPr lvl="1"/>
            <a:r>
              <a:rPr lang="en-US" dirty="0"/>
              <a:t> array is a “pointer”</a:t>
            </a:r>
          </a:p>
          <a:p>
            <a:pPr lvl="1"/>
            <a:r>
              <a:rPr lang="en-US" dirty="0"/>
              <a:t>sizes are runtime values</a:t>
            </a:r>
          </a:p>
          <a:p>
            <a:pPr lvl="1"/>
            <a:r>
              <a:rPr lang="en-US" dirty="0"/>
              <a:t>C library functions malloc() and </a:t>
            </a:r>
            <a:r>
              <a:rPr lang="en-US" dirty="0" err="1"/>
              <a:t>sizeof</a:t>
            </a:r>
            <a:r>
              <a:rPr lang="en-US" dirty="0"/>
              <a:t>() are used</a:t>
            </a:r>
          </a:p>
          <a:p>
            <a:pPr lvl="1"/>
            <a:r>
              <a:rPr lang="en-US" dirty="0"/>
              <a:t>index arithmetic is part of code</a:t>
            </a:r>
          </a:p>
          <a:p>
            <a:pPr lvl="1"/>
            <a:r>
              <a:rPr lang="en-US" dirty="0"/>
              <a:t>C library function free() is used to release memory – prevents “memory leak”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993BA9-0EB7-D94E-8A39-9933EA42B1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084" b="1053"/>
          <a:stretch/>
        </p:blipFill>
        <p:spPr>
          <a:xfrm>
            <a:off x="5395913" y="370523"/>
            <a:ext cx="5662612" cy="9550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EEDAA8-7859-9F47-B21C-CEEF5C5A2F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015"/>
          <a:stretch/>
        </p:blipFill>
        <p:spPr>
          <a:xfrm>
            <a:off x="5395913" y="1508443"/>
            <a:ext cx="5620544" cy="19484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68C2AC-56B5-4646-859D-6B1C397A01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0519" y="3890487"/>
            <a:ext cx="2806700" cy="965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6B0E9E-1B10-9B43-BF67-CAF4D05EA4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913" y="5444014"/>
            <a:ext cx="3352800" cy="4191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6288EC-CC93-CF4A-8EFE-068188FEB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8E6E17-8899-E541-A0CE-10C908E89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4F25A-C824-2949-97F8-2045FBC6A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78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75560-2257-2C4C-8404-BBA991FC0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 pointers with 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F28E6-7F21-CD4E-AD37-72C866CD8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Lec18_array_ptr.c – try and notice “warnings”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ED0136-22DD-724C-8F73-6E5F11300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CB4762-76E6-FA4F-B4E4-EF686A275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F2265-28E7-5044-9ABF-45ADD3891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C4E670-6EE4-D841-A822-6AC7BED5F39D}"/>
              </a:ext>
            </a:extLst>
          </p:cNvPr>
          <p:cNvSpPr txBox="1"/>
          <p:nvPr/>
        </p:nvSpPr>
        <p:spPr>
          <a:xfrm>
            <a:off x="764005" y="2570698"/>
            <a:ext cx="1066398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TAHMac</a:t>
            </a:r>
            <a:r>
              <a:rPr lang="en-US" sz="1600" dirty="0"/>
              <a:t>[1563] cc Lec18_array_ptr.c</a:t>
            </a:r>
          </a:p>
          <a:p>
            <a:r>
              <a:rPr lang="en-US" sz="1600" dirty="0"/>
              <a:t>Lec18_array_ptr.c:29:26: warning: format specifies type 'int' but the argument has type 'unsigned long' [-</a:t>
            </a:r>
            <a:r>
              <a:rPr lang="en-US" sz="1600" dirty="0" err="1"/>
              <a:t>Wformat</a:t>
            </a:r>
            <a:r>
              <a:rPr lang="en-US" sz="1600" dirty="0"/>
              <a:t>]</a:t>
            </a:r>
          </a:p>
          <a:p>
            <a:r>
              <a:rPr lang="en-US" sz="1600" dirty="0"/>
              <a:t>   29 |   </a:t>
            </a:r>
            <a:r>
              <a:rPr lang="en-US" sz="1600" dirty="0" err="1"/>
              <a:t>printf</a:t>
            </a:r>
            <a:r>
              <a:rPr lang="en-US" sz="1600" dirty="0"/>
              <a:t>("Sizes %d %d\n",</a:t>
            </a:r>
            <a:r>
              <a:rPr lang="en-US" sz="1600" dirty="0" err="1"/>
              <a:t>sizeof</a:t>
            </a:r>
            <a:r>
              <a:rPr lang="en-US" sz="1600" dirty="0"/>
              <a:t>(*A),</a:t>
            </a:r>
            <a:r>
              <a:rPr lang="en-US" sz="1600" dirty="0" err="1"/>
              <a:t>sizeof</a:t>
            </a:r>
            <a:r>
              <a:rPr lang="en-US" sz="1600" dirty="0"/>
              <a:t>(A));</a:t>
            </a:r>
          </a:p>
          <a:p>
            <a:r>
              <a:rPr lang="en-US" sz="1600" dirty="0"/>
              <a:t>      |                 ~~       ^~~~~~~~~~</a:t>
            </a:r>
          </a:p>
          <a:p>
            <a:r>
              <a:rPr lang="en-US" sz="1600" dirty="0"/>
              <a:t>      |                 %</a:t>
            </a:r>
            <a:r>
              <a:rPr lang="en-US" sz="1600" dirty="0" err="1"/>
              <a:t>lu</a:t>
            </a:r>
            <a:endParaRPr lang="en-US" sz="1600" dirty="0"/>
          </a:p>
          <a:p>
            <a:r>
              <a:rPr lang="en-US" sz="1600" dirty="0"/>
              <a:t>Lec18_array_ptr.c:29:37: warning: format specifies type 'int' but the argument has type 'unsigned long' [-</a:t>
            </a:r>
            <a:r>
              <a:rPr lang="en-US" sz="1600" dirty="0" err="1"/>
              <a:t>Wformat</a:t>
            </a:r>
            <a:r>
              <a:rPr lang="en-US" sz="1600" dirty="0"/>
              <a:t>]</a:t>
            </a:r>
          </a:p>
          <a:p>
            <a:r>
              <a:rPr lang="en-US" sz="1600" dirty="0"/>
              <a:t>   29 |   </a:t>
            </a:r>
            <a:r>
              <a:rPr lang="en-US" sz="1600" dirty="0" err="1"/>
              <a:t>printf</a:t>
            </a:r>
            <a:r>
              <a:rPr lang="en-US" sz="1600" dirty="0"/>
              <a:t>("Sizes %d %d\n",</a:t>
            </a:r>
            <a:r>
              <a:rPr lang="en-US" sz="1600" dirty="0" err="1"/>
              <a:t>sizeof</a:t>
            </a:r>
            <a:r>
              <a:rPr lang="en-US" sz="1600" dirty="0"/>
              <a:t>(*A),</a:t>
            </a:r>
            <a:r>
              <a:rPr lang="en-US" sz="1600" dirty="0" err="1"/>
              <a:t>sizeof</a:t>
            </a:r>
            <a:r>
              <a:rPr lang="en-US" sz="1600" dirty="0"/>
              <a:t>(A));</a:t>
            </a:r>
          </a:p>
          <a:p>
            <a:r>
              <a:rPr lang="en-US" sz="1600" dirty="0"/>
              <a:t>      |                    ~~               ^~~~~~~~~</a:t>
            </a:r>
          </a:p>
          <a:p>
            <a:r>
              <a:rPr lang="en-US" sz="1600" dirty="0"/>
              <a:t>      |                    %</a:t>
            </a:r>
            <a:r>
              <a:rPr lang="en-US" sz="1600" dirty="0" err="1"/>
              <a:t>lu</a:t>
            </a:r>
            <a:endParaRPr lang="en-US" sz="1600" dirty="0"/>
          </a:p>
          <a:p>
            <a:r>
              <a:rPr lang="en-US" sz="1600" dirty="0"/>
              <a:t>Lec18_array_ptr.c:32:54: warning: format specifies type 'int' but the argument has type 'unsigned long' [-</a:t>
            </a:r>
            <a:r>
              <a:rPr lang="en-US" sz="1600" dirty="0" err="1"/>
              <a:t>Wformat</a:t>
            </a:r>
            <a:r>
              <a:rPr lang="en-US" sz="1600" dirty="0"/>
              <a:t>]</a:t>
            </a:r>
          </a:p>
          <a:p>
            <a:r>
              <a:rPr lang="en-US" sz="1600" dirty="0"/>
              <a:t>   32 |   if( A == NULL ) {</a:t>
            </a:r>
            <a:r>
              <a:rPr lang="en-US" sz="1600" dirty="0" err="1"/>
              <a:t>printf</a:t>
            </a:r>
            <a:r>
              <a:rPr lang="en-US" sz="1600" dirty="0"/>
              <a:t>("Cant allocate %d bytes\n",</a:t>
            </a:r>
            <a:r>
              <a:rPr lang="en-US" sz="1600" dirty="0" err="1"/>
              <a:t>nx</a:t>
            </a:r>
            <a:r>
              <a:rPr lang="en-US" sz="1600" dirty="0"/>
              <a:t>*</a:t>
            </a:r>
            <a:r>
              <a:rPr lang="en-US" sz="1600" dirty="0" err="1"/>
              <a:t>ny</a:t>
            </a:r>
            <a:r>
              <a:rPr lang="en-US" sz="1600" dirty="0"/>
              <a:t>*</a:t>
            </a:r>
            <a:r>
              <a:rPr lang="en-US" sz="1600" dirty="0" err="1"/>
              <a:t>sizeof</a:t>
            </a:r>
            <a:r>
              <a:rPr lang="en-US" sz="1600" dirty="0"/>
              <a:t>(A)); exit(-1);}</a:t>
            </a:r>
          </a:p>
          <a:p>
            <a:r>
              <a:rPr lang="en-US" sz="1600" dirty="0"/>
              <a:t>      |                                          ~~          ^~~~~~~~~~~~~~~</a:t>
            </a:r>
          </a:p>
          <a:p>
            <a:r>
              <a:rPr lang="en-US" sz="1600" dirty="0"/>
              <a:t>      |                                          %</a:t>
            </a:r>
            <a:r>
              <a:rPr lang="en-US" sz="1600" dirty="0" err="1"/>
              <a:t>lu</a:t>
            </a:r>
            <a:endParaRPr lang="en-US" sz="1600" dirty="0"/>
          </a:p>
          <a:p>
            <a:r>
              <a:rPr lang="en-US" sz="1600" dirty="0"/>
              <a:t>3 warnings generated.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51091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75560-2257-2C4C-8404-BBA991FC0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13" y="0"/>
            <a:ext cx="10515600" cy="1325563"/>
          </a:xfrm>
        </p:spPr>
        <p:txBody>
          <a:bodyPr/>
          <a:lstStyle/>
          <a:p>
            <a:r>
              <a:rPr lang="en-US" dirty="0"/>
              <a:t>C with structs and </a:t>
            </a:r>
            <a:br>
              <a:rPr lang="en-US" dirty="0"/>
            </a:br>
            <a:r>
              <a:rPr lang="en-US" dirty="0"/>
              <a:t>typedef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A2AC34F-978E-8845-8580-91E7A44FD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113" y="1325562"/>
            <a:ext cx="5026315" cy="5281299"/>
          </a:xfrm>
        </p:spPr>
        <p:txBody>
          <a:bodyPr>
            <a:normAutofit/>
          </a:bodyPr>
          <a:lstStyle/>
          <a:p>
            <a:r>
              <a:rPr lang="en-US" dirty="0"/>
              <a:t>C struct and typedef are a way to make code more modular and very common and useful.</a:t>
            </a:r>
          </a:p>
          <a:p>
            <a:endParaRPr lang="en-US" dirty="0"/>
          </a:p>
          <a:p>
            <a:r>
              <a:rPr lang="en-US" dirty="0"/>
              <a:t>Key parts are</a:t>
            </a:r>
          </a:p>
          <a:p>
            <a:pPr lvl="1"/>
            <a:r>
              <a:rPr lang="en-US" dirty="0"/>
              <a:t>declare a struct and ”wrap” in typedef</a:t>
            </a:r>
          </a:p>
          <a:p>
            <a:pPr lvl="1"/>
            <a:r>
              <a:rPr lang="en-US" dirty="0"/>
              <a:t>declare a variable with the type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access components of the type using “.”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F50CBA-FADE-734E-9D52-B78A758371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281"/>
          <a:stretch/>
        </p:blipFill>
        <p:spPr>
          <a:xfrm>
            <a:off x="5673045" y="149539"/>
            <a:ext cx="6156099" cy="1689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E88A56-98DE-6B43-B144-8C010142DF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45" y="2149318"/>
            <a:ext cx="3517900" cy="1435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43B51C6-D9A2-C044-A51F-AB0714CA1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D1DAA9A-A334-0549-B754-6B90458DA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67DE758-5D3C-5749-837F-EC8817056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2185F80-1C74-2441-9EE5-CED548ECAC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399" y="4089870"/>
            <a:ext cx="6567487" cy="5472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47E8CDD-4E1A-D94B-A3AB-6D1F23028084}"/>
              </a:ext>
            </a:extLst>
          </p:cNvPr>
          <p:cNvSpPr txBox="1"/>
          <p:nvPr/>
        </p:nvSpPr>
        <p:spPr>
          <a:xfrm>
            <a:off x="5974813" y="4841942"/>
            <a:ext cx="2423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.</a:t>
            </a:r>
          </a:p>
          <a:p>
            <a:r>
              <a:rPr lang="en-US"/>
              <a:t>.</a:t>
            </a:r>
          </a:p>
          <a:p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5030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75560-2257-2C4C-8404-BBA991FC0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 pointers with structs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F28E6-7F21-CD4E-AD37-72C866CD8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Lec18_array_struct.c – try and make C poly area use malloc() and struct + typedef</a:t>
            </a:r>
          </a:p>
          <a:p>
            <a:r>
              <a:rPr lang="en-US" dirty="0"/>
              <a:t>Lec18_poly_area_struct_ptr.c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FB4CF5-A735-1A4B-8A9D-87A825BB5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11/14/2024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5D611-1214-0544-90D6-6E06FCBBF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12.010 Lec18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27405-6740-8948-A094-FBEED4554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E4C34-EA96-BE48-83C3-688D1419A5A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77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2272a47-6a34-441e-975c-341e732a1f8b" xsi:nil="true"/>
    <DateCreated xmlns="ce0de229-b968-460b-bfa6-c309bf067a33" xsi:nil="true"/>
    <lcf76f155ced4ddcb4097134ff3c332f xmlns="ce0de229-b968-460b-bfa6-c309bf067a33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4D1872214E7E4AA66A0644C9DCCEFF" ma:contentTypeVersion="20" ma:contentTypeDescription="Create a new document." ma:contentTypeScope="" ma:versionID="7c43e3db2e85c28eb23ae05c18cf72c6">
  <xsd:schema xmlns:xsd="http://www.w3.org/2001/XMLSchema" xmlns:xs="http://www.w3.org/2001/XMLSchema" xmlns:p="http://schemas.microsoft.com/office/2006/metadata/properties" xmlns:ns2="ce0de229-b968-460b-bfa6-c309bf067a33" xmlns:ns3="b2272a47-6a34-441e-975c-341e732a1f8b" targetNamespace="http://schemas.microsoft.com/office/2006/metadata/properties" ma:root="true" ma:fieldsID="cdbcb2543657bb87dea09a91505f6f52" ns2:_="" ns3:_="">
    <xsd:import namespace="ce0de229-b968-460b-bfa6-c309bf067a33"/>
    <xsd:import namespace="b2272a47-6a34-441e-975c-341e732a1f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DateCreated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0de229-b968-460b-bfa6-c309bf067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ateCreated" ma:index="20" nillable="true" ma:displayName="Date Created" ma:format="DateOnly" ma:internalName="DateCreated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d3350ec4-10e3-4b5d-9666-7d76f34ba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72a47-6a34-441e-975c-341e732a1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f8e604a0-3b80-4256-b30c-b3eb53d14f4e}" ma:internalName="TaxCatchAll" ma:showField="CatchAllData" ma:web="b2272a47-6a34-441e-975c-341e732a1f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3AA72-5B4F-419E-9DAA-E1527B89620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5D595F-6ED5-4BEC-9D47-1CF788DB2B7C}">
  <ds:schemaRefs>
    <ds:schemaRef ds:uri="http://schemas.microsoft.com/office/2006/metadata/properties"/>
    <ds:schemaRef ds:uri="http://schemas.microsoft.com/office/infopath/2007/PartnerControls"/>
    <ds:schemaRef ds:uri="b2272a47-6a34-441e-975c-341e732a1f8b"/>
    <ds:schemaRef ds:uri="ce0de229-b968-460b-bfa6-c309bf067a33"/>
  </ds:schemaRefs>
</ds:datastoreItem>
</file>

<file path=customXml/itemProps3.xml><?xml version="1.0" encoding="utf-8"?>
<ds:datastoreItem xmlns:ds="http://schemas.openxmlformats.org/officeDocument/2006/customXml" ds:itemID="{CAF622A2-ABA2-4CF9-982A-9F2A8EEA0E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0de229-b968-460b-bfa6-c309bf067a33"/>
    <ds:schemaRef ds:uri="b2272a47-6a34-441e-975c-341e732a1f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8523</TotalTime>
  <Words>1734</Words>
  <Application>Microsoft Macintosh PowerPoint</Application>
  <PresentationFormat>Widescreen</PresentationFormat>
  <Paragraphs>256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ＭＳ Ｐゴシック</vt:lpstr>
      <vt:lpstr>Arial</vt:lpstr>
      <vt:lpstr>Calibri</vt:lpstr>
      <vt:lpstr>Calibri Light</vt:lpstr>
      <vt:lpstr>Courier</vt:lpstr>
      <vt:lpstr>Wingdings</vt:lpstr>
      <vt:lpstr>Office Theme</vt:lpstr>
      <vt:lpstr>12.010 Computational Methods of Scientific Programming 2021</vt:lpstr>
      <vt:lpstr>Continuing C/C++</vt:lpstr>
      <vt:lpstr>C pointers </vt:lpstr>
      <vt:lpstr>C pointers </vt:lpstr>
      <vt:lpstr>C pointers</vt:lpstr>
      <vt:lpstr>C pointers with arrays</vt:lpstr>
      <vt:lpstr>C pointers with arrays</vt:lpstr>
      <vt:lpstr>C with structs and  typedef</vt:lpstr>
      <vt:lpstr>C pointers with structs</vt:lpstr>
      <vt:lpstr>C pointers, structs and typedefs  C++ with classes</vt:lpstr>
      <vt:lpstr>C++</vt:lpstr>
      <vt:lpstr>C++ compared to C</vt:lpstr>
      <vt:lpstr>C++ class</vt:lpstr>
      <vt:lpstr>C++ ppoint constructor</vt:lpstr>
      <vt:lpstr>C++ operator overloading</vt:lpstr>
      <vt:lpstr>C++ creating a polygon class</vt:lpstr>
      <vt:lpstr>C++ polygon constructor</vt:lpstr>
      <vt:lpstr>C++ polygon poly::print()</vt:lpstr>
      <vt:lpstr>C++ polygon poly::area</vt:lpstr>
      <vt:lpstr>C++ polygon poly::append</vt:lpstr>
      <vt:lpstr>C++ polyarea example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12.010 Computational Methods of Scientific Programming 2021</dc:title>
  <dc:creator>Thomas A Herring</dc:creator>
  <cp:lastModifiedBy>Yunpeng Wang</cp:lastModifiedBy>
  <cp:revision>8</cp:revision>
  <dcterms:created xsi:type="dcterms:W3CDTF">2021-10-30T15:02:15Z</dcterms:created>
  <dcterms:modified xsi:type="dcterms:W3CDTF">2025-07-29T19:51:09Z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0x0101001F4D1872214E7E4AA66A0644C9DCCEFF</vt:lpwstr>
  </property>
</Properties>
</file>