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sldIdLst>
    <p:sldId id="257" r:id="rId5"/>
    <p:sldId id="256" r:id="rId6"/>
    <p:sldId id="294" r:id="rId7"/>
    <p:sldId id="295" r:id="rId8"/>
    <p:sldId id="296" r:id="rId9"/>
    <p:sldId id="297" r:id="rId10"/>
    <p:sldId id="299" r:id="rId11"/>
    <p:sldId id="298" r:id="rId12"/>
    <p:sldId id="280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7C3F9D-9BA1-8B4D-8C8D-7C2BCB9A5F9A}" v="2" dt="2021-11-06T11:39:21.5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84"/>
    <p:restoredTop sz="96327"/>
  </p:normalViewPr>
  <p:slideViewPr>
    <p:cSldViewPr snapToGrid="0" snapToObjects="1">
      <p:cViewPr varScale="1">
        <p:scale>
          <a:sx n="93" d="100"/>
          <a:sy n="93" d="100"/>
        </p:scale>
        <p:origin x="248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37611-6C03-BC4E-BD89-9E00CC2C4F3C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A5BEE-4973-BA4B-BD72-44C2C6BD6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44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BD995-6B01-B64D-8C4D-693D87A0E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BE6ACE-D2DA-5E46-908B-8AC8C98209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A6EA7-5540-EF4F-A215-08EF5E60D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77EEB-A9C1-E94C-A7C5-8E75E433E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212AB-A410-8B47-BF66-648208A30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1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69D58-6138-5641-A8A8-13D14667E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03D7F5-79F2-F743-8586-61FB74EAE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A0044-18F9-6941-B3DA-01B71564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28D61-7C0B-4B47-BE10-D3FE5EE09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C1731-0CD0-734A-A43E-9AA7C1DC8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340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DD07A2-6A29-DE48-9AAB-B9A7EC9B81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A86C11-BF38-AD4D-9ED3-C6084642F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0E075-A25B-C941-B520-11C3220C1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1A3C0-DFFC-0847-843D-185E88D79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B836B-EF72-6B44-9E34-1B91F2713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5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EE759-5777-4749-8289-6EA38567D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D051F-C5D1-8043-BE3E-E2A2FBEF7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ABC8A-6ADC-C140-B4A4-2FCE888D3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6E3AE-73CE-154D-A796-DAC8B32B5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55407-95BB-C24B-BB22-1F0B90D5B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1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55AA8-6C15-7147-9A2C-C4E3110A4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2A837-EEB9-C146-BFDB-5E1C7CE2C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AADEE-6C6C-F249-97C0-3F7683A03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254E1-9E10-9546-977F-5B5D0826A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EDE64-ADA3-0649-944C-6FE673A87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6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B8538-17D9-B548-9C77-94BC353EF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AA5CD-88DE-D649-A1C4-CB906381A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27557F-96AE-D64B-A94B-70164E2D9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57CAB9-7AFD-E14D-B57D-56CABDC4B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45D32-ECB7-F54B-9905-281AE3356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7EA713-13BA-0244-AFC9-C5B899569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65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0678B-8759-4D4D-9BE7-823DE4ECF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6989B-535F-134A-9EBB-17B975877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145125-7A60-324E-A4F7-13396A2F3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2EE305-B652-C44B-B742-56B278C092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3A1875-1CF0-514E-B001-D814FC7E82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0C3410-7C3F-A542-9020-07D456E59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330172-6F33-D546-ACB4-8C16723DA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A7F8B0-3152-CC49-838C-A55DE63C9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1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BF125-7406-6C43-BA65-E44C85C09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9DA0A3-4AF0-104E-BE9B-8FE14E8F2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83491-A054-D148-A518-433ED0719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65BAD-DBD3-DE4E-AE04-DBAB93B62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8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8ABCBD-906E-1F41-9B44-4AE7A93DA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D240B-F1F6-7E4D-91AF-993113B37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9DF059-5854-4944-9711-DEF5A924F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5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9FC8A-7F05-E741-8D6F-FEA464C68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F7078-E248-4447-A67F-BDEED559C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C82BC-6856-B94A-88BD-E7EED3A9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5A5032-D1C6-FF40-85E3-76FBA3F59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34F2C-3952-9C45-8C9F-5AA4E873C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EBB31-BD88-2D49-A492-B9D2F06C1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1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DDE90-44DE-6242-A680-671A3A4D9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2AE5B9-1C42-C04A-8858-3ED3A58BFA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455549-05F4-3043-B7F4-41408C21E2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3EDAA-957A-5041-8482-291C75B7E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2D2C02-137C-8648-BD02-3C928FCCC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75F1DF-B22F-CF41-8340-2EFF678C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8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B60ACD-B1ED-7345-ABF9-5707D3F1A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56EA5-C76B-B64F-88A0-ADA692BD2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F311C-E9F1-B14D-9257-4EDEC807A1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B1681-79CC-3247-B956-B9317EDBD8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F71E5-5D39-114C-9DB4-D737E1EE42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9D814-4CA5-704F-A9CD-AF7CFF6D0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6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/>
              <a:t>Lecture 18: </a:t>
            </a:r>
            <a:r>
              <a:rPr lang="en-US" dirty="0"/>
              <a:t>Finish C++, Classes in Python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643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10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E89AF9-9777-2044-829E-2AE025C81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8BBEF9-6939-DB48-B072-6987C2F7C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C++ </a:t>
            </a:r>
            <a:r>
              <a:rPr lang="en-US" dirty="0" err="1"/>
              <a:t>Inhertance</a:t>
            </a:r>
            <a:endParaRPr lang="en-US" dirty="0"/>
          </a:p>
          <a:p>
            <a:r>
              <a:rPr lang="en-US" dirty="0"/>
              <a:t>Classes in Python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22F40E-CDB1-1C43-B0D7-CEB72F5A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B272FD-F520-9447-BC19-C42B9F659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A00DE1-4341-AB4D-A30D-208691B1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9D814-4CA5-704F-A9CD-AF7CFF6D03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9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E35-7746-7745-96CD-8D82E59D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B457-6C24-CD44-865C-2E4828EA8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widely used and useful feature of C++ is inheritance</a:t>
            </a:r>
          </a:p>
          <a:p>
            <a:pPr lvl="1"/>
            <a:r>
              <a:rPr lang="en-US" dirty="0"/>
              <a:t>inheritance supports creating a class that is the “child” of one or more other classes</a:t>
            </a:r>
          </a:p>
          <a:p>
            <a:pPr lvl="1"/>
            <a:r>
              <a:rPr lang="en-US" dirty="0"/>
              <a:t>as name suggests, the ”child” class by default inherits functions/data types from its “parent(s)”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code shown declares a </a:t>
            </a:r>
            <a:r>
              <a:rPr lang="en-US" dirty="0">
                <a:latin typeface="Courier" pitchFamily="2" charset="0"/>
              </a:rPr>
              <a:t>rectangle:: </a:t>
            </a:r>
            <a:r>
              <a:rPr lang="en-US" dirty="0"/>
              <a:t>class that is a child of </a:t>
            </a:r>
            <a:r>
              <a:rPr lang="en-US" dirty="0">
                <a:latin typeface="Courier" pitchFamily="2" charset="0"/>
              </a:rPr>
              <a:t>poly::</a:t>
            </a:r>
          </a:p>
          <a:p>
            <a:pPr lvl="1"/>
            <a:r>
              <a:rPr lang="en-US" dirty="0"/>
              <a:t>the public elements of </a:t>
            </a:r>
            <a:r>
              <a:rPr lang="en-US" dirty="0">
                <a:latin typeface="Courier" pitchFamily="2" charset="0"/>
              </a:rPr>
              <a:t>poly:: </a:t>
            </a:r>
            <a:r>
              <a:rPr lang="en-US" dirty="0"/>
              <a:t>are public in </a:t>
            </a:r>
            <a:r>
              <a:rPr lang="en-US" dirty="0">
                <a:latin typeface="Courier" pitchFamily="2" charset="0"/>
              </a:rPr>
              <a:t>rectangle::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62F-CF29-4849-ABBC-EEA09EF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8B648-3487-3443-9302-67C9A56D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C450-2CB5-9943-8036-2E9BFF3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81F232-393B-D347-8E70-1E5108454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490" y="1027906"/>
            <a:ext cx="5613400" cy="2921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3D74B2-F465-0A45-9EBC-2079B368D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490" y="4399757"/>
            <a:ext cx="54991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9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E35-7746-7745-96CD-8D82E59D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B457-6C24-CD44-865C-2E4828EA8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Inheritance means that </a:t>
            </a:r>
            <a:r>
              <a:rPr lang="en-US" dirty="0">
                <a:latin typeface="Courier" pitchFamily="2" charset="0"/>
              </a:rPr>
              <a:t>rectangle:: </a:t>
            </a:r>
            <a:r>
              <a:rPr lang="en-US" dirty="0"/>
              <a:t>has </a:t>
            </a:r>
            <a:r>
              <a:rPr lang="en-US" dirty="0">
                <a:latin typeface="Courier" pitchFamily="2" charset="0"/>
              </a:rPr>
              <a:t>append(</a:t>
            </a:r>
            <a:r>
              <a:rPr lang="en-US" dirty="0"/>
              <a:t>), </a:t>
            </a:r>
            <a:r>
              <a:rPr lang="en-US" dirty="0">
                <a:latin typeface="Courier" pitchFamily="2" charset="0"/>
              </a:rPr>
              <a:t>area() </a:t>
            </a:r>
            <a:r>
              <a:rPr lang="en-US" dirty="0"/>
              <a:t>and </a:t>
            </a:r>
            <a:r>
              <a:rPr lang="en-US" dirty="0">
                <a:latin typeface="Courier" pitchFamily="2" charset="0"/>
              </a:rPr>
              <a:t>print() </a:t>
            </a:r>
            <a:r>
              <a:rPr lang="en-US" dirty="0"/>
              <a:t>methods from </a:t>
            </a:r>
            <a:r>
              <a:rPr lang="en-US" dirty="0">
                <a:latin typeface="Courier" pitchFamily="2" charset="0"/>
              </a:rPr>
              <a:t>poly::</a:t>
            </a:r>
          </a:p>
          <a:p>
            <a:r>
              <a:rPr lang="en-US" dirty="0"/>
              <a:t>By using inheritance, we can create a special case of </a:t>
            </a:r>
            <a:r>
              <a:rPr lang="en-US" dirty="0">
                <a:latin typeface="Courier" pitchFamily="2" charset="0"/>
              </a:rPr>
              <a:t>poly::  </a:t>
            </a:r>
            <a:r>
              <a:rPr lang="en-US" dirty="0"/>
              <a:t>for rectangles and reuse the </a:t>
            </a:r>
            <a:r>
              <a:rPr lang="en-US" dirty="0">
                <a:latin typeface="Courier" pitchFamily="2" charset="0"/>
              </a:rPr>
              <a:t>poly:: </a:t>
            </a:r>
            <a:r>
              <a:rPr lang="en-US" dirty="0"/>
              <a:t>code.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62F-CF29-4849-ABBC-EEA09EF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8B648-3487-3443-9302-67C9A56D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C450-2CB5-9943-8036-2E9BFF3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81F232-393B-D347-8E70-1E5108454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490" y="1027906"/>
            <a:ext cx="5613400" cy="2921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3D74B2-F465-0A45-9EBC-2079B368D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490" y="4399757"/>
            <a:ext cx="54991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201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E35-7746-7745-96CD-8D82E59D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B457-6C24-CD44-865C-2E4828EA8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latin typeface="Courier" pitchFamily="2" charset="0"/>
              </a:rPr>
              <a:t>rectangle:: </a:t>
            </a:r>
            <a:r>
              <a:rPr lang="en-US" dirty="0"/>
              <a:t>class only needs to define its own “constructor”.</a:t>
            </a:r>
          </a:p>
          <a:p>
            <a:r>
              <a:rPr lang="en-US" dirty="0"/>
              <a:t>Everything else can be reused from </a:t>
            </a:r>
            <a:r>
              <a:rPr lang="en-US" dirty="0">
                <a:latin typeface="Courier" pitchFamily="2" charset="0"/>
              </a:rPr>
              <a:t>poly::</a:t>
            </a:r>
          </a:p>
          <a:p>
            <a:r>
              <a:rPr lang="en-US" dirty="0"/>
              <a:t>In the constructor we use the </a:t>
            </a:r>
            <a:r>
              <a:rPr lang="en-US" dirty="0">
                <a:latin typeface="Courier" pitchFamily="2" charset="0"/>
              </a:rPr>
              <a:t>append() </a:t>
            </a:r>
            <a:r>
              <a:rPr lang="en-US" dirty="0"/>
              <a:t>method to create a </a:t>
            </a:r>
            <a:r>
              <a:rPr lang="en-US" dirty="0">
                <a:latin typeface="Courier" pitchFamily="2" charset="0"/>
              </a:rPr>
              <a:t>poly:: </a:t>
            </a:r>
            <a:r>
              <a:rPr lang="en-US" dirty="0"/>
              <a:t>that is rectangular with size given by arguments </a:t>
            </a:r>
            <a:r>
              <a:rPr lang="en-US" dirty="0">
                <a:latin typeface="Courier" pitchFamily="2" charset="0"/>
              </a:rPr>
              <a:t>lx </a:t>
            </a:r>
            <a:r>
              <a:rPr lang="en-US" dirty="0"/>
              <a:t>and </a:t>
            </a:r>
            <a:r>
              <a:rPr lang="en-US" dirty="0" err="1">
                <a:latin typeface="Courier" pitchFamily="2" charset="0"/>
              </a:rPr>
              <a:t>ly</a:t>
            </a:r>
            <a:r>
              <a:rPr lang="en-US" dirty="0"/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62F-CF29-4849-ABBC-EEA09EF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8B648-3487-3443-9302-67C9A56D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C450-2CB5-9943-8036-2E9BFF3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D6FFAB-8799-0645-9509-95E37FB2A8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626"/>
          <a:stretch/>
        </p:blipFill>
        <p:spPr>
          <a:xfrm>
            <a:off x="6481119" y="1388419"/>
            <a:ext cx="5529649" cy="378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42851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E35-7746-7745-96CD-8D82E59D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B457-6C24-CD44-865C-2E4828EA8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14" y="1690688"/>
            <a:ext cx="6122771" cy="4351338"/>
          </a:xfrm>
        </p:spPr>
        <p:txBody>
          <a:bodyPr>
            <a:normAutofit/>
          </a:bodyPr>
          <a:lstStyle/>
          <a:p>
            <a:r>
              <a:rPr lang="en-US" dirty="0"/>
              <a:t>In our toy main program we can create a rectangle and use the </a:t>
            </a:r>
            <a:r>
              <a:rPr lang="en-US" dirty="0">
                <a:latin typeface="Courier" pitchFamily="2" charset="0"/>
              </a:rPr>
              <a:t>poly:: </a:t>
            </a:r>
            <a:r>
              <a:rPr lang="en-US" dirty="0"/>
              <a:t>methods </a:t>
            </a:r>
            <a:r>
              <a:rPr lang="en-US" dirty="0">
                <a:latin typeface="Courier" pitchFamily="2" charset="0"/>
              </a:rPr>
              <a:t>area() </a:t>
            </a:r>
            <a:r>
              <a:rPr lang="en-US" dirty="0"/>
              <a:t>and </a:t>
            </a:r>
            <a:r>
              <a:rPr lang="en-US" dirty="0">
                <a:latin typeface="Courier" pitchFamily="2" charset="0"/>
              </a:rPr>
              <a:t>print() </a:t>
            </a:r>
            <a:r>
              <a:rPr lang="en-US" dirty="0"/>
              <a:t>directly with the </a:t>
            </a:r>
            <a:r>
              <a:rPr lang="en-US" dirty="0">
                <a:latin typeface="Courier" pitchFamily="2" charset="0"/>
              </a:rPr>
              <a:t>rectangle:: </a:t>
            </a:r>
            <a:r>
              <a:rPr lang="en-US" dirty="0"/>
              <a:t>instance.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62F-CF29-4849-ABBC-EEA09EF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8B648-3487-3443-9302-67C9A56D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C450-2CB5-9943-8036-2E9BFF3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314A9B-0E39-2240-912F-5466BCD8D3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261"/>
          <a:stretch/>
        </p:blipFill>
        <p:spPr>
          <a:xfrm>
            <a:off x="6528486" y="1826826"/>
            <a:ext cx="5853327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548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E35-7746-7745-96CD-8D82E59D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B457-6C24-CD44-865C-2E4828EA8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14" y="1690688"/>
            <a:ext cx="11110783" cy="4351338"/>
          </a:xfrm>
        </p:spPr>
        <p:txBody>
          <a:bodyPr>
            <a:normAutofit/>
          </a:bodyPr>
          <a:lstStyle/>
          <a:p>
            <a:r>
              <a:rPr lang="en-US" dirty="0"/>
              <a:t>Try Lec19_poly_area_inherit.cc</a:t>
            </a:r>
          </a:p>
          <a:p>
            <a:pPr lvl="1"/>
            <a:r>
              <a:rPr lang="en-US" dirty="0"/>
              <a:t>See if you can create a triangle child class.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62F-CF29-4849-ABBC-EEA09EF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8B648-3487-3443-9302-67C9A56D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C450-2CB5-9943-8036-2E9BFF3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79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E35-7746-7745-96CD-8D82E59D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B457-6C24-CD44-865C-2E4828EA8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Classes plus inheritance, polymorphism (same function name different behavior with type/class) and overloading (change meaning of e.g. +) are main elements of object oriented programming.</a:t>
            </a:r>
          </a:p>
          <a:p>
            <a:endParaRPr lang="en-US" dirty="0"/>
          </a:p>
          <a:p>
            <a:r>
              <a:rPr lang="en-US" dirty="0"/>
              <a:t>C++ also provides a standard library that has some pre-built classes for common activities e.g. arrays, strings, random numbers </a:t>
            </a:r>
            <a:r>
              <a:rPr lang="en-US" dirty="0" err="1"/>
              <a:t>etc</a:t>
            </a:r>
            <a:r>
              <a:rPr lang="en-US" dirty="0"/>
              <a:t>… </a:t>
            </a:r>
          </a:p>
          <a:p>
            <a:endParaRPr lang="en-US" dirty="0"/>
          </a:p>
          <a:p>
            <a:r>
              <a:rPr lang="en-US" dirty="0"/>
              <a:t>A much larger community library “boost” (https://</a:t>
            </a:r>
            <a:r>
              <a:rPr lang="en-US" dirty="0" err="1"/>
              <a:t>www.boost.org</a:t>
            </a:r>
            <a:r>
              <a:rPr lang="en-US" dirty="0"/>
              <a:t> ) holds many more standard sets of functions for C++.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62F-CF29-4849-ABBC-EEA09EF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8B648-3487-3443-9302-67C9A56D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C450-2CB5-9943-8036-2E9BFF3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76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B0B07-2C98-5F48-BADD-D932F6CD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and namespaces in Python*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3742D-1B8B-B640-A833-62CC1295A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Material here is in Lec19_classes.ipynb</a:t>
            </a:r>
          </a:p>
          <a:p>
            <a:r>
              <a:rPr lang="en-US" dirty="0"/>
              <a:t>Scope:</a:t>
            </a:r>
          </a:p>
          <a:p>
            <a:pPr lvl="1"/>
            <a:r>
              <a:rPr lang="en-US" dirty="0"/>
              <a:t>global: available in main workspace</a:t>
            </a:r>
          </a:p>
          <a:p>
            <a:pPr lvl="1"/>
            <a:r>
              <a:rPr lang="en-US" dirty="0"/>
              <a:t>nonlocal: available within nested functions (i.e., only defined within scope of nested functions.</a:t>
            </a:r>
          </a:p>
          <a:p>
            <a:r>
              <a:rPr lang="en-US" dirty="0"/>
              <a:t>Class: Defines a new class with normally (but not always):</a:t>
            </a:r>
          </a:p>
          <a:p>
            <a:pPr lvl="1"/>
            <a:r>
              <a:rPr lang="en-US" dirty="0"/>
              <a:t>__</a:t>
            </a:r>
            <a:r>
              <a:rPr lang="en-US" dirty="0" err="1"/>
              <a:t>init</a:t>
            </a:r>
            <a:r>
              <a:rPr lang="en-US" dirty="0"/>
              <a:t>__ method that is invoked when an instance of a class is created.</a:t>
            </a:r>
          </a:p>
          <a:p>
            <a:pPr lvl="1"/>
            <a:r>
              <a:rPr lang="en-US" dirty="0"/>
              <a:t>def of methods always includes self as first argument.</a:t>
            </a:r>
          </a:p>
          <a:p>
            <a:r>
              <a:rPr lang="en-US" dirty="0"/>
              <a:t>Instances override attributes set in the class definition</a:t>
            </a:r>
          </a:p>
          <a:p>
            <a:r>
              <a:rPr lang="en-US" dirty="0"/>
              <a:t>Inheritances: Class definition includes reference to another class (or classes in python)</a:t>
            </a:r>
          </a:p>
          <a:p>
            <a:r>
              <a:rPr lang="en-US" dirty="0"/>
              <a:t>Iterators revisit</a:t>
            </a:r>
          </a:p>
          <a:p>
            <a:r>
              <a:rPr lang="en-US" dirty="0"/>
              <a:t>Concept here is instance of class contains both data and methods associated with class.  Functions: Pass information through calling arguments; classes information imbedded in instance of class.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8D7E3-BCA1-B847-AD74-FC2AA8915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11/21/24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93ABB-EF84-AF42-A3F5-10C53A137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747704-F7AB-3E42-94E7-2CD63CAF5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22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55004B-E2E8-4D57-B391-9D39538BBA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B53768-2806-4D6A-BF8E-FE141D8C7716}">
  <ds:schemaRefs>
    <ds:schemaRef ds:uri="http://schemas.microsoft.com/office/2006/metadata/properties"/>
    <ds:schemaRef ds:uri="http://schemas.microsoft.com/office/infopath/2007/PartnerControls"/>
    <ds:schemaRef ds:uri="b2272a47-6a34-441e-975c-341e732a1f8b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E5AA1C7E-B06E-4643-A6DA-4C5EBFF633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9364</TotalTime>
  <Words>555</Words>
  <Application>Microsoft Macintosh PowerPoint</Application>
  <PresentationFormat>Widescreen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</vt:lpstr>
      <vt:lpstr>Office Theme</vt:lpstr>
      <vt:lpstr>12.010 Computational Methods of Scientific Programming</vt:lpstr>
      <vt:lpstr>Overview</vt:lpstr>
      <vt:lpstr>C++ inheritance</vt:lpstr>
      <vt:lpstr>C++ inheritance</vt:lpstr>
      <vt:lpstr>C++ inheritance</vt:lpstr>
      <vt:lpstr>C++ inheritance</vt:lpstr>
      <vt:lpstr>C++ inheritance</vt:lpstr>
      <vt:lpstr>C++ summary</vt:lpstr>
      <vt:lpstr>Classes and namespaces in Python*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6</cp:revision>
  <dcterms:created xsi:type="dcterms:W3CDTF">2021-10-30T15:02:35Z</dcterms:created>
  <dcterms:modified xsi:type="dcterms:W3CDTF">2025-07-29T19:51:33Z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