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  <p:sldMasterId id="2147483648" r:id="rId5"/>
  </p:sldMasterIdLst>
  <p:notesMasterIdLst>
    <p:notesMasterId r:id="rId22"/>
  </p:notesMasterIdLst>
  <p:sldIdLst>
    <p:sldId id="257" r:id="rId6"/>
    <p:sldId id="271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72" r:id="rId15"/>
    <p:sldId id="290" r:id="rId16"/>
    <p:sldId id="291" r:id="rId17"/>
    <p:sldId id="292" r:id="rId18"/>
    <p:sldId id="293" r:id="rId19"/>
    <p:sldId id="294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E8A494-5E33-5D41-B2F0-7C1A24C989CF}" v="519" dt="2021-11-09T16:17:00.658"/>
    <p1510:client id="{61356471-D510-FF4D-BC10-CB0724C9DE89}" v="1" dt="2021-11-13T02:12:32.790"/>
    <p1510:client id="{A5FEB774-4914-4781-BA39-8910B315F6FE}" v="55" dt="2021-11-08T21:37:43.2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/>
    <p:restoredTop sz="94688"/>
  </p:normalViewPr>
  <p:slideViewPr>
    <p:cSldViewPr snapToGrid="0" snapToObjects="1">
      <p:cViewPr varScale="1">
        <p:scale>
          <a:sx n="95" d="100"/>
          <a:sy n="95" d="100"/>
        </p:scale>
        <p:origin x="1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3632D-DD0F-0A44-A523-CB49ABC20A19}" type="datetimeFigureOut">
              <a:rPr lang="en-US" smtClean="0"/>
              <a:t>7/29/25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C4E94-CEC8-BD45-A0D7-9534B575F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114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59D59-601F-D545-A94B-909387F1CB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48A266-2415-ED42-9D49-5269B4B35C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4C599-7C7D-C342-A9CF-E174EB6D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B36C9-0AF5-4D41-AF73-5185307CD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82F62-B225-9E47-9F51-BED5DC295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42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D4F52-95AD-7C4F-B07A-7E7645EDD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02107C-2D0D-354A-BC40-449027C76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8618F-CC0D-004D-A1DE-AFC54F204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603E2-0578-064F-95C1-45EAC2E9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554E4A-FEE6-2241-953B-91118D33C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707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2FEFFD-23AE-9845-AEB2-95145B86D3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712CF4-C9C5-C34B-ADFA-0C1E40CAD6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E4488-9C86-BC41-9528-BA1202D19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6C2E1-CD1A-5946-8912-FB9B9092B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FC5CB-7732-244B-9DBC-70C23AB4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96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D995-6B01-B64D-8C4D-693D87A0E6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BE6ACE-D2DA-5E46-908B-8AC8C98209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A6EA7-5540-EF4F-A215-08EF5E60D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77EEB-A9C1-E94C-A7C5-8E75E433E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0212AB-A410-8B47-BF66-648208A30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14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E759-5777-4749-8289-6EA38567D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D051F-C5D1-8043-BE3E-E2A2FBEF74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ABC8A-6ADC-C140-B4A4-2FCE888D3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6E3AE-73CE-154D-A796-DAC8B32B5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55407-95BB-C24B-BB22-1F0B90D5B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18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55AA8-6C15-7147-9A2C-C4E3110A4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92A837-EEB9-C146-BFDB-5E1C7CE2C1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AADEE-6C6C-F249-97C0-3F7683A03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254E1-9E10-9546-977F-5B5D0826A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EDE64-ADA3-0649-944C-6FE673A87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68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B8538-17D9-B548-9C77-94BC353E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DAA5CD-88DE-D649-A1C4-CB906381A6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27557F-96AE-D64B-A94B-70164E2D9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57CAB9-7AFD-E14D-B57D-56CABDC4B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645D32-ECB7-F54B-9905-281AE3356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EA713-13BA-0244-AFC9-C5B899569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650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0678B-8759-4D4D-9BE7-823DE4ECF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56989B-535F-134A-9EBB-17B975877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145125-7A60-324E-A4F7-13396A2F3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2EE305-B652-C44B-B742-56B278C092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3A1875-1CF0-514E-B001-D814FC7E82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0C3410-7C3F-A542-9020-07D456E59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330172-6F33-D546-ACB4-8C16723DA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A7F8B0-3152-CC49-838C-A55DE63C9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15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BF125-7406-6C43-BA65-E44C85C09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9DA0A3-4AF0-104E-BE9B-8FE14E8F2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A83491-A054-D148-A518-433ED0719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65BAD-DBD3-DE4E-AE04-DBAB93B62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3809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8ABCBD-906E-1F41-9B44-4AE7A93DA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DD240B-F1F6-7E4D-91AF-993113B37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DF059-5854-4944-9711-DEF5A924F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544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9FC8A-7F05-E741-8D6F-FEA464C68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F7078-E248-4447-A67F-BDEED559C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0C82BC-6856-B94A-88BD-E7EED3A9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5A5032-D1C6-FF40-85E3-76FBA3F59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D34F2C-3952-9C45-8C9F-5AA4E873C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EBB31-BD88-2D49-A492-B9D2F06C1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91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BA9C-845E-E84F-963C-1EA2F2994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1E5C9-85CE-C041-B883-29C54C40DA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FEDC-5E0A-B446-82DD-FF8D5A137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87449-CEF3-0D48-A7DF-CDC1C46DE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3D8CC2-90A3-9B44-B6B8-4E5F9DBFB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89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DDE90-44DE-6242-A680-671A3A4D9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AE5B9-1C42-C04A-8858-3ED3A58BFA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55549-05F4-3043-B7F4-41408C21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13EDAA-957A-5041-8482-291C75B7E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D2C02-137C-8648-BD02-3C928FCCC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75F1DF-B22F-CF41-8340-2EFF678C1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1835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69D58-6138-5641-A8A8-13D14667E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03D7F5-79F2-F743-8586-61FB74EAE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A0044-18F9-6941-B3DA-01B71564F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28D61-7C0B-4B47-BE10-D3FE5EE09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EC1731-0CD0-734A-A43E-9AA7C1DC8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340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DD07A2-6A29-DE48-9AAB-B9A7EC9B81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A86C11-BF38-AD4D-9ED3-C6084642FF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0E075-A25B-C941-B520-11C3220C1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C1A3C0-DFFC-0847-843D-185E88D79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B836B-EF72-6B44-9E34-1B91F271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52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3D66D-DA0B-3349-936D-C3663E24E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5E865-4339-A945-B8AD-68DA31713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0F02C-3A29-2C4F-9F12-0DB01E253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FCC5D-FEAA-0B44-A1B6-EE2D148AA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28F9C-47AF-6E40-B347-572035F63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078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70F49-F0FB-B24A-8D9B-320FC1335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17560-BFD0-2A4F-AE4D-90CD74F7D4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604587-6255-094F-AD1D-3156198856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283294-2999-844A-AF1E-355ACB8FA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5383A3-6E73-C947-847B-DD2F1827B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54D18E-178E-6E4D-BDE0-29810796F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11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1853C-73DE-EC42-AE5C-CEC60BD19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A8860-5377-E14D-A718-F0D80ECC4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429D48-59FB-D840-8C10-1B16394D3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DB8852-04AA-3649-A1B6-C5E5F6031E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D935FE-1613-E941-9210-5CEA909576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CE00CA-4727-F24A-AB25-737DB3116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F37D5C-706A-D54D-A67C-AE0F26EE7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6DB0EB-E4FC-6C41-B56E-5618BB2BC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985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50B7-E213-2447-861C-178560A07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8594B4-1576-A343-9197-2BC7D837A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856823-3F0C-D044-87B1-0FF839C64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2CBFA4-CE8C-734E-821E-EBBA14532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30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C92207-AE1E-044C-BE5F-AA8862508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141D1E-E63A-ED45-91AF-1D5E0B370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4B471-3533-324F-B961-A3A7FF164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071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B70C4-A661-8B43-9456-2F4447FD6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60EC3-BE14-F547-9011-CC9F72FEE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5C76A5-6605-BC4B-A4DA-4EC30D69A6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46754C-620B-5D4F-8529-1137575D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C53329-6126-994E-9FAC-676110CD1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DDC3A7-7C41-9D44-B5D0-7A7E66E4B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41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025C1-388F-6D4F-92C6-C4CDC6EA5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D041ED-6CC9-CB4B-891F-942EAC3C35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531355-58F5-BD4A-82D2-B7331499CD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6FA772-468E-E541-B0BA-8C7DFD03B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8BEC85-CC3C-5040-B1B0-AFAA2848F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B7C7B0-DDB1-994D-83DC-F1B3C6FCA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C428F4-0C20-A849-8BBC-62E682F20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36BBF-56ED-5245-B5E0-0C36989703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DFDF2-E73B-7F42-9C1E-644277D9AC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A176A-05D9-0D43-BA02-9F37984C3E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266FA-CCE1-764C-A870-812A07B04A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21272-A1B6-6749-ABF5-8F3751845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888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B60ACD-B1ED-7345-ABF9-5707D3F1A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956EA5-C76B-B64F-88A0-ADA692BD2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F311C-E9F1-B14D-9257-4EDEC807A1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B1681-79CC-3247-B956-B9317EDBD8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F71E5-5D39-114C-9DB4-D737E1EE42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9D814-4CA5-704F-A9CD-AF7CFF6D0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ocw.mit.edu/help/faq-fair-use" TargetMode="Externa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juliabyexample.helpmanual.io/" TargetMode="External"/><Relationship Id="rId2" Type="http://schemas.openxmlformats.org/officeDocument/2006/relationships/hyperlink" Target="https://juliadocs.github.io/Julia-Cheat-Sheet/" TargetMode="Externa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ocw.mit.edu/help/faq-fair-use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12.010 </a:t>
            </a:r>
            <a:r>
              <a:rPr lang="en-US" b="1" dirty="0"/>
              <a:t>Computational Methods of Scientific Programming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A298D2-2BDC-DF4C-88EB-FAF771178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r>
              <a:rPr lang="en-US"/>
              <a:t>Lecture 19: </a:t>
            </a:r>
            <a:r>
              <a:rPr lang="en-US" dirty="0"/>
              <a:t>Julia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5366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-133084"/>
            <a:ext cx="10515600" cy="1325563"/>
          </a:xfrm>
        </p:spPr>
        <p:txBody>
          <a:bodyPr/>
          <a:lstStyle/>
          <a:p>
            <a:r>
              <a:rPr lang="en-US"/>
              <a:t>Julia REPL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D19BC3-F4A0-3942-8388-D639BF5E09A4}"/>
              </a:ext>
            </a:extLst>
          </p:cNvPr>
          <p:cNvSpPr txBox="1"/>
          <p:nvPr/>
        </p:nvSpPr>
        <p:spPr>
          <a:xfrm>
            <a:off x="350521" y="1539240"/>
            <a:ext cx="20421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Running “REPL” from a shell.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8C3FB5-27D9-864D-8BF6-D158B36AB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160" y="2043702"/>
            <a:ext cx="5181600" cy="4127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17A849-939C-8F44-8F05-992FA28157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250"/>
          <a:stretch/>
        </p:blipFill>
        <p:spPr>
          <a:xfrm>
            <a:off x="3947159" y="312248"/>
            <a:ext cx="7894320" cy="154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677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169252"/>
            <a:ext cx="10515600" cy="1325563"/>
          </a:xfrm>
        </p:spPr>
        <p:txBody>
          <a:bodyPr/>
          <a:lstStyle/>
          <a:p>
            <a:r>
              <a:rPr lang="en-US"/>
              <a:t>Julia basic math is much like python, C, Fortran </a:t>
            </a:r>
            <a:r>
              <a:rPr lang="en-US" err="1"/>
              <a:t>etc</a:t>
            </a:r>
            <a:r>
              <a:rPr lang="en-US"/>
              <a:t>…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11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9734D0-2988-664F-BE38-02F123F27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41643"/>
            <a:ext cx="5046980" cy="31747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DEF4A4-1DE7-9741-8F3A-FDEE2197E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640" y="1545564"/>
            <a:ext cx="4902200" cy="44577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EBDFE9-3163-6448-84B8-963040C27AB5}"/>
              </a:ext>
            </a:extLst>
          </p:cNvPr>
          <p:cNvSpPr txBox="1"/>
          <p:nvPr/>
        </p:nvSpPr>
        <p:spPr>
          <a:xfrm>
            <a:off x="350520" y="5257800"/>
            <a:ext cx="604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Everything is typed, but types are inferred when they can be. </a:t>
            </a:r>
          </a:p>
        </p:txBody>
      </p:sp>
    </p:spTree>
    <p:extLst>
      <p:ext uri="{BB962C8B-B14F-4D97-AF65-F5344CB8AC3E}">
        <p14:creationId xmlns:p14="http://schemas.microsoft.com/office/powerpoint/2010/main" val="3401898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169252"/>
            <a:ext cx="10515600" cy="1325563"/>
          </a:xfrm>
        </p:spPr>
        <p:txBody>
          <a:bodyPr/>
          <a:lstStyle/>
          <a:p>
            <a:r>
              <a:rPr lang="en-US"/>
              <a:t>Julia types are very organized and central to language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12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7BC029-A29C-BB4F-960F-1BAB30F03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1780540"/>
            <a:ext cx="84709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47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169252"/>
            <a:ext cx="11369040" cy="1325563"/>
          </a:xfrm>
        </p:spPr>
        <p:txBody>
          <a:bodyPr/>
          <a:lstStyle/>
          <a:p>
            <a:r>
              <a:rPr lang="en-US"/>
              <a:t>Julia has a </a:t>
            </a:r>
            <a:r>
              <a:rPr lang="en-US" err="1"/>
              <a:t>builtin</a:t>
            </a:r>
            <a:r>
              <a:rPr lang="en-US"/>
              <a:t> package ecosystem that has &gt; 4000 packages/modules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D0B66F-8ED1-A943-96C2-095D6772C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43258"/>
            <a:ext cx="5777934" cy="295805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FD0C085-D16A-0F4E-84FB-93D0AEC84325}"/>
              </a:ext>
            </a:extLst>
          </p:cNvPr>
          <p:cNvSpPr/>
          <p:nvPr/>
        </p:nvSpPr>
        <p:spPr>
          <a:xfrm>
            <a:off x="1425321" y="1563035"/>
            <a:ext cx="30704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https://</a:t>
            </a:r>
            <a:r>
              <a:rPr lang="en-US" err="1"/>
              <a:t>juliapackages.com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6E34AB-1827-7842-8166-EACCAA426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93" y="2000587"/>
            <a:ext cx="4915333" cy="39144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A5EB82-3B13-2947-A5FE-B91C726A5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449" y="1399092"/>
            <a:ext cx="4857603" cy="4906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FF2FD0-766F-9C19-481A-28A6E2C5ECF5}"/>
              </a:ext>
            </a:extLst>
          </p:cNvPr>
          <p:cNvSpPr txBox="1"/>
          <p:nvPr/>
        </p:nvSpPr>
        <p:spPr>
          <a:xfrm>
            <a:off x="860530" y="6065806"/>
            <a:ext cx="420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2024 </a:t>
            </a:r>
            <a:r>
              <a:rPr lang="en-US" sz="1200" dirty="0" err="1"/>
              <a:t>JuliaLang.org</a:t>
            </a:r>
            <a:r>
              <a:rPr lang="en-US" sz="1200" dirty="0"/>
              <a:t> contributors.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13D77A-7338-510A-EB73-D081153DE839}"/>
              </a:ext>
            </a:extLst>
          </p:cNvPr>
          <p:cNvSpPr txBox="1"/>
          <p:nvPr/>
        </p:nvSpPr>
        <p:spPr>
          <a:xfrm>
            <a:off x="6840945" y="5972567"/>
            <a:ext cx="4002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2025 GitHub, Inc.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1099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169252"/>
            <a:ext cx="10515600" cy="1325563"/>
          </a:xfrm>
        </p:spPr>
        <p:txBody>
          <a:bodyPr/>
          <a:lstStyle/>
          <a:p>
            <a:r>
              <a:rPr lang="en-US"/>
              <a:t>Julia package syntax is multi-stepped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14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206100-50B4-CA43-896C-B2DF6EEF63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0694"/>
          <a:stretch/>
        </p:blipFill>
        <p:spPr>
          <a:xfrm>
            <a:off x="3581400" y="1592630"/>
            <a:ext cx="8409940" cy="179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79A265-0333-4247-9146-B35ADE8EE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3516" t="-4713" r="54276" b="6785"/>
          <a:stretch/>
        </p:blipFill>
        <p:spPr>
          <a:xfrm>
            <a:off x="1386840" y="3596005"/>
            <a:ext cx="7404100" cy="6591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A0024E-043C-124E-A68E-F0CDA13B86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2660"/>
          <a:stretch/>
        </p:blipFill>
        <p:spPr>
          <a:xfrm>
            <a:off x="4282440" y="4467835"/>
            <a:ext cx="7404100" cy="17907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3072A9-90BE-2E47-8491-3DB0F4970F0F}"/>
              </a:ext>
            </a:extLst>
          </p:cNvPr>
          <p:cNvSpPr txBox="1"/>
          <p:nvPr/>
        </p:nvSpPr>
        <p:spPr>
          <a:xfrm>
            <a:off x="200660" y="1622080"/>
            <a:ext cx="37312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err="1"/>
              <a:t>Pkg.add</a:t>
            </a:r>
            <a:r>
              <a:rPr lang="en-US" sz="2000"/>
              <a:t> is a bit like </a:t>
            </a:r>
            <a:r>
              <a:rPr lang="en-US" sz="2000" err="1"/>
              <a:t>conda</a:t>
            </a:r>
            <a:r>
              <a:rPr lang="en-US" sz="2000"/>
              <a:t> install in Python. Once a package is added no need to install again. </a:t>
            </a:r>
          </a:p>
          <a:p>
            <a:r>
              <a:rPr lang="en-US" sz="2000"/>
              <a:t>Need to </a:t>
            </a:r>
            <a:r>
              <a:rPr lang="en-US" sz="2000" err="1"/>
              <a:t>Pkg.add</a:t>
            </a:r>
            <a:r>
              <a:rPr lang="en-US" sz="2000"/>
              <a:t>() before can import with “using”.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AF675F-1122-F146-ACF0-732ABAB4D671}"/>
              </a:ext>
            </a:extLst>
          </p:cNvPr>
          <p:cNvSpPr txBox="1"/>
          <p:nvPr/>
        </p:nvSpPr>
        <p:spPr>
          <a:xfrm>
            <a:off x="307340" y="3723961"/>
            <a:ext cx="3731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using NAME is similar to “import” in Python </a:t>
            </a:r>
          </a:p>
        </p:txBody>
      </p:sp>
    </p:spTree>
    <p:extLst>
      <p:ext uri="{BB962C8B-B14F-4D97-AF65-F5344CB8AC3E}">
        <p14:creationId xmlns:p14="http://schemas.microsoft.com/office/powerpoint/2010/main" val="1475582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6A62D-41F7-2744-91C6-7D418B3FC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Julia basic syntax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818CBA-6EAF-DC49-92A2-039C72A968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online resources</a:t>
            </a:r>
          </a:p>
          <a:p>
            <a:pPr lvl="1"/>
            <a:r>
              <a:rPr lang="en-US" dirty="0">
                <a:hlinkClick r:id="rId2"/>
              </a:rPr>
              <a:t>https://juliadocs.github.io/Julia-Cheat-Sheet/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https://juliabyexample.helpmanual.io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Basics notebooks</a:t>
            </a:r>
          </a:p>
          <a:p>
            <a:pPr lvl="1"/>
            <a:r>
              <a:rPr lang="en-US" dirty="0" err="1"/>
              <a:t>account_configadd_julia_kernel.ipynb</a:t>
            </a:r>
            <a:endParaRPr lang="en-US" dirty="0"/>
          </a:p>
          <a:p>
            <a:pPr lvl="1"/>
            <a:r>
              <a:rPr lang="en-US" dirty="0"/>
              <a:t>Lec20_julia_basics.jl</a:t>
            </a:r>
          </a:p>
          <a:p>
            <a:pPr lvl="1"/>
            <a:r>
              <a:rPr lang="en-US" dirty="0" err="1"/>
              <a:t>julia-basics.ipynb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56F31-5D8D-D647-920C-03A0AFA65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C2627-25B0-3545-B70F-DEC74ED4A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46C40-40EE-2D48-8AB8-248D35B4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9839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33D0-E0C3-B96D-38EF-41431268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5107-7A77-C6BC-59EF-42103B38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168F8-ACE4-D976-3C5A-2607CD5B1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09/05/2024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D86CE-929D-487A-9708-C1EDC4DBC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B108-001E-550C-07B2-98DF6D2F4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CDF60-25B5-D143-8B1B-45A121940923}" type="slidenum">
              <a:rPr lang="en-US" smtClean="0"/>
              <a:t>16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727A2A-A63B-9BC4-07F7-64C49D76E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MIT </a:t>
            </a:r>
            <a:r>
              <a:rPr lang="en-US" dirty="0" err="1"/>
              <a:t>OpenCourseWare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0070C0"/>
                </a:solidFill>
                <a:hlinkClick r:id="rId2"/>
              </a:rPr>
              <a:t>https://ocw.mit.edu</a:t>
            </a:r>
            <a:r>
              <a:rPr lang="en-US" u="sng" dirty="0"/>
              <a:t>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12.010 Computational Methods of Scientific Programming, Fall 2024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more information about citing these materials or our Terms of Use, visit </a:t>
            </a:r>
            <a:r>
              <a:rPr lang="en-US" u="sng" dirty="0">
                <a:solidFill>
                  <a:srgbClr val="0070C0"/>
                </a:solidFill>
                <a:hlinkClick r:id="rId3"/>
              </a:rPr>
              <a:t>https://ocw.mit.edu/terms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31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Julia programming language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BBEF9-6939-DB48-B072-6987C2F7C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  <a:p>
            <a:pPr lvl="1"/>
            <a:r>
              <a:rPr lang="en-US"/>
              <a:t>Python, </a:t>
            </a:r>
            <a:r>
              <a:rPr lang="en-US" err="1"/>
              <a:t>Matlab</a:t>
            </a:r>
            <a:r>
              <a:rPr lang="en-US"/>
              <a:t> high-level, interpreted, can be fast but can be very slow for e.g. loops.</a:t>
            </a:r>
          </a:p>
          <a:p>
            <a:pPr lvl="1"/>
            <a:endParaRPr lang="en-US"/>
          </a:p>
          <a:p>
            <a:pPr lvl="1"/>
            <a:r>
              <a:rPr lang="en-US"/>
              <a:t>R - great at statistics, but </a:t>
            </a:r>
            <a:r>
              <a:rPr lang="en-US" err="1"/>
              <a:t>sloooow</a:t>
            </a:r>
            <a:r>
              <a:rPr lang="en-US"/>
              <a:t>.</a:t>
            </a:r>
          </a:p>
          <a:p>
            <a:pPr lvl="1"/>
            <a:endParaRPr lang="en-US"/>
          </a:p>
          <a:p>
            <a:pPr lvl="1"/>
            <a:r>
              <a:rPr lang="en-US"/>
              <a:t>C, C++, Fortran fast, compiled, but not very interactive, old style very pedantic syntax.</a:t>
            </a:r>
          </a:p>
          <a:p>
            <a:pPr lvl="1"/>
            <a:endParaRPr lang="en-US"/>
          </a:p>
          <a:p>
            <a:pPr lvl="1"/>
            <a:r>
              <a:rPr lang="en-US"/>
              <a:t>Julia tries to fuse good features and leave out undesirable qualities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022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Julia relative performance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7FE414-2F58-134E-997B-E47ABB035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452" y="1500225"/>
            <a:ext cx="7698651" cy="46229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BAF6603-B931-144F-98AC-B392D0E2A671}"/>
              </a:ext>
            </a:extLst>
          </p:cNvPr>
          <p:cNvSpPr txBox="1"/>
          <p:nvPr/>
        </p:nvSpPr>
        <p:spPr>
          <a:xfrm>
            <a:off x="212897" y="1690688"/>
            <a:ext cx="38970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Plot shows relative performance of some computing micro-benchmarks in different languages.</a:t>
            </a:r>
          </a:p>
          <a:p>
            <a:endParaRPr lang="en-US"/>
          </a:p>
          <a:p>
            <a:r>
              <a:rPr lang="en-US"/>
              <a:t>Julia is an interpreted/JIT language but is competitive with compiled languages. (JIT – just in time compiled).</a:t>
            </a:r>
          </a:p>
          <a:p>
            <a:endParaRPr lang="en-US"/>
          </a:p>
          <a:p>
            <a:r>
              <a:rPr lang="en-US"/>
              <a:t>JIT means that we can work interactively, but code (in functions) will be compiled on the fly</a:t>
            </a:r>
          </a:p>
          <a:p>
            <a:endParaRPr lang="en-US"/>
          </a:p>
          <a:p>
            <a:r>
              <a:rPr lang="en-US"/>
              <a:t>Compiled code is cached so one time compile overhead can be amortized.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A8351C-F719-445B-6411-B357D9418EA6}"/>
              </a:ext>
            </a:extLst>
          </p:cNvPr>
          <p:cNvSpPr txBox="1"/>
          <p:nvPr/>
        </p:nvSpPr>
        <p:spPr>
          <a:xfrm>
            <a:off x="4585271" y="6125517"/>
            <a:ext cx="613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2024 </a:t>
            </a:r>
            <a:r>
              <a:rPr lang="en-US" sz="1200" dirty="0" err="1"/>
              <a:t>JuliaLang.org</a:t>
            </a:r>
            <a:r>
              <a:rPr lang="en-US" sz="1200" dirty="0"/>
              <a:t> contributors.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8521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7FFBE-1D08-114E-BB3C-0141C8F4B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Julia uptake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1251C2-983B-7D49-89D5-9F96C2ED6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280" y="1027906"/>
            <a:ext cx="7858455" cy="51673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A57C92-0079-DA4D-A7DA-D7E8534BF2CD}"/>
              </a:ext>
            </a:extLst>
          </p:cNvPr>
          <p:cNvSpPr txBox="1"/>
          <p:nvPr/>
        </p:nvSpPr>
        <p:spPr>
          <a:xfrm>
            <a:off x="383059" y="1890584"/>
            <a:ext cx="294090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Still much less widespread than Python, R, </a:t>
            </a:r>
            <a:r>
              <a:rPr lang="en-US" err="1"/>
              <a:t>Matlab</a:t>
            </a:r>
            <a:endParaRPr lang="en-US"/>
          </a:p>
          <a:p>
            <a:endParaRPr lang="en-US"/>
          </a:p>
          <a:p>
            <a:r>
              <a:rPr lang="en-US"/>
              <a:t>But growing</a:t>
            </a:r>
          </a:p>
          <a:p>
            <a:endParaRPr lang="en-US"/>
          </a:p>
          <a:p>
            <a:r>
              <a:rPr lang="en-US"/>
              <a:t>Mostly interoperable with Python packages (via “</a:t>
            </a:r>
            <a:r>
              <a:rPr lang="en-US" err="1"/>
              <a:t>PyCall</a:t>
            </a:r>
            <a:r>
              <a:rPr lang="en-US"/>
              <a:t>” and/or </a:t>
            </a:r>
            <a:r>
              <a:rPr lang="en-US" err="1"/>
              <a:t>PyPlot</a:t>
            </a:r>
            <a:r>
              <a:rPr lang="en-US"/>
              <a:t> – Matplotlib optimized interface).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BA4D0-79A2-7145-93AE-EB8F8F52B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B3A66-5B0C-1742-84C3-1ABF9F143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7D864D-9C2C-D841-AD14-1A2D5BB40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364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Julia history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1D6EA5-4435-4E4D-BC8A-DDE3703E5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Named origin ~2009 MIT, Jeff </a:t>
            </a:r>
            <a:r>
              <a:rPr lang="en-US" err="1"/>
              <a:t>Bezanson</a:t>
            </a:r>
            <a:r>
              <a:rPr lang="en-US"/>
              <a:t>, Alan Edelman, Stefan Karpinski, Viral Shah.</a:t>
            </a:r>
          </a:p>
          <a:p>
            <a:r>
              <a:rPr lang="en-US"/>
              <a:t>Some heritage of numerous “parallel </a:t>
            </a:r>
            <a:r>
              <a:rPr lang="en-US" err="1"/>
              <a:t>matlab</a:t>
            </a:r>
            <a:r>
              <a:rPr lang="en-US"/>
              <a:t>” projects dating </a:t>
            </a:r>
            <a:r>
              <a:rPr lang="en-US" err="1"/>
              <a:t>bak</a:t>
            </a:r>
            <a:r>
              <a:rPr lang="en-US"/>
              <a:t> to at least 1995.</a:t>
            </a:r>
          </a:p>
          <a:p>
            <a:r>
              <a:rPr lang="en-US"/>
              <a:t>V1.0 release 2018.</a:t>
            </a:r>
          </a:p>
          <a:p>
            <a:r>
              <a:rPr lang="en-US"/>
              <a:t>Some interesting things</a:t>
            </a:r>
          </a:p>
          <a:p>
            <a:pPr lvl="1"/>
            <a:r>
              <a:rPr lang="en-US"/>
              <a:t>Arrays are arrays (no </a:t>
            </a:r>
            <a:r>
              <a:rPr lang="en-US" err="1"/>
              <a:t>numpy</a:t>
            </a:r>
            <a:r>
              <a:rPr lang="en-US"/>
              <a:t>, lists etc..)</a:t>
            </a:r>
          </a:p>
          <a:p>
            <a:pPr lvl="1"/>
            <a:r>
              <a:rPr lang="en-US"/>
              <a:t>Types support different style of work</a:t>
            </a:r>
          </a:p>
          <a:p>
            <a:pPr lvl="2"/>
            <a:r>
              <a:rPr lang="en-US"/>
              <a:t>Interactive, but loops can be fast</a:t>
            </a:r>
          </a:p>
          <a:p>
            <a:pPr lvl="2"/>
            <a:r>
              <a:rPr lang="en-US"/>
              <a:t>Functions have some nice syntax</a:t>
            </a:r>
          </a:p>
          <a:p>
            <a:pPr lvl="1"/>
            <a:r>
              <a:rPr lang="en-US"/>
              <a:t>Strong support for mathematical ideas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E6A285-0F74-1049-9725-37162F77D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047" y="3175959"/>
            <a:ext cx="2878067" cy="19974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BFD359-0C86-15E7-0BBE-E8A0FFC42C63}"/>
              </a:ext>
            </a:extLst>
          </p:cNvPr>
          <p:cNvSpPr txBox="1"/>
          <p:nvPr/>
        </p:nvSpPr>
        <p:spPr>
          <a:xfrm>
            <a:off x="7050157" y="5297160"/>
            <a:ext cx="4303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2024 </a:t>
            </a:r>
            <a:r>
              <a:rPr lang="en-US" sz="1200" dirty="0" err="1"/>
              <a:t>JuliaLang.org</a:t>
            </a:r>
            <a:r>
              <a:rPr lang="en-US" sz="1200" dirty="0"/>
              <a:t> contributors.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0537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Julia getting set up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1D6EA5-4435-4E4D-BC8A-DDE3703E5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Try install in Python notebook   	Julia/</a:t>
            </a:r>
            <a:r>
              <a:rPr lang="en-US" dirty="0" err="1"/>
              <a:t>account_configadd_julia_kernel.ipynb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this should add </a:t>
            </a:r>
          </a:p>
          <a:p>
            <a:endParaRPr lang="en-US" dirty="0"/>
          </a:p>
          <a:p>
            <a:r>
              <a:rPr lang="en-US" dirty="0"/>
              <a:t>or on laptop ( download ) and try “REPL”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12.010 </a:t>
            </a:r>
            <a:r>
              <a:rPr lang="en-US" dirty="0" err="1"/>
              <a:t>Lec</a:t>
            </a:r>
            <a:r>
              <a:rPr lang="en-US" dirty="0"/>
              <a:t>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4E0250-E4B9-084D-9D88-005DC0D10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923540"/>
            <a:ext cx="8686800" cy="1346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0F34BE-8C81-0F49-8DA3-126C40CD0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9946" y="457681"/>
            <a:ext cx="1596390" cy="17711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5F2338-099C-9659-00EB-99588154C4A6}"/>
              </a:ext>
            </a:extLst>
          </p:cNvPr>
          <p:cNvSpPr txBox="1"/>
          <p:nvPr/>
        </p:nvSpPr>
        <p:spPr>
          <a:xfrm>
            <a:off x="8743539" y="1813302"/>
            <a:ext cx="3391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2024 </a:t>
            </a:r>
            <a:r>
              <a:rPr lang="en-US" sz="1200" dirty="0" err="1"/>
              <a:t>JuliaLang.org</a:t>
            </a:r>
            <a:r>
              <a:rPr lang="en-US" sz="1200" dirty="0"/>
              <a:t> contributors.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4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305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-133084"/>
            <a:ext cx="10515600" cy="1325563"/>
          </a:xfrm>
        </p:spPr>
        <p:txBody>
          <a:bodyPr/>
          <a:lstStyle/>
          <a:p>
            <a:r>
              <a:rPr lang="en-US"/>
              <a:t>Julia notebook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7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90EA6C5-E3FC-4944-A58B-60169F4F9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20" y="767597"/>
            <a:ext cx="10347960" cy="45608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825B707-0FE8-774C-A062-93BDBC277003}"/>
              </a:ext>
            </a:extLst>
          </p:cNvPr>
          <p:cNvSpPr txBox="1"/>
          <p:nvPr/>
        </p:nvSpPr>
        <p:spPr>
          <a:xfrm>
            <a:off x="609600" y="5684520"/>
            <a:ext cx="1051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First command in a notebook takes a few seconds. Julia compiles everything to cache on the fly, and a lot of Julia itself is in Julia e.g.</a:t>
            </a:r>
          </a:p>
        </p:txBody>
      </p:sp>
    </p:spTree>
    <p:extLst>
      <p:ext uri="{BB962C8B-B14F-4D97-AF65-F5344CB8AC3E}">
        <p14:creationId xmlns:p14="http://schemas.microsoft.com/office/powerpoint/2010/main" val="1909947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-133084"/>
            <a:ext cx="10515600" cy="1325563"/>
          </a:xfrm>
        </p:spPr>
        <p:txBody>
          <a:bodyPr/>
          <a:lstStyle/>
          <a:p>
            <a:r>
              <a:rPr lang="en-US"/>
              <a:t>Julia notebook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8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70114C-5A7D-034B-B4DB-7537F161C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50160"/>
            <a:ext cx="10652760" cy="51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17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E89AF9-9777-2044-829E-2AE025C8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-133084"/>
            <a:ext cx="10515600" cy="1325563"/>
          </a:xfrm>
        </p:spPr>
        <p:txBody>
          <a:bodyPr/>
          <a:lstStyle/>
          <a:p>
            <a:r>
              <a:rPr lang="en-US"/>
              <a:t>Julia REPL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F22F40E-CDB1-1C43-B0D7-CEB72F5A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11/26/2024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B272FD-F520-9447-BC19-C42B9F659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20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A00DE1-4341-AB4D-A30D-208691B1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9D814-4CA5-704F-A9CD-AF7CFF6D03EC}" type="slidenum">
              <a:rPr lang="en-US" smtClean="0"/>
              <a:t>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AA094-E63A-7F42-9DA2-8351A2700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880" y="722255"/>
            <a:ext cx="8273063" cy="54134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D19BC3-F4A0-3942-8388-D639BF5E09A4}"/>
              </a:ext>
            </a:extLst>
          </p:cNvPr>
          <p:cNvSpPr txBox="1"/>
          <p:nvPr/>
        </p:nvSpPr>
        <p:spPr>
          <a:xfrm>
            <a:off x="350521" y="1539240"/>
            <a:ext cx="20421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Running “REPL” from a shell.</a:t>
            </a:r>
          </a:p>
        </p:txBody>
      </p:sp>
    </p:spTree>
    <p:extLst>
      <p:ext uri="{BB962C8B-B14F-4D97-AF65-F5344CB8AC3E}">
        <p14:creationId xmlns:p14="http://schemas.microsoft.com/office/powerpoint/2010/main" val="2708770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4D1872214E7E4AA66A0644C9DCCEFF" ma:contentTypeVersion="20" ma:contentTypeDescription="Create a new document." ma:contentTypeScope="" ma:versionID="7c43e3db2e85c28eb23ae05c18cf72c6">
  <xsd:schema xmlns:xsd="http://www.w3.org/2001/XMLSchema" xmlns:xs="http://www.w3.org/2001/XMLSchema" xmlns:p="http://schemas.microsoft.com/office/2006/metadata/properties" xmlns:ns2="ce0de229-b968-460b-bfa6-c309bf067a33" xmlns:ns3="b2272a47-6a34-441e-975c-341e732a1f8b" targetNamespace="http://schemas.microsoft.com/office/2006/metadata/properties" ma:root="true" ma:fieldsID="cdbcb2543657bb87dea09a91505f6f52" ns2:_="" ns3:_="">
    <xsd:import namespace="ce0de229-b968-460b-bfa6-c309bf067a33"/>
    <xsd:import namespace="b2272a47-6a34-441e-975c-341e732a1f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DateCreated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0de229-b968-460b-bfa6-c309bf067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ateCreated" ma:index="20" nillable="true" ma:displayName="Date Created" ma:format="DateOnly" ma:internalName="DateCreated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3350ec4-10e3-4b5d-9666-7d76f34ba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272a47-6a34-441e-975c-341e732a1f8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f8e604a0-3b80-4256-b30c-b3eb53d14f4e}" ma:internalName="TaxCatchAll" ma:showField="CatchAllData" ma:web="b2272a47-6a34-441e-975c-341e732a1f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2272a47-6a34-441e-975c-341e732a1f8b" xsi:nil="true"/>
    <DateCreated xmlns="ce0de229-b968-460b-bfa6-c309bf067a33" xsi:nil="true"/>
    <lcf76f155ced4ddcb4097134ff3c332f xmlns="ce0de229-b968-460b-bfa6-c309bf067a3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4210D67-124A-4347-BB8F-7630DA09FB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81C261-183C-4F62-8C3A-8A57E539F9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0de229-b968-460b-bfa6-c309bf067a33"/>
    <ds:schemaRef ds:uri="b2272a47-6a34-441e-975c-341e732a1f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7755109-6F7C-417C-AD80-768E4EF7B6F6}">
  <ds:schemaRefs>
    <ds:schemaRef ds:uri="http://schemas.microsoft.com/office/2006/metadata/properties"/>
    <ds:schemaRef ds:uri="http://schemas.microsoft.com/office/infopath/2007/PartnerControls"/>
    <ds:schemaRef ds:uri="b2272a47-6a34-441e-975c-341e732a1f8b"/>
    <ds:schemaRef ds:uri="ce0de229-b968-460b-bfa6-c309bf067a3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790</Words>
  <Application>Microsoft Macintosh PowerPoint</Application>
  <PresentationFormat>Widescreen</PresentationFormat>
  <Paragraphs>121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Office Theme</vt:lpstr>
      <vt:lpstr>12.010 Computational Methods of Scientific Programming</vt:lpstr>
      <vt:lpstr>Julia programming language</vt:lpstr>
      <vt:lpstr>Julia relative performance</vt:lpstr>
      <vt:lpstr>Julia uptake </vt:lpstr>
      <vt:lpstr>Julia history</vt:lpstr>
      <vt:lpstr>Julia getting set up</vt:lpstr>
      <vt:lpstr>Julia notebook</vt:lpstr>
      <vt:lpstr>Julia notebook</vt:lpstr>
      <vt:lpstr>Julia REPL</vt:lpstr>
      <vt:lpstr>Julia REPL</vt:lpstr>
      <vt:lpstr>Julia basic math is much like python, C, Fortran etc…</vt:lpstr>
      <vt:lpstr>Julia types are very organized and central to language</vt:lpstr>
      <vt:lpstr>Julia has a builtin package ecosystem that has &gt; 4000 packages/modules </vt:lpstr>
      <vt:lpstr>Julia package syntax is multi-stepped</vt:lpstr>
      <vt:lpstr>Julia basic syntax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12.010 Computational Methods of Scientific Programming 2021</dc:title>
  <dc:creator>Thomas A Herring</dc:creator>
  <cp:lastModifiedBy>Yunpeng Wang</cp:lastModifiedBy>
  <cp:revision>9</cp:revision>
  <dcterms:created xsi:type="dcterms:W3CDTF">2021-11-06T11:39:43Z</dcterms:created>
  <dcterms:modified xsi:type="dcterms:W3CDTF">2025-07-29T19:52:57Z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0x0101001F4D1872214E7E4AA66A0644C9DCCEFF</vt:lpwstr>
  </property>
</Properties>
</file>