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sldIdLst>
    <p:sldId id="257" r:id="rId5"/>
    <p:sldId id="256" r:id="rId6"/>
    <p:sldId id="271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72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6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0D9C62-A081-44A6-BEB3-2FE241A6C824}" v="161" dt="2021-11-16T17:36:37.117"/>
    <p1510:client id="{EA5FB83D-A553-7E49-AE34-6EC689932D53}" v="55" dt="2021-11-16T17:29:24.9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13"/>
    <p:restoredTop sz="94688"/>
  </p:normalViewPr>
  <p:slideViewPr>
    <p:cSldViewPr snapToGrid="0">
      <p:cViewPr varScale="1">
        <p:scale>
          <a:sx n="92" d="100"/>
          <a:sy n="92" d="100"/>
        </p:scale>
        <p:origin x="17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2FEC1-5F01-AB44-9A54-B20022C20FF0}" type="datetimeFigureOut">
              <a:rPr lang="en-US" smtClean="0"/>
              <a:t>7/29/25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3A2FD-DFD4-774D-9463-6A49184C2F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61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53FB-6624-6640-981B-5D8C672506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0A480D-8C1E-DD47-8248-7014F2D092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854DA-D57B-E64D-B123-AB949F643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D1E9F-5F29-F84A-B6D3-0F07EF121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F2F5A-7762-0049-A23D-0DBF8AAC1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19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DE481-7286-EB45-88B8-EF6EA821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887E38-D8FA-4F47-92DC-BBA9457AC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E8193-D158-784D-836C-DA61A0DF3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CB4BD-B519-7E4F-83D0-C5440AAF1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908C68-F382-3848-B981-4DE4AD7D0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4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1C6465-DF08-C040-AD80-7441AAC045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400412-5DD4-F240-9A5F-D557B06B92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9D5C-4B3C-514B-BB70-B0D6B9880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AB73D-CEBE-394E-B285-EFDF5307E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13FD3-9294-044A-96FD-5E72A19A4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50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6077A-5598-2844-A078-9F63816E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83F12-F52F-1E41-AD37-9E878C1EB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DE318-2743-1245-A2AC-B40B57B02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8EBE9-753F-5448-A523-A9DEDC0D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D0424-304A-214F-AAB3-098D40843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90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AA707-5EE1-4640-A32E-6BDDDD9EF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CE7F46-6ADB-4F4F-AB27-87F3667B6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B2758-C914-3C40-BB6C-A6AC56BDF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B4843-F31B-8648-934B-113AA1A06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B6A3D1-FF39-5B40-830A-9EBB2B64B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11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EDADB-D9B0-AE49-A061-2561BFA52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ED1CE-5D6A-A14C-AADC-F73B500507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382444-B2EE-AA44-B638-9DB3656037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EEB87B-6433-DA4D-8204-E3E5B5010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CC0ECA-ED4A-544C-97FD-25A0627C0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E7168-C474-B34B-9F71-2C9DDF9E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19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9FD17-FA3D-7844-BBB4-EE6F818D7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BD8468-B9EE-5C47-A921-BF420CEFD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51570C-423F-3F43-9062-FF3C12995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BED382-D807-F14B-BD57-D06356FC29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A79B1-7716-8F4F-820A-62330FAE05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3CB0EE-33E8-6444-BCF6-D2E20BE15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F5381C-7C8D-444D-B818-EE3158319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2340F6-71EF-FC44-9971-176470846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38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121AE-5ECC-D94B-9103-DECCB935C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A75B36-2217-B142-AE71-9181B3569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30AB3A-9A1B-CC41-83CC-383BEA0D9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A9B55E-61BE-D742-8D9B-AEF1B7B84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72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E0F4F5-48AD-E442-B991-9C42C3415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6EDD61-819D-E34C-8B6B-11E983C7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E563E-1415-DF4B-8E9D-1FE7372C0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7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29B7C-8272-5343-BCA1-0FD8316F8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7131F-B791-854B-9E8E-044576EC6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41553A-4944-724B-A04B-3853E3BC7D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521BBC-8EEF-4944-8A09-2BEB0381F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199A2-C5B2-C748-A0A6-7D3B78F92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4C35CF-6A08-6141-B3D7-F5CE29A51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4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3F5A5-08F5-FB4B-8086-1E89386AB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66E86-FC31-9944-A81C-765711356F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4CA10E-3052-6E49-AE73-5F4D7F6EF3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DB8CD-0763-4A42-B76A-8549B45FE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92A68E-D16A-B04E-9AA0-744F21C63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E54575-659B-E94E-8DC8-80F60D1E0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35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4BB224-B6D9-7749-88DA-679C87515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EC1A80-D7A0-6F43-8BC0-37976551C6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3AC99-E0F8-8846-928B-2E51E5DED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12/03/24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C6369-973D-1B4C-8D8F-BBBF5DC906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E3E61-BFDE-5F40-B3F3-5CFAFE2C8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7381F-5124-9641-9DD5-16319CE33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5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github.com/christophernhill/fall-2021-12.010/blob/main/Julia/mypoly-julia.ipynb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Scientific Programming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r>
              <a:rPr lang="en-US"/>
              <a:t>Lecture 20: </a:t>
            </a:r>
            <a:r>
              <a:rPr lang="en-US" dirty="0"/>
              <a:t>Julia Objects, Multiple Dispatch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470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648" y="136525"/>
            <a:ext cx="5216611" cy="1325563"/>
          </a:xfrm>
        </p:spPr>
        <p:txBody>
          <a:bodyPr/>
          <a:lstStyle/>
          <a:p>
            <a:r>
              <a:rPr lang="en-US"/>
              <a:t>Hands 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8157E-B5C5-524D-A772-781284147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514" y="1804086"/>
            <a:ext cx="10692713" cy="4552264"/>
          </a:xfrm>
        </p:spPr>
        <p:txBody>
          <a:bodyPr>
            <a:normAutofit/>
          </a:bodyPr>
          <a:lstStyle/>
          <a:p>
            <a:r>
              <a:rPr lang="en-US"/>
              <a:t>Try </a:t>
            </a:r>
            <a:r>
              <a:rPr lang="en-US">
                <a:latin typeface="Courier" pitchFamily="2" charset="0"/>
              </a:rPr>
              <a:t>runl63jl.ipynb </a:t>
            </a:r>
            <a:r>
              <a:rPr lang="en-US"/>
              <a:t>( needs </a:t>
            </a:r>
            <a:r>
              <a:rPr lang="en-US">
                <a:latin typeface="Courier" pitchFamily="2" charset="0"/>
              </a:rPr>
              <a:t>l63.jl </a:t>
            </a:r>
            <a:r>
              <a:rPr lang="en-US"/>
              <a:t>)</a:t>
            </a:r>
          </a:p>
          <a:p>
            <a:r>
              <a:rPr lang="en-US"/>
              <a:t>May need to </a:t>
            </a:r>
            <a:r>
              <a:rPr lang="en-US" err="1">
                <a:latin typeface="Courier" pitchFamily="2" charset="0"/>
              </a:rPr>
              <a:t>Pkg.import</a:t>
            </a:r>
            <a:r>
              <a:rPr lang="en-US">
                <a:latin typeface="Courier" pitchFamily="2" charset="0"/>
              </a:rPr>
              <a:t> “</a:t>
            </a:r>
            <a:r>
              <a:rPr lang="en-US" err="1">
                <a:latin typeface="Courier" pitchFamily="2" charset="0"/>
              </a:rPr>
              <a:t>DifferentialEquations</a:t>
            </a:r>
            <a:r>
              <a:rPr lang="en-US">
                <a:latin typeface="Courier" pitchFamily="2" charset="0"/>
              </a:rPr>
              <a:t>” </a:t>
            </a:r>
            <a:r>
              <a:rPr lang="en-US"/>
              <a:t>and/or “</a:t>
            </a:r>
            <a:r>
              <a:rPr lang="en-US">
                <a:latin typeface="Courier" pitchFamily="2" charset="0"/>
              </a:rPr>
              <a:t>Plots”</a:t>
            </a:r>
          </a:p>
          <a:p>
            <a:r>
              <a:rPr lang="en-US"/>
              <a:t>Try and create a Julia equivalent of </a:t>
            </a:r>
            <a:r>
              <a:rPr lang="en-US">
                <a:latin typeface="Courier" pitchFamily="2" charset="0"/>
              </a:rPr>
              <a:t>Lec05-ode.ipynb (try </a:t>
            </a:r>
            <a:r>
              <a:rPr lang="en-US"/>
              <a:t>without looking at </a:t>
            </a:r>
            <a:r>
              <a:rPr lang="en-US">
                <a:latin typeface="Courier" pitchFamily="2" charset="0"/>
              </a:rPr>
              <a:t>l63_euler_julia_butterfly.ipynb </a:t>
            </a:r>
            <a:r>
              <a:rPr lang="en-US"/>
              <a:t>first!)</a:t>
            </a:r>
            <a:r>
              <a:rPr lang="en-US">
                <a:latin typeface="Courier" pitchFamily="2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E9940B-18B0-214F-9294-F460F5363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" y="5118551"/>
            <a:ext cx="6375400" cy="71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7FB3FE-A476-C94D-A47C-B315FEF82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386" y="5016951"/>
            <a:ext cx="4610100" cy="116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06209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914025-4AC5-CE4B-81CB-DB585ABE6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926" y="5561012"/>
            <a:ext cx="6769100" cy="9779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12276" cy="4351338"/>
          </a:xfrm>
        </p:spPr>
        <p:txBody>
          <a:bodyPr/>
          <a:lstStyle/>
          <a:p>
            <a:pPr marL="0" indent="0">
              <a:buNone/>
            </a:pPr>
            <a:r>
              <a:rPr lang="en-US" err="1"/>
              <a:t>Polyarea</a:t>
            </a:r>
            <a:r>
              <a:rPr lang="en-US"/>
              <a:t> package</a:t>
            </a:r>
          </a:p>
          <a:p>
            <a:pPr lvl="1"/>
            <a:r>
              <a:rPr lang="en-US"/>
              <a:t>Using </a:t>
            </a:r>
            <a:r>
              <a:rPr lang="en-US" err="1"/>
              <a:t>polyarea</a:t>
            </a:r>
            <a:r>
              <a:rPr lang="en-US"/>
              <a:t> we can show how Julia uses types and multiple-dispatch to create the same sort of capabilities as object-oriented code. Julia does not have classes.</a:t>
            </a:r>
          </a:p>
          <a:p>
            <a:pPr marL="457200" lvl="1" indent="0">
              <a:buNone/>
            </a:pPr>
            <a:endParaRPr lang="en-US"/>
          </a:p>
          <a:p>
            <a:pPr lvl="1"/>
            <a:r>
              <a:rPr lang="en-US"/>
              <a:t>Julia packages have a standard basic layout</a:t>
            </a:r>
          </a:p>
          <a:p>
            <a:pPr lvl="1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82FF59-0793-F244-9C4C-3996E12E9A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963"/>
          <a:stretch/>
        </p:blipFill>
        <p:spPr>
          <a:xfrm>
            <a:off x="6128953" y="1442759"/>
            <a:ext cx="5628097" cy="2558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55A723-13CC-1E4B-A6AE-E378D2A34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608791"/>
            <a:ext cx="4838700" cy="1612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57046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1" y="1253331"/>
            <a:ext cx="441342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err="1"/>
              <a:t>Polyarea</a:t>
            </a:r>
            <a:r>
              <a:rPr lang="en-US"/>
              <a:t> </a:t>
            </a:r>
            <a:r>
              <a:rPr lang="en-US" err="1"/>
              <a:t>packge</a:t>
            </a:r>
            <a:endParaRPr lang="en-US"/>
          </a:p>
          <a:p>
            <a:r>
              <a:rPr lang="en-US"/>
              <a:t>Julia uses struct and type concepts </a:t>
            </a:r>
          </a:p>
          <a:p>
            <a:pPr lvl="1"/>
            <a:r>
              <a:rPr lang="en-US"/>
              <a:t>struct  creates a type with same name as struct. </a:t>
            </a:r>
          </a:p>
          <a:p>
            <a:pPr lvl="1"/>
            <a:endParaRPr lang="en-US"/>
          </a:p>
          <a:p>
            <a:pPr lvl="1"/>
            <a:r>
              <a:rPr lang="en-US"/>
              <a:t>Here </a:t>
            </a:r>
            <a:r>
              <a:rPr lang="en-US" err="1"/>
              <a:t>MyPoint</a:t>
            </a:r>
            <a:r>
              <a:rPr lang="en-US"/>
              <a:t> is a type</a:t>
            </a:r>
          </a:p>
          <a:p>
            <a:pPr lvl="1"/>
            <a:endParaRPr lang="en-US"/>
          </a:p>
          <a:p>
            <a:pPr lvl="1"/>
            <a:r>
              <a:rPr lang="en-US"/>
              <a:t>The :: syntax can be used with program defined types</a:t>
            </a:r>
          </a:p>
          <a:p>
            <a:pPr lvl="1"/>
            <a:endParaRPr lang="en-US"/>
          </a:p>
          <a:p>
            <a:pPr lvl="1"/>
            <a:r>
              <a:rPr lang="en-US"/>
              <a:t>A constructor function with </a:t>
            </a:r>
            <a:r>
              <a:rPr lang="en-US" err="1"/>
              <a:t>args</a:t>
            </a:r>
            <a:r>
              <a:rPr lang="en-US"/>
              <a:t> matching struct members is created by default.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B131B2-51A4-3F48-9A23-65F7B2158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750" y="1381844"/>
            <a:ext cx="4660900" cy="1231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6E4088-6B0F-034C-80B6-AB4D50880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750" y="2707407"/>
            <a:ext cx="3835400" cy="2095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29EFBD-0798-F542-9C40-EBACC5912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4560" y="5039878"/>
            <a:ext cx="7086600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083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1" y="1253331"/>
            <a:ext cx="4413422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err="1"/>
              <a:t>Polyarea</a:t>
            </a:r>
            <a:r>
              <a:rPr lang="en-US"/>
              <a:t> package</a:t>
            </a:r>
          </a:p>
          <a:p>
            <a:r>
              <a:rPr lang="en-US"/>
              <a:t>Julia uses struct and type concepts </a:t>
            </a:r>
          </a:p>
          <a:p>
            <a:pPr lvl="1"/>
            <a:r>
              <a:rPr lang="en-US"/>
              <a:t>struct  creates a type with same name as struct. </a:t>
            </a:r>
          </a:p>
          <a:p>
            <a:pPr lvl="1"/>
            <a:endParaRPr lang="en-US"/>
          </a:p>
          <a:p>
            <a:pPr lvl="1"/>
            <a:r>
              <a:rPr lang="en-US"/>
              <a:t>Here </a:t>
            </a:r>
            <a:r>
              <a:rPr lang="en-US">
                <a:latin typeface="Courier" pitchFamily="2" charset="0"/>
              </a:rPr>
              <a:t>::</a:t>
            </a:r>
            <a:r>
              <a:rPr lang="en-US" err="1">
                <a:latin typeface="Courier" pitchFamily="2" charset="0"/>
              </a:rPr>
              <a:t>MyPoint</a:t>
            </a:r>
            <a:r>
              <a:rPr lang="en-US">
                <a:latin typeface="Courier" pitchFamily="2" charset="0"/>
              </a:rPr>
              <a:t> </a:t>
            </a:r>
            <a:r>
              <a:rPr lang="en-US"/>
              <a:t>is a custom type. Multiple-dispatch uses type matching in place of functions within classes.</a:t>
            </a:r>
          </a:p>
          <a:p>
            <a:pPr marL="457200" lvl="1" indent="0">
              <a:buNone/>
            </a:pPr>
            <a:endParaRPr lang="en-US"/>
          </a:p>
          <a:p>
            <a:pPr lvl="1"/>
            <a:r>
              <a:rPr lang="en-US"/>
              <a:t>Alternate constructor functions must be written</a:t>
            </a:r>
          </a:p>
          <a:p>
            <a:pPr lvl="1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B131B2-51A4-3F48-9A23-65F7B2158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4177" y="300591"/>
            <a:ext cx="4660900" cy="1231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29EFBD-0798-F542-9C40-EBACC5912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633" y="5268880"/>
            <a:ext cx="7086600" cy="1079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457CDF-544C-0F45-83BB-00E55738A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61728"/>
            <a:ext cx="5829300" cy="1257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38B5E9-5C2A-9047-99A9-7DB97C1C6E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325143"/>
            <a:ext cx="51943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7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1" y="1690688"/>
            <a:ext cx="441342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err="1"/>
              <a:t>Polyarea</a:t>
            </a:r>
            <a:r>
              <a:rPr lang="en-US"/>
              <a:t> package</a:t>
            </a:r>
          </a:p>
          <a:p>
            <a:pPr lvl="1"/>
            <a:r>
              <a:rPr lang="en-US"/>
              <a:t>Full “</a:t>
            </a:r>
            <a:r>
              <a:rPr lang="en-US" err="1"/>
              <a:t>MyPoint</a:t>
            </a:r>
            <a:r>
              <a:rPr lang="en-US"/>
              <a:t>” type and methods.</a:t>
            </a:r>
          </a:p>
          <a:p>
            <a:pPr lvl="2"/>
            <a:r>
              <a:rPr lang="en-US"/>
              <a:t>Overload “+” and “-”</a:t>
            </a:r>
          </a:p>
          <a:p>
            <a:pPr lvl="2"/>
            <a:r>
              <a:rPr lang="en-US"/>
              <a:t>A custom method </a:t>
            </a:r>
          </a:p>
          <a:p>
            <a:pPr lvl="1"/>
            <a:endParaRPr lang="en-US"/>
          </a:p>
          <a:p>
            <a:pPr lvl="1"/>
            <a:r>
              <a:rPr lang="en-US"/>
              <a:t>Can now add this to the </a:t>
            </a:r>
            <a:r>
              <a:rPr lang="en-US" err="1"/>
              <a:t>MyPoly</a:t>
            </a:r>
            <a:r>
              <a:rPr lang="en-US"/>
              <a:t> package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6D3A07-8ECF-F14C-88FC-26CF92E0C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9863" y="1690688"/>
            <a:ext cx="6682137" cy="306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880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1" y="1690688"/>
            <a:ext cx="4413422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err="1"/>
              <a:t>Polyarea</a:t>
            </a:r>
            <a:r>
              <a:rPr lang="en-US"/>
              <a:t> package</a:t>
            </a:r>
          </a:p>
          <a:p>
            <a:pPr lvl="1"/>
            <a:r>
              <a:rPr lang="en-US"/>
              <a:t>Adding to a package </a:t>
            </a:r>
          </a:p>
          <a:p>
            <a:pPr lvl="1"/>
            <a:endParaRPr lang="en-US"/>
          </a:p>
          <a:p>
            <a:pPr lvl="1"/>
            <a:r>
              <a:rPr lang="en-US">
                <a:latin typeface="Courier" pitchFamily="2" charset="0"/>
              </a:rPr>
              <a:t>include(“</a:t>
            </a:r>
            <a:r>
              <a:rPr lang="en-US" err="1">
                <a:latin typeface="Courier" pitchFamily="2" charset="0"/>
              </a:rPr>
              <a:t>xxxxx</a:t>
            </a:r>
            <a:r>
              <a:rPr lang="en-US">
                <a:latin typeface="Courier" pitchFamily="2" charset="0"/>
              </a:rPr>
              <a:t>”)</a:t>
            </a:r>
          </a:p>
          <a:p>
            <a:pPr lvl="1"/>
            <a:endParaRPr lang="en-US">
              <a:latin typeface="Courier" pitchFamily="2" charset="0"/>
            </a:endParaRPr>
          </a:p>
          <a:p>
            <a:pPr lvl="1"/>
            <a:r>
              <a:rPr lang="en-US"/>
              <a:t>include starts search from directory where file with include lives</a:t>
            </a:r>
          </a:p>
          <a:p>
            <a:pPr lvl="1"/>
            <a:endParaRPr lang="en-US"/>
          </a:p>
          <a:p>
            <a:pPr lvl="1"/>
            <a:r>
              <a:rPr lang="en-US"/>
              <a:t>typically, package component files  are in same directory as the main package file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0DD514-16E0-E041-BF0E-A3EFBB3855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479"/>
          <a:stretch/>
        </p:blipFill>
        <p:spPr>
          <a:xfrm>
            <a:off x="5417408" y="1711819"/>
            <a:ext cx="6386384" cy="3111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78466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1" y="1690688"/>
            <a:ext cx="441342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err="1"/>
              <a:t>Polyarea</a:t>
            </a:r>
            <a:r>
              <a:rPr lang="en-US"/>
              <a:t> package</a:t>
            </a:r>
          </a:p>
          <a:p>
            <a:pPr lvl="1"/>
            <a:r>
              <a:rPr lang="en-US" err="1">
                <a:latin typeface="Courier" pitchFamily="2" charset="0"/>
              </a:rPr>
              <a:t>poly.jl</a:t>
            </a:r>
            <a:r>
              <a:rPr lang="en-US">
                <a:latin typeface="Courier" pitchFamily="2" charset="0"/>
              </a:rPr>
              <a:t> </a:t>
            </a:r>
            <a:r>
              <a:rPr lang="en-US"/>
              <a:t>defines polynomial functions </a:t>
            </a:r>
          </a:p>
          <a:p>
            <a:pPr lvl="2"/>
            <a:r>
              <a:rPr lang="en-US"/>
              <a:t>Add points</a:t>
            </a:r>
          </a:p>
          <a:p>
            <a:pPr lvl="2"/>
            <a:r>
              <a:rPr lang="en-US"/>
              <a:t>Compute areas</a:t>
            </a:r>
          </a:p>
          <a:p>
            <a:pPr lvl="2"/>
            <a:endParaRPr lang="en-US"/>
          </a:p>
          <a:p>
            <a:pPr lvl="1"/>
            <a:r>
              <a:rPr lang="en-US"/>
              <a:t>it is included after </a:t>
            </a:r>
            <a:r>
              <a:rPr lang="en-US" err="1">
                <a:latin typeface="Courier" pitchFamily="2" charset="0"/>
              </a:rPr>
              <a:t>point.jl</a:t>
            </a:r>
            <a:r>
              <a:rPr lang="en-US">
                <a:latin typeface="Courier" pitchFamily="2" charset="0"/>
              </a:rPr>
              <a:t> </a:t>
            </a:r>
            <a:r>
              <a:rPr lang="en-US"/>
              <a:t>so that is can reference </a:t>
            </a:r>
            <a:r>
              <a:rPr lang="en-US" err="1">
                <a:latin typeface="Courier" pitchFamily="2" charset="0"/>
              </a:rPr>
              <a:t>MyPoint</a:t>
            </a:r>
            <a:r>
              <a:rPr lang="en-US"/>
              <a:t> types and methods.</a:t>
            </a:r>
          </a:p>
          <a:p>
            <a:pPr lvl="2"/>
            <a:r>
              <a:rPr lang="en-US"/>
              <a:t>e.g. Julia type hierarchy is “acyclic”.</a:t>
            </a:r>
          </a:p>
          <a:p>
            <a:pPr lvl="2"/>
            <a:endParaRPr lang="en-US"/>
          </a:p>
          <a:p>
            <a:pPr lvl="1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0DD514-16E0-E041-BF0E-A3EFBB3855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479"/>
          <a:stretch/>
        </p:blipFill>
        <p:spPr>
          <a:xfrm>
            <a:off x="5417408" y="1711819"/>
            <a:ext cx="6386384" cy="3111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52211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1" y="1690688"/>
            <a:ext cx="441342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err="1"/>
              <a:t>Polyarea</a:t>
            </a:r>
            <a:r>
              <a:rPr lang="en-US"/>
              <a:t> package</a:t>
            </a:r>
          </a:p>
          <a:p>
            <a:r>
              <a:rPr lang="en-US" err="1">
                <a:latin typeface="Courier" pitchFamily="2" charset="0"/>
              </a:rPr>
              <a:t>poly.jl</a:t>
            </a:r>
            <a:endParaRPr lang="en-US">
              <a:latin typeface="Courier" pitchFamily="2" charset="0"/>
            </a:endParaRPr>
          </a:p>
          <a:p>
            <a:pPr lvl="1"/>
            <a:r>
              <a:rPr lang="en-US">
                <a:latin typeface="Courier" pitchFamily="2" charset="0"/>
              </a:rPr>
              <a:t>needs </a:t>
            </a:r>
          </a:p>
          <a:p>
            <a:pPr lvl="2"/>
            <a:r>
              <a:rPr lang="en-US">
                <a:latin typeface="Courier" pitchFamily="2" charset="0"/>
              </a:rPr>
              <a:t>type</a:t>
            </a:r>
          </a:p>
          <a:p>
            <a:pPr lvl="2"/>
            <a:r>
              <a:rPr lang="en-US">
                <a:latin typeface="Courier" pitchFamily="2" charset="0"/>
              </a:rPr>
              <a:t>functions</a:t>
            </a:r>
            <a:endParaRPr lang="en-US"/>
          </a:p>
          <a:p>
            <a:pPr lvl="1"/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E4CC42-378B-D143-814E-66D56059F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473" y="1439425"/>
            <a:ext cx="4660900" cy="1485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B1C92D-BAD4-4C4F-AAAE-F7F1E22AF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473" y="3196933"/>
            <a:ext cx="5981700" cy="2616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32484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1" y="1690688"/>
            <a:ext cx="441342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/>
              <a:t>Using </a:t>
            </a:r>
            <a:r>
              <a:rPr lang="en-US" err="1"/>
              <a:t>Polyarea</a:t>
            </a:r>
            <a:r>
              <a:rPr lang="en-US"/>
              <a:t> package</a:t>
            </a:r>
          </a:p>
          <a:p>
            <a:pPr>
              <a:buFontTx/>
              <a:buChar char="-"/>
            </a:pPr>
            <a:r>
              <a:rPr lang="en-US"/>
              <a:t>Need to tell Julia where to find package</a:t>
            </a:r>
          </a:p>
          <a:p>
            <a:pPr>
              <a:buFontTx/>
              <a:buChar char="-"/>
            </a:pPr>
            <a:endParaRPr lang="en-US"/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D9F689-5823-3941-BD7D-327A6729A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742" y="2260600"/>
            <a:ext cx="5600700" cy="233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A578A8-11AD-174A-B0AA-0B52BFCC7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11" y="3136889"/>
            <a:ext cx="5042234" cy="3062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2369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648" y="136525"/>
            <a:ext cx="5216611" cy="1325563"/>
          </a:xfrm>
        </p:spPr>
        <p:txBody>
          <a:bodyPr/>
          <a:lstStyle/>
          <a:p>
            <a:r>
              <a:rPr lang="en-US"/>
              <a:t>Hands 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19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8157E-B5C5-524D-A772-781284147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514" y="1804086"/>
            <a:ext cx="10692713" cy="4552264"/>
          </a:xfrm>
        </p:spPr>
        <p:txBody>
          <a:bodyPr>
            <a:normAutofit/>
          </a:bodyPr>
          <a:lstStyle/>
          <a:p>
            <a:r>
              <a:rPr lang="en-US"/>
              <a:t>Try out </a:t>
            </a:r>
            <a:r>
              <a:rPr lang="en-US">
                <a:latin typeface="Courier" pitchFamily="2" charset="0"/>
                <a:hlinkClick r:id="rId2" tooltip="mypoly-julia.ipynb"/>
              </a:rPr>
              <a:t>mypoly-julia.ipynb</a:t>
            </a:r>
            <a:r>
              <a:rPr lang="en-US">
                <a:latin typeface="Courier" pitchFamily="2" charset="0"/>
              </a:rPr>
              <a:t> </a:t>
            </a:r>
          </a:p>
          <a:p>
            <a:r>
              <a:rPr lang="en-US">
                <a:latin typeface="Courier" pitchFamily="2" charset="0"/>
              </a:rPr>
              <a:t>uses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0F1CD8-62CC-A048-9683-D4C1255F5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700" y="2702748"/>
            <a:ext cx="65786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19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F387D2-6E90-304A-872A-132115333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165D1E-F315-1B4B-81CA-0BA699F35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Objects v Multiple Dispatch</a:t>
            </a:r>
          </a:p>
          <a:p>
            <a:endParaRPr lang="en-US"/>
          </a:p>
          <a:p>
            <a:pPr lvl="1"/>
            <a:r>
              <a:rPr lang="en-US"/>
              <a:t>Julia does not use “classes” exactly</a:t>
            </a:r>
            <a:endParaRPr lang="en-US">
              <a:cs typeface="Calibri"/>
            </a:endParaRPr>
          </a:p>
          <a:p>
            <a:pPr lvl="2"/>
            <a:r>
              <a:rPr lang="en-US"/>
              <a:t>instead functions can have multiple methods</a:t>
            </a:r>
            <a:endParaRPr lang="en-US">
              <a:cs typeface="Calibri"/>
            </a:endParaRPr>
          </a:p>
          <a:p>
            <a:pPr lvl="2"/>
            <a:r>
              <a:rPr lang="en-US">
                <a:cs typeface="Calibri"/>
              </a:rPr>
              <a:t>which method/methods are used depends on the type of arguments</a:t>
            </a:r>
          </a:p>
          <a:p>
            <a:pPr lvl="2"/>
            <a:r>
              <a:rPr lang="en-US">
                <a:cs typeface="Calibri"/>
              </a:rPr>
              <a:t>types are used extensively within Julia to direct  which methods get invoked - "multiple dispatch" 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1E2D329-08F1-6E47-87D5-C0B1BA5F5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D4D680D-39B7-1C43-9018-F47FAC572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884A27-26FE-0F42-90F6-FCD6E927D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7381F-5124-9641-9DD5-16319CE332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63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20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ODE solve – look at Lorenz 63 again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7FE319-DC2C-2848-8D47-2BE15941A9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705"/>
          <a:stretch/>
        </p:blipFill>
        <p:spPr>
          <a:xfrm>
            <a:off x="385462" y="2642287"/>
            <a:ext cx="5471641" cy="3352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408AACF-09B7-5C4A-B4F1-10C864344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916" y="1646238"/>
            <a:ext cx="4764884" cy="305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022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73" y="-52817"/>
            <a:ext cx="5216611" cy="1325563"/>
          </a:xfrm>
        </p:spPr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49097" cy="4351338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Defining l63.jl</a:t>
            </a:r>
          </a:p>
          <a:p>
            <a:r>
              <a:rPr lang="en-US"/>
              <a:t>“”” … “”” is docstring</a:t>
            </a:r>
          </a:p>
          <a:p>
            <a:pPr lvl="1"/>
            <a:r>
              <a:rPr lang="en-US"/>
              <a:t>within docstring indent name by 4 characters, ``` creates literal block e.g.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464035-A3EB-7546-A930-B947CAF7E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860" y="247135"/>
            <a:ext cx="5803140" cy="63637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DABD1C-ADC7-E54A-B02D-ACFAE8ED6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73" y="3990328"/>
            <a:ext cx="5562600" cy="218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23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73" y="-52817"/>
            <a:ext cx="5216611" cy="1325563"/>
          </a:xfrm>
        </p:spPr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425" y="1577095"/>
            <a:ext cx="5649097" cy="4351338"/>
          </a:xfrm>
        </p:spPr>
        <p:txBody>
          <a:bodyPr>
            <a:normAutofit lnSpcReduction="10000"/>
          </a:bodyPr>
          <a:lstStyle/>
          <a:p>
            <a:r>
              <a:rPr lang="en-US"/>
              <a:t>Defining l63.jl</a:t>
            </a:r>
          </a:p>
          <a:p>
            <a:pPr lvl="1"/>
            <a:r>
              <a:rPr lang="en-US"/>
              <a:t>Function NAME! is a convention for indicating a function that alters/sets its arguments, by default first argument are the altered variables.</a:t>
            </a:r>
          </a:p>
          <a:p>
            <a:pPr lvl="1"/>
            <a:endParaRPr lang="en-US"/>
          </a:p>
          <a:p>
            <a:pPr lvl="1"/>
            <a:r>
              <a:rPr lang="en-US"/>
              <a:t>Here we use </a:t>
            </a:r>
            <a:r>
              <a:rPr lang="en-US">
                <a:latin typeface="Courier" pitchFamily="2" charset="0"/>
              </a:rPr>
              <a:t>l63! t</a:t>
            </a:r>
            <a:r>
              <a:rPr lang="en-US"/>
              <a:t>he altered variable is </a:t>
            </a:r>
            <a:r>
              <a:rPr lang="en-US">
                <a:latin typeface="Courier" pitchFamily="2" charset="0"/>
              </a:rPr>
              <a:t>du.</a:t>
            </a:r>
          </a:p>
          <a:p>
            <a:pPr lvl="1"/>
            <a:endParaRPr lang="en-US">
              <a:latin typeface="Courier" pitchFamily="2" charset="0"/>
            </a:endParaRPr>
          </a:p>
          <a:p>
            <a:pPr lvl="1"/>
            <a:r>
              <a:rPr lang="en-US"/>
              <a:t>The arguments to l63! fit the standard layout for the Julia </a:t>
            </a:r>
            <a:r>
              <a:rPr lang="en-US" err="1"/>
              <a:t>DifferentialEquations</a:t>
            </a:r>
            <a:r>
              <a:rPr lang="en-US"/>
              <a:t> package ODE solver.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464035-A3EB-7546-A930-B947CAF7E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860" y="247135"/>
            <a:ext cx="5803140" cy="636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37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73" y="-52817"/>
            <a:ext cx="5216611" cy="1325563"/>
          </a:xfrm>
        </p:spPr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425" y="1199649"/>
            <a:ext cx="5649097" cy="4351338"/>
          </a:xfrm>
        </p:spPr>
        <p:txBody>
          <a:bodyPr/>
          <a:lstStyle/>
          <a:p>
            <a:r>
              <a:rPr lang="en-US"/>
              <a:t>Using l63.jl</a:t>
            </a:r>
          </a:p>
          <a:p>
            <a:pPr lvl="1"/>
            <a:r>
              <a:rPr lang="en-US"/>
              <a:t>To use a function directly we can use include in the REPL e.g.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464035-A3EB-7546-A930-B947CAF7E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860" y="247135"/>
            <a:ext cx="5803140" cy="636373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4C1AFFB-F110-4746-A33A-2274F93DA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73" y="2548615"/>
            <a:ext cx="5715000" cy="647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2D744A-B518-FE48-881B-A90A4B12F8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425" y="3166941"/>
            <a:ext cx="6807200" cy="1358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64A5BC-427E-8946-92F4-B3A2DD409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150" y="4503811"/>
            <a:ext cx="65405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015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73" y="-52817"/>
            <a:ext cx="5216611" cy="1325563"/>
          </a:xfrm>
        </p:spPr>
        <p:txBody>
          <a:bodyPr/>
          <a:lstStyle/>
          <a:p>
            <a:r>
              <a:rPr lang="en-US"/>
              <a:t>Julia programming language </a:t>
            </a:r>
            <a:r>
              <a:rPr lang="en-US" err="1"/>
              <a:t>cont</a:t>
            </a:r>
            <a:r>
              <a:rPr lang="en-US"/>
              <a:t>…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464035-A3EB-7546-A930-B947CAF7E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860" y="247135"/>
            <a:ext cx="5803140" cy="63637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648FB2-0ECE-E843-BA56-FE54F6BC3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05" y="2817341"/>
            <a:ext cx="6233453" cy="3428399"/>
          </a:xfrm>
          <a:prstGeom prst="rect">
            <a:avLst/>
          </a:prstGeom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2097439F-B909-2E4C-8FB7-74C4A3BCE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425" y="1199649"/>
            <a:ext cx="5649097" cy="4351338"/>
          </a:xfrm>
        </p:spPr>
        <p:txBody>
          <a:bodyPr/>
          <a:lstStyle/>
          <a:p>
            <a:r>
              <a:rPr lang="en-US"/>
              <a:t>Using l63.jl</a:t>
            </a:r>
          </a:p>
          <a:p>
            <a:pPr lvl="1"/>
            <a:r>
              <a:rPr lang="en-US"/>
              <a:t>Can also include in a notebook (see runl63.ipynb).</a:t>
            </a:r>
          </a:p>
        </p:txBody>
      </p:sp>
    </p:spTree>
    <p:extLst>
      <p:ext uri="{BB962C8B-B14F-4D97-AF65-F5344CB8AC3E}">
        <p14:creationId xmlns:p14="http://schemas.microsoft.com/office/powerpoint/2010/main" val="1268665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005" y="-333638"/>
            <a:ext cx="5216611" cy="1325563"/>
          </a:xfrm>
        </p:spPr>
        <p:txBody>
          <a:bodyPr/>
          <a:lstStyle/>
          <a:p>
            <a:r>
              <a:rPr lang="en-US"/>
              <a:t>Julia packages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464035-A3EB-7546-A930-B947CAF7E7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9029"/>
          <a:stretch/>
        </p:blipFill>
        <p:spPr>
          <a:xfrm>
            <a:off x="6388860" y="247135"/>
            <a:ext cx="5803140" cy="2607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8157E-B5C5-524D-A772-781284147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514" y="720990"/>
            <a:ext cx="5764427" cy="4351338"/>
          </a:xfrm>
        </p:spPr>
        <p:txBody>
          <a:bodyPr/>
          <a:lstStyle/>
          <a:p>
            <a:r>
              <a:rPr lang="en-US"/>
              <a:t>Most Julia code will use other packages</a:t>
            </a:r>
          </a:p>
          <a:p>
            <a:pPr lvl="1"/>
            <a:r>
              <a:rPr lang="en-US"/>
              <a:t>By convention examples tend to include “using”, but not package install so may need to install packages for code to work.</a:t>
            </a:r>
          </a:p>
          <a:p>
            <a:pPr lvl="1"/>
            <a:r>
              <a:rPr lang="en-US"/>
              <a:t>Packages are installed once and then will be available for reuse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72DF25-2422-4D41-B3F2-8C0A08499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59" y="3788306"/>
            <a:ext cx="12192000" cy="3069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49072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005" y="-333638"/>
            <a:ext cx="5216611" cy="1325563"/>
          </a:xfrm>
        </p:spPr>
        <p:txBody>
          <a:bodyPr/>
          <a:lstStyle/>
          <a:p>
            <a:r>
              <a:rPr lang="en-US"/>
              <a:t>Julia packages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12/03/24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9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8157E-B5C5-524D-A772-781284147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514" y="720990"/>
            <a:ext cx="5764427" cy="5635360"/>
          </a:xfrm>
        </p:spPr>
        <p:txBody>
          <a:bodyPr>
            <a:normAutofit lnSpcReduction="10000"/>
          </a:bodyPr>
          <a:lstStyle/>
          <a:p>
            <a:r>
              <a:rPr lang="en-US"/>
              <a:t>Most Julia code will use other packages</a:t>
            </a:r>
          </a:p>
          <a:p>
            <a:pPr lvl="1"/>
            <a:r>
              <a:rPr lang="en-US"/>
              <a:t>To install </a:t>
            </a:r>
          </a:p>
          <a:p>
            <a:pPr lvl="2"/>
            <a:r>
              <a:rPr lang="en-US">
                <a:latin typeface="Courier" pitchFamily="2" charset="0"/>
              </a:rPr>
              <a:t>using Pkg; </a:t>
            </a:r>
            <a:r>
              <a:rPr lang="en-US" err="1">
                <a:latin typeface="Courier" pitchFamily="2" charset="0"/>
              </a:rPr>
              <a:t>Pkg.add</a:t>
            </a:r>
            <a:r>
              <a:rPr lang="en-US">
                <a:latin typeface="Courier" pitchFamily="2" charset="0"/>
              </a:rPr>
              <a:t>(“NAME”)</a:t>
            </a:r>
          </a:p>
          <a:p>
            <a:pPr lvl="2"/>
            <a:r>
              <a:rPr lang="en-US"/>
              <a:t>a package will often download and install other dependencies</a:t>
            </a:r>
          </a:p>
          <a:p>
            <a:pPr lvl="2"/>
            <a:r>
              <a:rPr lang="en-US"/>
              <a:t>can also use ] in REPL to enter “Package mode”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r>
              <a:rPr lang="en-US"/>
              <a:t>use backspace to exit “Package mode” </a:t>
            </a:r>
          </a:p>
          <a:p>
            <a:pPr lvl="2"/>
            <a:endParaRPr lang="en-US"/>
          </a:p>
          <a:p>
            <a:pPr marL="914400" lvl="2" indent="0">
              <a:buNone/>
            </a:pPr>
            <a:endParaRPr lang="en-US"/>
          </a:p>
          <a:p>
            <a:pPr lvl="2"/>
            <a:r>
              <a:rPr lang="en-US"/>
              <a:t>once a package is installed it is added to “.</a:t>
            </a:r>
            <a:r>
              <a:rPr lang="en-US" err="1"/>
              <a:t>julia</a:t>
            </a:r>
            <a:r>
              <a:rPr lang="en-US"/>
              <a:t>” directory (or location of JULIA_DEPOT_PATH) and does not need to be   downloaded again.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06B50A-48E7-C04B-BF5E-BC2CA731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303" y="219340"/>
            <a:ext cx="6043692" cy="61370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9FE947-F40D-1040-B5FB-1630A1D74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65" y="3284670"/>
            <a:ext cx="52832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504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079E999-F89C-4DA0-B8D7-9DFE477F20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5D67CE9-E2F0-49AF-BE96-8C85F07772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19D771-B332-4181-90F4-62AB31696E08}">
  <ds:schemaRefs>
    <ds:schemaRef ds:uri="http://schemas.microsoft.com/office/2006/metadata/properties"/>
    <ds:schemaRef ds:uri="http://schemas.microsoft.com/office/infopath/2007/PartnerControls"/>
    <ds:schemaRef ds:uri="b2272a47-6a34-441e-975c-341e732a1f8b"/>
    <ds:schemaRef ds:uri="ce0de229-b968-460b-bfa6-c309bf067a3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803</Words>
  <Application>Microsoft Macintosh PowerPoint</Application>
  <PresentationFormat>Widescreen</PresentationFormat>
  <Paragraphs>172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Courier</vt:lpstr>
      <vt:lpstr>Office Theme</vt:lpstr>
      <vt:lpstr>12.010 Computational Methods of Scientific Programming</vt:lpstr>
      <vt:lpstr>Summary</vt:lpstr>
      <vt:lpstr>Julia programming language cont…</vt:lpstr>
      <vt:lpstr>Julia programming language cont…</vt:lpstr>
      <vt:lpstr>Julia programming language cont…</vt:lpstr>
      <vt:lpstr>Julia programming language cont…</vt:lpstr>
      <vt:lpstr>Julia programming language cont…</vt:lpstr>
      <vt:lpstr>Julia packages</vt:lpstr>
      <vt:lpstr>Julia packages</vt:lpstr>
      <vt:lpstr>Hands on</vt:lpstr>
      <vt:lpstr>Julia programming language cont…</vt:lpstr>
      <vt:lpstr>Julia programming language cont…</vt:lpstr>
      <vt:lpstr>Julia programming language cont…</vt:lpstr>
      <vt:lpstr>Julia programming language cont…</vt:lpstr>
      <vt:lpstr>Julia programming language cont…</vt:lpstr>
      <vt:lpstr>Julia programming language cont…</vt:lpstr>
      <vt:lpstr>Julia programming language cont…</vt:lpstr>
      <vt:lpstr>Julia programming language cont…</vt:lpstr>
      <vt:lpstr>Hands 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6</cp:revision>
  <dcterms:created xsi:type="dcterms:W3CDTF">2021-11-13T02:12:44Z</dcterms:created>
  <dcterms:modified xsi:type="dcterms:W3CDTF">2025-07-29T19:53:31Z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