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7"/>
  </p:notesMasterIdLst>
  <p:sldIdLst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304" r:id="rId14"/>
    <p:sldId id="302" r:id="rId15"/>
    <p:sldId id="289" r:id="rId16"/>
    <p:sldId id="300" r:id="rId17"/>
    <p:sldId id="297" r:id="rId18"/>
    <p:sldId id="290" r:id="rId19"/>
    <p:sldId id="298" r:id="rId20"/>
    <p:sldId id="299" r:id="rId21"/>
    <p:sldId id="301" r:id="rId22"/>
    <p:sldId id="303" r:id="rId23"/>
    <p:sldId id="305" r:id="rId24"/>
    <p:sldId id="306" r:id="rId25"/>
    <p:sldId id="307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207309-9DB8-5B47-AECB-27BCD895B873}" v="3" dt="2021-11-30T17:18:30.783"/>
    <p1510:client id="{E044F9B6-F64F-D547-A309-1049E502976E}" v="1" dt="2021-11-30T20:14:54.3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24"/>
    <p:restoredTop sz="95363"/>
  </p:normalViewPr>
  <p:slideViewPr>
    <p:cSldViewPr snapToGrid="0" snapToObjects="1">
      <p:cViewPr varScale="1">
        <p:scale>
          <a:sx n="92" d="100"/>
          <a:sy n="92" d="100"/>
        </p:scale>
        <p:origin x="184" y="2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40AE1C-260E-654E-A1DA-0394FF4567C6}" type="datetimeFigureOut">
              <a:rPr lang="en-US" smtClean="0"/>
              <a:t>7/29/25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7DA2D2-6D73-C940-B1A0-D6BBE3249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218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DF2CE42E-96E4-E349-AC29-F55DC521E4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110CC4E-037F-DD4E-BA55-84E5667B88FA}" type="slidenum">
              <a:rPr lang="en-US" altLang="en-US" sz="1200"/>
              <a:pPr eaLnBrk="1" hangingPunct="1"/>
              <a:t>11</a:t>
            </a:fld>
            <a:endParaRPr lang="en-US" altLang="en-US" sz="1200"/>
          </a:p>
        </p:txBody>
      </p:sp>
      <p:sp>
        <p:nvSpPr>
          <p:cNvPr id="78850" name="Rectangle 2">
            <a:extLst>
              <a:ext uri="{FF2B5EF4-FFF2-40B4-BE49-F238E27FC236}">
                <a16:creationId xmlns:a16="http://schemas.microsoft.com/office/drawing/2014/main" id="{7501010E-0D48-A849-B71C-2202969288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78851" name="Rectangle 3">
            <a:extLst>
              <a:ext uri="{FF2B5EF4-FFF2-40B4-BE49-F238E27FC236}">
                <a16:creationId xmlns:a16="http://schemas.microsoft.com/office/drawing/2014/main" id="{13FDF1ED-FF06-E84C-B2DF-E5FC9F9798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636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DF2CE42E-96E4-E349-AC29-F55DC521E4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110CC4E-037F-DD4E-BA55-84E5667B88FA}" type="slidenum">
              <a:rPr lang="en-US" altLang="en-US" sz="1200"/>
              <a:pPr eaLnBrk="1" hangingPunct="1"/>
              <a:t>12</a:t>
            </a:fld>
            <a:endParaRPr lang="en-US" altLang="en-US" sz="1200"/>
          </a:p>
        </p:txBody>
      </p:sp>
      <p:sp>
        <p:nvSpPr>
          <p:cNvPr id="78850" name="Rectangle 2">
            <a:extLst>
              <a:ext uri="{FF2B5EF4-FFF2-40B4-BE49-F238E27FC236}">
                <a16:creationId xmlns:a16="http://schemas.microsoft.com/office/drawing/2014/main" id="{7501010E-0D48-A849-B71C-2202969288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78851" name="Rectangle 3">
            <a:extLst>
              <a:ext uri="{FF2B5EF4-FFF2-40B4-BE49-F238E27FC236}">
                <a16:creationId xmlns:a16="http://schemas.microsoft.com/office/drawing/2014/main" id="{13FDF1ED-FF06-E84C-B2DF-E5FC9F9798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48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D7C1B303-4582-834C-8201-31D577F393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A19AC7F-B20B-BC42-BE51-26FD4CBCCD65}" type="slidenum">
              <a:rPr lang="en-US" altLang="en-US" sz="1200"/>
              <a:pPr eaLnBrk="1" hangingPunct="1"/>
              <a:t>14</a:t>
            </a:fld>
            <a:endParaRPr lang="en-US" altLang="en-US" sz="1200"/>
          </a:p>
        </p:txBody>
      </p:sp>
      <p:sp>
        <p:nvSpPr>
          <p:cNvPr id="95234" name="Rectangle 2">
            <a:extLst>
              <a:ext uri="{FF2B5EF4-FFF2-40B4-BE49-F238E27FC236}">
                <a16:creationId xmlns:a16="http://schemas.microsoft.com/office/drawing/2014/main" id="{565D5868-C6D2-3E46-9BF3-10516194229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5235" name="Rectangle 3">
            <a:extLst>
              <a:ext uri="{FF2B5EF4-FFF2-40B4-BE49-F238E27FC236}">
                <a16:creationId xmlns:a16="http://schemas.microsoft.com/office/drawing/2014/main" id="{528075FB-5A11-204F-BFC3-E940CF2267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6823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088EB9E4-A22A-F341-930C-C082B01A43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0F235C1-9FF2-4548-B9F7-41291EDD7D37}" type="slidenum">
              <a:rPr lang="en-US" altLang="en-US" sz="1200"/>
              <a:pPr eaLnBrk="1" hangingPunct="1"/>
              <a:t>15</a:t>
            </a:fld>
            <a:endParaRPr lang="en-US" altLang="en-US" sz="1200"/>
          </a:p>
        </p:txBody>
      </p:sp>
      <p:sp>
        <p:nvSpPr>
          <p:cNvPr id="79874" name="Rectangle 2">
            <a:extLst>
              <a:ext uri="{FF2B5EF4-FFF2-40B4-BE49-F238E27FC236}">
                <a16:creationId xmlns:a16="http://schemas.microsoft.com/office/drawing/2014/main" id="{9AF02B78-E642-804D-A404-4AF73C6733C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79875" name="Rectangle 3">
            <a:extLst>
              <a:ext uri="{FF2B5EF4-FFF2-40B4-BE49-F238E27FC236}">
                <a16:creationId xmlns:a16="http://schemas.microsoft.com/office/drawing/2014/main" id="{1D79DD2F-C87E-6C4C-8480-82E0774359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5983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03F190EA-B5D2-7744-BD59-81665C69ECA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6AA4C13-FDC9-DB42-9323-AC24AEE7E624}" type="slidenum">
              <a:rPr lang="en-US" altLang="en-US" sz="1200"/>
              <a:pPr eaLnBrk="1" hangingPunct="1"/>
              <a:t>16</a:t>
            </a:fld>
            <a:endParaRPr lang="en-US" altLang="en-US" sz="1200"/>
          </a:p>
        </p:txBody>
      </p:sp>
      <p:sp>
        <p:nvSpPr>
          <p:cNvPr id="99330" name="Rectangle 2">
            <a:extLst>
              <a:ext uri="{FF2B5EF4-FFF2-40B4-BE49-F238E27FC236}">
                <a16:creationId xmlns:a16="http://schemas.microsoft.com/office/drawing/2014/main" id="{F68FB9A3-733A-8942-B81F-FC7F2C9D057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9331" name="Rectangle 3">
            <a:extLst>
              <a:ext uri="{FF2B5EF4-FFF2-40B4-BE49-F238E27FC236}">
                <a16:creationId xmlns:a16="http://schemas.microsoft.com/office/drawing/2014/main" id="{EBFCEAD4-763B-DC4A-827E-5B6CC120C8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4912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48A3F70B-619D-EF4C-8491-96B731F787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429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314344A-B021-4F49-B60B-E7978FB0C85F}" type="slidenum">
              <a:rPr lang="en-US" altLang="en-US" sz="1200"/>
              <a:pPr eaLnBrk="1" hangingPunct="1"/>
              <a:t>17</a:t>
            </a:fld>
            <a:endParaRPr lang="en-US" altLang="en-US" sz="1200"/>
          </a:p>
        </p:txBody>
      </p:sp>
      <p:sp>
        <p:nvSpPr>
          <p:cNvPr id="101378" name="Rectangle 2">
            <a:extLst>
              <a:ext uri="{FF2B5EF4-FFF2-40B4-BE49-F238E27FC236}">
                <a16:creationId xmlns:a16="http://schemas.microsoft.com/office/drawing/2014/main" id="{2CADFA63-72B2-8948-83D7-5825BC14DF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1379" name="Rectangle 3">
            <a:extLst>
              <a:ext uri="{FF2B5EF4-FFF2-40B4-BE49-F238E27FC236}">
                <a16:creationId xmlns:a16="http://schemas.microsoft.com/office/drawing/2014/main" id="{2F20E329-0394-734F-ADCD-F3BEC99BA5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43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 here 11/30/2021.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DA2D2-6D73-C940-B1A0-D6BBE3249E3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025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E511F-B0A8-9F40-B38A-9EB52A4306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E68295-A83E-F946-86B3-D4274BC06C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18E179-AA7D-CD43-8BBF-010894FE3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A7D73F-C753-AF42-8993-889FBC937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933623-09DF-FF47-A050-5D0B08395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2A5C-1DC8-7242-A6E4-AE4A4143E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903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81F30-54E2-1E4B-B18A-30C46F559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6A767D-1484-3C43-81C7-4F8C9DF39C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065CC4-4A59-DD4B-B986-F6C15943F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9899F4-935B-0B48-AD33-7FAE523C6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BFE577-E9D4-4644-BD3E-B105FD442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2A5C-1DC8-7242-A6E4-AE4A4143E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385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CB7FE4-1B22-0E42-9E4F-E8C86D92B2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F539DA-50DD-CA46-80A0-EA3188C7E2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F866A5-48FE-DE46-94F9-870A1C20C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328FB1-2DD4-D445-B5F6-582FF8C58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06A05-7016-E849-976B-3733D5CB0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2A5C-1DC8-7242-A6E4-AE4A4143E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597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879C6-41E1-024C-AF6D-836839BC2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5518F1-0C48-B048-9A33-B8FBEC9A63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308E7F-036E-E646-BF43-06FC24B92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3FDE65-D3AD-EB40-8AD6-78BA9736D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3D4463-797D-714C-B3DE-E87729DC6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2A5C-1DC8-7242-A6E4-AE4A4143E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491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C9EB4-2622-7E43-B4F4-64A5A2D89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F48585-A404-CD4C-BCD2-D40E780258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126B4-B37F-994D-A51A-6ECD57F84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2E513B-8F93-1943-B3FF-873D34467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B7AA8-F9A3-D844-9DFA-8EA2A5E39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2A5C-1DC8-7242-A6E4-AE4A4143E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797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D5DAF-84E6-5746-AE2D-61C514D6B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512FD4-65D5-6F4D-AE31-27EF2333F4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451A58-2471-DD48-BFC3-353CD0E401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D120E5-7BD7-BB4E-938A-13C6B4467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D8EDE4-2D79-BD4E-8360-2A0DD3FBE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22EBC9-DF61-AF4C-9DF1-137DE5E2A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2A5C-1DC8-7242-A6E4-AE4A4143E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487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9C749-3143-F941-898B-659C0E78F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478366-99C8-F341-8E76-FF935DBF9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E5EEE-16A2-BB4E-A77D-F80F9F0E9F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723829-3C78-8E47-97AA-591D3C3AD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D06928-AEED-2C42-9C56-EC48DA8440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1DCD4A-4C94-FD48-A0A7-3B9CDDD0A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B0096D-0007-C24A-BB20-38911FE65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A001B6D-5C6F-6D48-8320-AD8ED50AE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2A5C-1DC8-7242-A6E4-AE4A4143E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647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E42AE-5A6C-6947-B775-EFE0257BF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374277-047F-F941-82F5-C759B5971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747913-31A1-8743-8288-B4197D253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3B8AFA-AF9C-C54F-B8BE-7A4952822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2A5C-1DC8-7242-A6E4-AE4A4143E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578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7D891C-F1C7-7F44-A8C2-5124FFEAF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908A43-FFD4-EC46-84CB-88534407F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C18910-0F0D-8948-83E0-0191F3DE7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2A5C-1DC8-7242-A6E4-AE4A4143E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577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2B447-F0FE-874C-92B5-31E74F959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9C7C11-B62B-6E4B-8680-81A138EFA1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AEAAB2-127F-CD41-BE0E-20635E0F3F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A3E76-98B8-414F-9DBB-0330081B4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79F3A9-9620-4C48-8BE1-529E50703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61029A-8DB2-4D4F-8260-1B4859C60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2A5C-1DC8-7242-A6E4-AE4A4143E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78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BB601-8877-B348-80C8-4B392C00A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2725E5-A443-4A47-A5D1-CB95C16DFA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F91CC7-F3AF-DF42-BEB5-9FC85B8D9F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1B8BE8-E68D-314B-8778-69CB061CD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E7631A-1075-8B45-8A63-FD6A7413E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4165E7-0481-4C4E-84E6-ACCC068B9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2A5C-1DC8-7242-A6E4-AE4A4143E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775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DF8D96-A585-F04E-A585-0E9753107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E4A097-A4A2-FE48-9369-2BD0478A6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2D670-4D41-BB4E-A06C-A1B7F8BFA3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11/30/2021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72A21A-9478-1D41-91DF-628AD54FCE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12.010 Lec22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ABB255-E209-9E45-B045-2824147E30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22A5C-1DC8-7242-A6E4-AE4A4143E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670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hristophernhill/fall-2021-12.010/tree/main/lec22" TargetMode="External"/><Relationship Id="rId2" Type="http://schemas.openxmlformats.org/officeDocument/2006/relationships/hyperlink" Target="https://github.com/christophernhill/fall-2021-12.010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pi-forum.org/docs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hristophernhill/fall-2021-12.010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ithub.com/christophernhill/fall-2021-12.010/tree/main/lec22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hristophernhill/fall-2021-12.010/tree/main/lec22" TargetMode="External"/><Relationship Id="rId2" Type="http://schemas.openxmlformats.org/officeDocument/2006/relationships/hyperlink" Target="https://github.com/christophernhill/fall-2021-12.010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hristophernhill/fall-2021-12.010/tree/main/lec22" TargetMode="External"/><Relationship Id="rId2" Type="http://schemas.openxmlformats.org/officeDocument/2006/relationships/hyperlink" Target="https://github.com/christophernhill/fall-2021-12.010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terms" TargetMode="External"/><Relationship Id="rId2" Type="http://schemas.openxmlformats.org/officeDocument/2006/relationships/hyperlink" Target="https://ocw.mit.ed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cw.mit.edu/help/faq-fair-use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9DE41-9595-B447-8D46-C2A2A0CF54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12.010 </a:t>
            </a:r>
            <a:r>
              <a:rPr lang="en-US" b="1"/>
              <a:t>Computational Methods of Scientific Programming 2021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A298D2-2BDC-DF4C-88EB-FAF771178A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n-US" dirty="0"/>
          </a:p>
          <a:p>
            <a:r>
              <a:rPr lang="en-US"/>
              <a:t>Lecture 21: </a:t>
            </a:r>
            <a:r>
              <a:rPr lang="en-US" dirty="0"/>
              <a:t>Parallel programming. Algorithms and scaling,  MPI</a:t>
            </a:r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16921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25199-E0A0-F14D-8658-EE937BB7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Handson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AAF0F-9176-D548-AEC5-E80BBD337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DB2A57-BA5A-2B4D-8CD3-046C4D050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AEE298-FE26-6548-A569-1442B9BDF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2A5C-1DC8-7242-A6E4-AE4A4143E14A}" type="slidenum">
              <a:rPr lang="en-US" smtClean="0"/>
              <a:t>10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BE8BE5D-2280-F24B-B268-142FAD564A13}"/>
              </a:ext>
            </a:extLst>
          </p:cNvPr>
          <p:cNvSpPr/>
          <p:nvPr/>
        </p:nvSpPr>
        <p:spPr>
          <a:xfrm>
            <a:off x="1717011" y="1932368"/>
            <a:ext cx="37287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0" u="none" strike="noStrike">
                <a:effectLst/>
                <a:latin typeface="-apple-system"/>
                <a:hlinkClick r:id="rId2"/>
              </a:rPr>
              <a:t>fall-2021-12.010</a:t>
            </a:r>
            <a:r>
              <a:rPr lang="en-US" b="0" i="0" u="none" strike="noStrike">
                <a:effectLst/>
                <a:latin typeface="-apple-system"/>
              </a:rPr>
              <a:t>/</a:t>
            </a:r>
            <a:r>
              <a:rPr lang="en-US" b="0" i="0" u="none" strike="noStrike">
                <a:effectLst/>
                <a:latin typeface="-apple-system"/>
                <a:hlinkClick r:id="rId3"/>
              </a:rPr>
              <a:t>lec22</a:t>
            </a:r>
            <a:r>
              <a:rPr lang="en-US" b="0" i="0" u="none" strike="noStrike">
                <a:effectLst/>
                <a:latin typeface="-apple-system"/>
              </a:rPr>
              <a:t>/</a:t>
            </a:r>
            <a:r>
              <a:rPr lang="en-US" b="1" i="0" u="none" strike="noStrike" err="1">
                <a:effectLst/>
                <a:latin typeface="-apple-system"/>
              </a:rPr>
              <a:t>amdahl.ipynb</a:t>
            </a:r>
            <a:endParaRPr lang="en-US" b="0" i="0" u="none" strike="noStrike">
              <a:effectLst/>
              <a:latin typeface="-apple-system"/>
            </a:endParaRPr>
          </a:p>
        </p:txBody>
      </p:sp>
    </p:spTree>
    <p:extLst>
      <p:ext uri="{BB962C8B-B14F-4D97-AF65-F5344CB8AC3E}">
        <p14:creationId xmlns:p14="http://schemas.microsoft.com/office/powerpoint/2010/main" val="2663631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>
            <a:extLst>
              <a:ext uri="{FF2B5EF4-FFF2-40B4-BE49-F238E27FC236}">
                <a16:creationId xmlns:a16="http://schemas.microsoft.com/office/drawing/2014/main" id="{08CF9AC9-01C4-FB4F-BA58-5B77016F4A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Writing parallel programs with MPI</a:t>
            </a:r>
          </a:p>
        </p:txBody>
      </p:sp>
      <p:sp>
        <p:nvSpPr>
          <p:cNvPr id="76803" name="Rectangle 3">
            <a:extLst>
              <a:ext uri="{FF2B5EF4-FFF2-40B4-BE49-F238E27FC236}">
                <a16:creationId xmlns:a16="http://schemas.microsoft.com/office/drawing/2014/main" id="{F0E38C55-485F-A649-9F5C-4A015B69A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/>
              <a:t>Writing an explicitly parallel program involves using extra language syntax that expresses parallel operations.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/>
              <a:t>There are multiple tools for doing this. The most common one in scientific computing is a library called the “Message Passing Interface” (MPI).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9CAF4E-3874-8B44-AB6E-52D630A45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6BDE70-830B-2445-B856-FD6BFEC53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B0D730-BEC6-1C4F-91F5-AAA6869DC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5365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>
            <a:extLst>
              <a:ext uri="{FF2B5EF4-FFF2-40B4-BE49-F238E27FC236}">
                <a16:creationId xmlns:a16="http://schemas.microsoft.com/office/drawing/2014/main" id="{08CF9AC9-01C4-FB4F-BA58-5B77016F4A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Programming with MPI</a:t>
            </a:r>
          </a:p>
        </p:txBody>
      </p:sp>
      <p:sp>
        <p:nvSpPr>
          <p:cNvPr id="76803" name="Rectangle 3">
            <a:extLst>
              <a:ext uri="{FF2B5EF4-FFF2-40B4-BE49-F238E27FC236}">
                <a16:creationId xmlns:a16="http://schemas.microsoft.com/office/drawing/2014/main" id="{F0E38C55-485F-A649-9F5C-4A015B69A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MPI  - </a:t>
            </a:r>
            <a:r>
              <a:rPr lang="ja-JP" altLang="en-US"/>
              <a:t>“</a:t>
            </a:r>
            <a:r>
              <a:rPr lang="en-US" altLang="ja-JP"/>
              <a:t>message passing interface</a:t>
            </a:r>
            <a:r>
              <a:rPr lang="ja-JP" altLang="en-US"/>
              <a:t>”</a:t>
            </a:r>
            <a:r>
              <a:rPr lang="en-US" altLang="ja-JP"/>
              <a:t> is a very popular tool for writing parallel programs in scientific and technical computing.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Lots of information can be found at</a:t>
            </a:r>
          </a:p>
          <a:p>
            <a:pPr lvl="1"/>
            <a:r>
              <a:rPr lang="en-US" altLang="en-US">
                <a:hlinkClick r:id="rId3"/>
              </a:rPr>
              <a:t>https://</a:t>
            </a:r>
            <a:r>
              <a:rPr lang="en-US" altLang="en-US" err="1">
                <a:hlinkClick r:id="rId3"/>
              </a:rPr>
              <a:t>www.mpi-forum.org</a:t>
            </a:r>
            <a:r>
              <a:rPr lang="en-US" altLang="en-US">
                <a:hlinkClick r:id="rId3"/>
              </a:rPr>
              <a:t>/docs/</a:t>
            </a:r>
            <a:endParaRPr lang="en-US" altLang="en-US"/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Work on standard began in 1992.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Three generations of standards MPI 1.2, MPI 2.0 and MPI 3.1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MPI 1.2 very widely available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MPI 2.0 widely available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MPI 3.1 generally available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MPI 4 under construction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9CAF4E-3874-8B44-AB6E-52D630A45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6BDE70-830B-2445-B856-FD6BFEC53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B0D730-BEC6-1C4F-91F5-AAA6869DC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7490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D3122-70FA-894A-B78A-501A5AD24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26" y="-211345"/>
            <a:ext cx="10515600" cy="1325563"/>
          </a:xfrm>
        </p:spPr>
        <p:txBody>
          <a:bodyPr/>
          <a:lstStyle/>
          <a:p>
            <a:r>
              <a:rPr lang="en-US"/>
              <a:t>Role of MPI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91BC1D-6173-5A46-8126-742F4876CE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426" y="934778"/>
            <a:ext cx="11168270" cy="5475961"/>
          </a:xfrm>
        </p:spPr>
        <p:txBody>
          <a:bodyPr>
            <a:normAutofit fontScale="92500" lnSpcReduction="20000"/>
          </a:bodyPr>
          <a:lstStyle/>
          <a:p>
            <a:r>
              <a:rPr lang="en-US"/>
              <a:t>Supercomputing</a:t>
            </a:r>
          </a:p>
          <a:p>
            <a:pPr lvl="1"/>
            <a:r>
              <a:rPr lang="en-US"/>
              <a:t>Most big supercomputing applications (weather/climate, materials/atomic, folding, massive ML) use MPI</a:t>
            </a:r>
          </a:p>
          <a:p>
            <a:pPr lvl="2"/>
            <a:r>
              <a:rPr lang="en-US"/>
              <a:t>HPC simulators often use MPI directly, or indirectly (through e.g. </a:t>
            </a:r>
            <a:r>
              <a:rPr lang="en-US" err="1"/>
              <a:t>ScalaPack</a:t>
            </a:r>
            <a:r>
              <a:rPr lang="en-US"/>
              <a:t>, MAGMA </a:t>
            </a:r>
            <a:r>
              <a:rPr lang="en-US" err="1"/>
              <a:t>etc</a:t>
            </a:r>
            <a:r>
              <a:rPr lang="en-US"/>
              <a:t>…)</a:t>
            </a:r>
          </a:p>
          <a:p>
            <a:pPr lvl="2"/>
            <a:r>
              <a:rPr lang="en-US"/>
              <a:t>ML applications often use MPI indirectly e.g. through </a:t>
            </a:r>
            <a:r>
              <a:rPr lang="en-US" err="1"/>
              <a:t>Horovod</a:t>
            </a:r>
            <a:r>
              <a:rPr lang="en-US"/>
              <a:t> et….</a:t>
            </a:r>
          </a:p>
          <a:p>
            <a:pPr lvl="2"/>
            <a:endParaRPr lang="en-US"/>
          </a:p>
          <a:p>
            <a:pPr lvl="1"/>
            <a:r>
              <a:rPr lang="en-US"/>
              <a:t>MPI can be used from C, C++, Fortran and from Python, Julia, Octave, </a:t>
            </a:r>
            <a:r>
              <a:rPr lang="en-US" err="1"/>
              <a:t>Matlab</a:t>
            </a:r>
            <a:r>
              <a:rPr lang="en-US"/>
              <a:t> and R.</a:t>
            </a:r>
          </a:p>
          <a:p>
            <a:pPr lvl="1"/>
            <a:endParaRPr lang="en-US"/>
          </a:p>
          <a:p>
            <a:pPr lvl="1"/>
            <a:r>
              <a:rPr lang="en-US"/>
              <a:t>It is the dominant tool for “tightly” coupled parallel codes on clusters and in cloud settings.</a:t>
            </a:r>
          </a:p>
          <a:p>
            <a:pPr lvl="1"/>
            <a:endParaRPr lang="en-US"/>
          </a:p>
          <a:p>
            <a:pPr lvl="1"/>
            <a:r>
              <a:rPr lang="en-US"/>
              <a:t>It can run on laptop, local clusters and on massive supercomputers.</a:t>
            </a:r>
          </a:p>
          <a:p>
            <a:pPr lvl="1"/>
            <a:endParaRPr lang="en-US"/>
          </a:p>
          <a:p>
            <a:pPr lvl="1"/>
            <a:r>
              <a:rPr lang="en-US"/>
              <a:t>It can work with CPU and/or GPU codes.</a:t>
            </a:r>
          </a:p>
          <a:p>
            <a:pPr lvl="1"/>
            <a:endParaRPr lang="en-US"/>
          </a:p>
          <a:p>
            <a:pPr lvl="1"/>
            <a:r>
              <a:rPr lang="en-US"/>
              <a:t>All the shared resources at MIT have MPI available.</a:t>
            </a:r>
          </a:p>
          <a:p>
            <a:pPr lvl="1"/>
            <a:endParaRPr lang="en-US"/>
          </a:p>
          <a:p>
            <a:pPr lvl="1"/>
            <a:r>
              <a:rPr lang="en-US"/>
              <a:t>MPI basics are minimalist and relatively easy to learn. Quite a bit of work is left to application developer to create an MPI program.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D0459F-1962-2D40-A0A5-C6EB011DC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1D43A2-80C3-104D-84B6-CD5E50767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DBCC2-916C-1743-AC92-60FA8DE88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60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>
            <a:extLst>
              <a:ext uri="{FF2B5EF4-FFF2-40B4-BE49-F238E27FC236}">
                <a16:creationId xmlns:a16="http://schemas.microsoft.com/office/drawing/2014/main" id="{D1FF74E8-B3AD-964C-A2D4-3D7350D72A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0"/>
            <a:ext cx="8686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/>
              <a:t>Basic hardware and programming model</a:t>
            </a:r>
          </a:p>
        </p:txBody>
      </p:sp>
      <p:sp>
        <p:nvSpPr>
          <p:cNvPr id="94213" name="Rectangle 5">
            <a:extLst>
              <a:ext uri="{FF2B5EF4-FFF2-40B4-BE49-F238E27FC236}">
                <a16:creationId xmlns:a16="http://schemas.microsoft.com/office/drawing/2014/main" id="{A2021742-D81B-5441-887D-BF13425550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1219200"/>
            <a:ext cx="7620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94214" name="Oval 6">
            <a:extLst>
              <a:ext uri="{FF2B5EF4-FFF2-40B4-BE49-F238E27FC236}">
                <a16:creationId xmlns:a16="http://schemas.microsoft.com/office/drawing/2014/main" id="{ECAFDFF0-BA17-BB4A-8752-D0DC23BF4B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914400"/>
            <a:ext cx="2057400" cy="2819400"/>
          </a:xfrm>
          <a:prstGeom prst="ellips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94215" name="Text Box 7">
            <a:extLst>
              <a:ext uri="{FF2B5EF4-FFF2-40B4-BE49-F238E27FC236}">
                <a16:creationId xmlns:a16="http://schemas.microsoft.com/office/drawing/2014/main" id="{C99170FE-D380-1045-A7C7-2AA850616A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1" y="1752600"/>
            <a:ext cx="3762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Some communication fabric e.g. network, shared memory etc…</a:t>
            </a:r>
          </a:p>
        </p:txBody>
      </p:sp>
      <p:sp>
        <p:nvSpPr>
          <p:cNvPr id="94216" name="Rectangle 8">
            <a:extLst>
              <a:ext uri="{FF2B5EF4-FFF2-40B4-BE49-F238E27FC236}">
                <a16:creationId xmlns:a16="http://schemas.microsoft.com/office/drawing/2014/main" id="{B21CDD68-23B1-4F46-8069-F2F1FB2DDB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1981200"/>
            <a:ext cx="7620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94217" name="Rectangle 9">
            <a:extLst>
              <a:ext uri="{FF2B5EF4-FFF2-40B4-BE49-F238E27FC236}">
                <a16:creationId xmlns:a16="http://schemas.microsoft.com/office/drawing/2014/main" id="{B01613CB-D994-4741-B54C-87160556E4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2743200"/>
            <a:ext cx="7620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94218" name="Text Box 10">
            <a:extLst>
              <a:ext uri="{FF2B5EF4-FFF2-40B4-BE49-F238E27FC236}">
                <a16:creationId xmlns:a16="http://schemas.microsoft.com/office/drawing/2014/main" id="{41E3B581-5518-CE48-8DF4-FC0D4B9A86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00" y="1371601"/>
            <a:ext cx="666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latin typeface="Arial" charset="0"/>
                <a:ea typeface="ＭＳ Ｐゴシック" charset="0"/>
              </a:rPr>
              <a:t>CPU</a:t>
            </a:r>
          </a:p>
        </p:txBody>
      </p:sp>
      <p:sp>
        <p:nvSpPr>
          <p:cNvPr id="94219" name="Text Box 11">
            <a:extLst>
              <a:ext uri="{FF2B5EF4-FFF2-40B4-BE49-F238E27FC236}">
                <a16:creationId xmlns:a16="http://schemas.microsoft.com/office/drawing/2014/main" id="{640B5375-69BB-1A40-A236-4C9EFD405B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00" y="2133601"/>
            <a:ext cx="666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latin typeface="Arial" charset="0"/>
                <a:ea typeface="ＭＳ Ｐゴシック" charset="0"/>
              </a:rPr>
              <a:t>CPU</a:t>
            </a:r>
          </a:p>
        </p:txBody>
      </p:sp>
      <p:sp>
        <p:nvSpPr>
          <p:cNvPr id="94220" name="Text Box 12">
            <a:extLst>
              <a:ext uri="{FF2B5EF4-FFF2-40B4-BE49-F238E27FC236}">
                <a16:creationId xmlns:a16="http://schemas.microsoft.com/office/drawing/2014/main" id="{F638A470-380D-9D4D-B2BD-1339EEAB35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00" y="2819401"/>
            <a:ext cx="666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latin typeface="Arial" charset="0"/>
                <a:ea typeface="ＭＳ Ｐゴシック" charset="0"/>
              </a:rPr>
              <a:t>CPU</a:t>
            </a:r>
          </a:p>
        </p:txBody>
      </p:sp>
      <p:sp>
        <p:nvSpPr>
          <p:cNvPr id="94221" name="Line 13">
            <a:extLst>
              <a:ext uri="{FF2B5EF4-FFF2-40B4-BE49-F238E27FC236}">
                <a16:creationId xmlns:a16="http://schemas.microsoft.com/office/drawing/2014/main" id="{75C95572-5D47-C149-87A6-F0C4830ECF4A}"/>
              </a:ext>
            </a:extLst>
          </p:cNvPr>
          <p:cNvSpPr>
            <a:spLocks noChangeShapeType="1"/>
          </p:cNvSpPr>
          <p:nvPr/>
        </p:nvSpPr>
        <p:spPr bwMode="auto">
          <a:xfrm>
            <a:off x="3352800" y="1524000"/>
            <a:ext cx="685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94222" name="Line 14">
            <a:extLst>
              <a:ext uri="{FF2B5EF4-FFF2-40B4-BE49-F238E27FC236}">
                <a16:creationId xmlns:a16="http://schemas.microsoft.com/office/drawing/2014/main" id="{3C05239B-3794-264E-84CB-3B154A2E5F5A}"/>
              </a:ext>
            </a:extLst>
          </p:cNvPr>
          <p:cNvSpPr>
            <a:spLocks noChangeShapeType="1"/>
          </p:cNvSpPr>
          <p:nvPr/>
        </p:nvSpPr>
        <p:spPr bwMode="auto">
          <a:xfrm>
            <a:off x="3352800" y="2286000"/>
            <a:ext cx="533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94223" name="Line 15">
            <a:extLst>
              <a:ext uri="{FF2B5EF4-FFF2-40B4-BE49-F238E27FC236}">
                <a16:creationId xmlns:a16="http://schemas.microsoft.com/office/drawing/2014/main" id="{AD1DF109-89DC-2F4F-AD05-AC65DC73EABA}"/>
              </a:ext>
            </a:extLst>
          </p:cNvPr>
          <p:cNvSpPr>
            <a:spLocks noChangeShapeType="1"/>
          </p:cNvSpPr>
          <p:nvPr/>
        </p:nvSpPr>
        <p:spPr bwMode="auto">
          <a:xfrm>
            <a:off x="3352800" y="3048000"/>
            <a:ext cx="685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94235" name="Text Box 27">
            <a:extLst>
              <a:ext uri="{FF2B5EF4-FFF2-40B4-BE49-F238E27FC236}">
                <a16:creationId xmlns:a16="http://schemas.microsoft.com/office/drawing/2014/main" id="{C1D1ACE3-9D30-5B41-A964-448D90B85F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295401"/>
            <a:ext cx="1962150" cy="366713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latin typeface="Arial" charset="0"/>
                <a:ea typeface="ＭＳ Ｐゴシック" charset="0"/>
              </a:rPr>
              <a:t>Typical Hardware</a:t>
            </a:r>
          </a:p>
        </p:txBody>
      </p:sp>
      <p:grpSp>
        <p:nvGrpSpPr>
          <p:cNvPr id="38926" name="Group 29">
            <a:extLst>
              <a:ext uri="{FF2B5EF4-FFF2-40B4-BE49-F238E27FC236}">
                <a16:creationId xmlns:a16="http://schemas.microsoft.com/office/drawing/2014/main" id="{5CF29AF0-D26E-484A-9EA3-DFD4073862CD}"/>
              </a:ext>
            </a:extLst>
          </p:cNvPr>
          <p:cNvGrpSpPr>
            <a:grpSpLocks/>
          </p:cNvGrpSpPr>
          <p:nvPr/>
        </p:nvGrpSpPr>
        <p:grpSpPr bwMode="auto">
          <a:xfrm>
            <a:off x="2590801" y="3962400"/>
            <a:ext cx="7191375" cy="2819400"/>
            <a:chOff x="672" y="2496"/>
            <a:chExt cx="4530" cy="1776"/>
          </a:xfrm>
        </p:grpSpPr>
        <p:sp>
          <p:nvSpPr>
            <p:cNvPr id="94224" name="Rectangle 16">
              <a:extLst>
                <a:ext uri="{FF2B5EF4-FFF2-40B4-BE49-F238E27FC236}">
                  <a16:creationId xmlns:a16="http://schemas.microsoft.com/office/drawing/2014/main" id="{9C3391A9-10F0-3A4F-BD5B-6C21FB6A9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2688"/>
              <a:ext cx="480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94225" name="Oval 17">
              <a:extLst>
                <a:ext uri="{FF2B5EF4-FFF2-40B4-BE49-F238E27FC236}">
                  <a16:creationId xmlns:a16="http://schemas.microsoft.com/office/drawing/2014/main" id="{B09BF5B1-3C2E-214C-93EF-0407CD7A1A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496"/>
              <a:ext cx="1296" cy="1776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94226" name="Text Box 18">
              <a:extLst>
                <a:ext uri="{FF2B5EF4-FFF2-40B4-BE49-F238E27FC236}">
                  <a16:creationId xmlns:a16="http://schemas.microsoft.com/office/drawing/2014/main" id="{546E33FB-DFD0-914A-A35C-F28C30153F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2" y="3024"/>
              <a:ext cx="2370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>
                  <a:latin typeface="Arial" charset="0"/>
                  <a:ea typeface="ＭＳ Ｐゴシック" charset="0"/>
                </a:rPr>
                <a:t>MPI library for communicating between independent processes.</a:t>
              </a:r>
            </a:p>
          </p:txBody>
        </p:sp>
        <p:sp>
          <p:nvSpPr>
            <p:cNvPr id="94227" name="Rectangle 19">
              <a:extLst>
                <a:ext uri="{FF2B5EF4-FFF2-40B4-BE49-F238E27FC236}">
                  <a16:creationId xmlns:a16="http://schemas.microsoft.com/office/drawing/2014/main" id="{C8D152F3-CA93-824E-9C4A-D4B810113D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3168"/>
              <a:ext cx="480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94228" name="Rectangle 20">
              <a:extLst>
                <a:ext uri="{FF2B5EF4-FFF2-40B4-BE49-F238E27FC236}">
                  <a16:creationId xmlns:a16="http://schemas.microsoft.com/office/drawing/2014/main" id="{664DCB88-FBD1-2E45-AA52-6FEA82AEDE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3648"/>
              <a:ext cx="480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94229" name="Text Box 21">
              <a:extLst>
                <a:ext uri="{FF2B5EF4-FFF2-40B4-BE49-F238E27FC236}">
                  <a16:creationId xmlns:a16="http://schemas.microsoft.com/office/drawing/2014/main" id="{C06D6E00-3929-3D4B-BC8E-06CF31103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2784"/>
              <a:ext cx="29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latin typeface="Arial" charset="0"/>
                  <a:ea typeface="ＭＳ Ｐゴシック" charset="0"/>
                </a:rPr>
                <a:t>P0</a:t>
              </a:r>
            </a:p>
          </p:txBody>
        </p:sp>
        <p:sp>
          <p:nvSpPr>
            <p:cNvPr id="94230" name="Text Box 22">
              <a:extLst>
                <a:ext uri="{FF2B5EF4-FFF2-40B4-BE49-F238E27FC236}">
                  <a16:creationId xmlns:a16="http://schemas.microsoft.com/office/drawing/2014/main" id="{B558BC52-A6DD-C240-A9A7-B810BAA0C1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3264"/>
              <a:ext cx="29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latin typeface="Arial" charset="0"/>
                  <a:ea typeface="ＭＳ Ｐゴシック" charset="0"/>
                </a:rPr>
                <a:t>P1</a:t>
              </a:r>
            </a:p>
          </p:txBody>
        </p:sp>
        <p:sp>
          <p:nvSpPr>
            <p:cNvPr id="94231" name="Text Box 23">
              <a:extLst>
                <a:ext uri="{FF2B5EF4-FFF2-40B4-BE49-F238E27FC236}">
                  <a16:creationId xmlns:a16="http://schemas.microsoft.com/office/drawing/2014/main" id="{B92DC062-783A-7044-8632-E66D0D3779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3696"/>
              <a:ext cx="294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latin typeface="Arial" charset="0"/>
                  <a:ea typeface="ＭＳ Ｐゴシック" charset="0"/>
                </a:rPr>
                <a:t>P2</a:t>
              </a:r>
            </a:p>
          </p:txBody>
        </p:sp>
        <p:sp>
          <p:nvSpPr>
            <p:cNvPr id="94232" name="Line 24">
              <a:extLst>
                <a:ext uri="{FF2B5EF4-FFF2-40B4-BE49-F238E27FC236}">
                  <a16:creationId xmlns:a16="http://schemas.microsoft.com/office/drawing/2014/main" id="{C8B5548B-B130-7141-BF71-21A36FDC89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2880"/>
              <a:ext cx="43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94233" name="Line 25">
              <a:extLst>
                <a:ext uri="{FF2B5EF4-FFF2-40B4-BE49-F238E27FC236}">
                  <a16:creationId xmlns:a16="http://schemas.microsoft.com/office/drawing/2014/main" id="{A3872C88-4A0A-6A41-A77F-4A3832E79F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3360"/>
              <a:ext cx="33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94234" name="Line 26">
              <a:extLst>
                <a:ext uri="{FF2B5EF4-FFF2-40B4-BE49-F238E27FC236}">
                  <a16:creationId xmlns:a16="http://schemas.microsoft.com/office/drawing/2014/main" id="{98D1869E-B895-9740-9289-88CD174E1B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3840"/>
              <a:ext cx="43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94236" name="Text Box 28">
              <a:extLst>
                <a:ext uri="{FF2B5EF4-FFF2-40B4-BE49-F238E27FC236}">
                  <a16:creationId xmlns:a16="http://schemas.microsoft.com/office/drawing/2014/main" id="{F6D7B62D-E666-DC4F-B309-3189120CFC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6" y="2697"/>
              <a:ext cx="1708" cy="231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latin typeface="Arial" charset="0"/>
                  <a:ea typeface="ＭＳ Ｐゴシック" charset="0"/>
                </a:rPr>
                <a:t>MPI Programming Model</a:t>
              </a:r>
            </a:p>
          </p:txBody>
        </p:sp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654720-2A8F-DE45-8565-D6C3B4AEE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8E3D70-4C38-5742-A6AD-30AC5951D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42DCD3-9D03-3A4B-9ADE-ABBEF30ED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825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Group 3">
            <a:extLst>
              <a:ext uri="{FF2B5EF4-FFF2-40B4-BE49-F238E27FC236}">
                <a16:creationId xmlns:a16="http://schemas.microsoft.com/office/drawing/2014/main" id="{B985246F-CC51-A34C-966A-367C641221F9}"/>
              </a:ext>
            </a:extLst>
          </p:cNvPr>
          <p:cNvGrpSpPr>
            <a:grpSpLocks/>
          </p:cNvGrpSpPr>
          <p:nvPr/>
        </p:nvGrpSpPr>
        <p:grpSpPr bwMode="auto">
          <a:xfrm>
            <a:off x="1905001" y="685800"/>
            <a:ext cx="5516563" cy="1752600"/>
            <a:chOff x="672" y="2496"/>
            <a:chExt cx="4531" cy="1776"/>
          </a:xfrm>
        </p:grpSpPr>
        <p:sp>
          <p:nvSpPr>
            <p:cNvPr id="75780" name="Rectangle 4">
              <a:extLst>
                <a:ext uri="{FF2B5EF4-FFF2-40B4-BE49-F238E27FC236}">
                  <a16:creationId xmlns:a16="http://schemas.microsoft.com/office/drawing/2014/main" id="{B1DECA05-EF55-D148-AFC9-59E4D9C230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2687"/>
              <a:ext cx="480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75781" name="Oval 5">
              <a:extLst>
                <a:ext uri="{FF2B5EF4-FFF2-40B4-BE49-F238E27FC236}">
                  <a16:creationId xmlns:a16="http://schemas.microsoft.com/office/drawing/2014/main" id="{785097A6-028A-8647-85A2-7EAC502CE5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496"/>
              <a:ext cx="1296" cy="1776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75782" name="Text Box 6">
              <a:extLst>
                <a:ext uri="{FF2B5EF4-FFF2-40B4-BE49-F238E27FC236}">
                  <a16:creationId xmlns:a16="http://schemas.microsoft.com/office/drawing/2014/main" id="{2FABDFBC-4FA3-984B-A8BE-7F0108896F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1" y="3024"/>
              <a:ext cx="2370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>
                  <a:latin typeface="Arial" charset="0"/>
                  <a:ea typeface="ＭＳ Ｐゴシック" charset="0"/>
                </a:rPr>
                <a:t>MPI library for communicating between independent processes.</a:t>
              </a:r>
            </a:p>
          </p:txBody>
        </p:sp>
        <p:sp>
          <p:nvSpPr>
            <p:cNvPr id="75783" name="Rectangle 7">
              <a:extLst>
                <a:ext uri="{FF2B5EF4-FFF2-40B4-BE49-F238E27FC236}">
                  <a16:creationId xmlns:a16="http://schemas.microsoft.com/office/drawing/2014/main" id="{76115122-6224-0242-A05D-8C7ED4E814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3168"/>
              <a:ext cx="480" cy="38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75784" name="Rectangle 8">
              <a:extLst>
                <a:ext uri="{FF2B5EF4-FFF2-40B4-BE49-F238E27FC236}">
                  <a16:creationId xmlns:a16="http://schemas.microsoft.com/office/drawing/2014/main" id="{F807AAB9-4134-DD42-972F-91A3B3253B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3648"/>
              <a:ext cx="480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75785" name="Text Box 9">
              <a:extLst>
                <a:ext uri="{FF2B5EF4-FFF2-40B4-BE49-F238E27FC236}">
                  <a16:creationId xmlns:a16="http://schemas.microsoft.com/office/drawing/2014/main" id="{17203EF1-0482-F349-A336-EC21B298F9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2784"/>
              <a:ext cx="381" cy="3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latin typeface="Arial" charset="0"/>
                  <a:ea typeface="ＭＳ Ｐゴシック" charset="0"/>
                </a:rPr>
                <a:t>P0</a:t>
              </a:r>
            </a:p>
          </p:txBody>
        </p:sp>
        <p:sp>
          <p:nvSpPr>
            <p:cNvPr id="75786" name="Text Box 10">
              <a:extLst>
                <a:ext uri="{FF2B5EF4-FFF2-40B4-BE49-F238E27FC236}">
                  <a16:creationId xmlns:a16="http://schemas.microsoft.com/office/drawing/2014/main" id="{F9AD65CF-3FD3-834F-A304-3892EC31CB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3263"/>
              <a:ext cx="381" cy="3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latin typeface="Arial" charset="0"/>
                  <a:ea typeface="ＭＳ Ｐゴシック" charset="0"/>
                </a:rPr>
                <a:t>P1</a:t>
              </a:r>
            </a:p>
          </p:txBody>
        </p:sp>
        <p:sp>
          <p:nvSpPr>
            <p:cNvPr id="75787" name="Text Box 11">
              <a:extLst>
                <a:ext uri="{FF2B5EF4-FFF2-40B4-BE49-F238E27FC236}">
                  <a16:creationId xmlns:a16="http://schemas.microsoft.com/office/drawing/2014/main" id="{069533AF-089C-BA4B-9162-EEAB27596C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3696"/>
              <a:ext cx="383" cy="3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latin typeface="Arial" charset="0"/>
                  <a:ea typeface="ＭＳ Ｐゴシック" charset="0"/>
                </a:rPr>
                <a:t>P2</a:t>
              </a:r>
            </a:p>
          </p:txBody>
        </p:sp>
        <p:sp>
          <p:nvSpPr>
            <p:cNvPr id="75788" name="Line 12">
              <a:extLst>
                <a:ext uri="{FF2B5EF4-FFF2-40B4-BE49-F238E27FC236}">
                  <a16:creationId xmlns:a16="http://schemas.microsoft.com/office/drawing/2014/main" id="{A7405508-0196-2040-B409-948BAA668E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2880"/>
              <a:ext cx="43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75789" name="Line 13">
              <a:extLst>
                <a:ext uri="{FF2B5EF4-FFF2-40B4-BE49-F238E27FC236}">
                  <a16:creationId xmlns:a16="http://schemas.microsoft.com/office/drawing/2014/main" id="{D1CD59C3-0C98-174C-B0C2-CB68BA1BF9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3360"/>
              <a:ext cx="33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75790" name="Line 14">
              <a:extLst>
                <a:ext uri="{FF2B5EF4-FFF2-40B4-BE49-F238E27FC236}">
                  <a16:creationId xmlns:a16="http://schemas.microsoft.com/office/drawing/2014/main" id="{B359AB26-5300-9F49-B38F-F19253D185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3839"/>
              <a:ext cx="43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75791" name="Text Box 15">
              <a:extLst>
                <a:ext uri="{FF2B5EF4-FFF2-40B4-BE49-F238E27FC236}">
                  <a16:creationId xmlns:a16="http://schemas.microsoft.com/office/drawing/2014/main" id="{33D4985B-7B98-F240-BA8B-4FBC9AE57A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6" y="2697"/>
              <a:ext cx="2227" cy="372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latin typeface="Arial" charset="0"/>
                  <a:ea typeface="ＭＳ Ｐゴシック" charset="0"/>
                </a:rPr>
                <a:t>MPI Programming Model</a:t>
              </a:r>
            </a:p>
          </p:txBody>
        </p:sp>
      </p:grpSp>
      <p:sp>
        <p:nvSpPr>
          <p:cNvPr id="75792" name="Rectangle 16">
            <a:extLst>
              <a:ext uri="{FF2B5EF4-FFF2-40B4-BE49-F238E27FC236}">
                <a16:creationId xmlns:a16="http://schemas.microsoft.com/office/drawing/2014/main" id="{A150186A-B3BD-BE4A-99AE-E096FBD2DD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28800" y="-228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/>
              <a:t>Ingredients of MPI</a:t>
            </a:r>
          </a:p>
        </p:txBody>
      </p:sp>
      <p:sp>
        <p:nvSpPr>
          <p:cNvPr id="75793" name="Rectangle 17">
            <a:extLst>
              <a:ext uri="{FF2B5EF4-FFF2-40B4-BE49-F238E27FC236}">
                <a16:creationId xmlns:a16="http://schemas.microsoft.com/office/drawing/2014/main" id="{C2B7ABC9-6B6D-EE4C-A604-EE2CF38A4B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2667001"/>
            <a:ext cx="8229600" cy="34591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dirty="0"/>
              <a:t>Some way to start up multiple processors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dirty="0"/>
              <a:t>Some way to figure out which process is which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dirty="0"/>
              <a:t>Some way to send information between and amongst processes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dirty="0"/>
              <a:t>Some way to synchronize between processes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dirty="0"/>
              <a:t>These ingredients are provided by library calls and by a special script for starting a program. Both are provided by MPI.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E52916-296C-4B46-99F1-C0F59D8B9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11/30/2021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2AC84B-B0CE-1441-A8A5-9A294CE3E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FC8524-173E-BF46-A38E-F0AC6F52D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0185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09" name="Group 2">
            <a:extLst>
              <a:ext uri="{FF2B5EF4-FFF2-40B4-BE49-F238E27FC236}">
                <a16:creationId xmlns:a16="http://schemas.microsoft.com/office/drawing/2014/main" id="{F98A82E7-CE68-174C-9753-91A457679EFF}"/>
              </a:ext>
            </a:extLst>
          </p:cNvPr>
          <p:cNvGrpSpPr>
            <a:grpSpLocks/>
          </p:cNvGrpSpPr>
          <p:nvPr/>
        </p:nvGrpSpPr>
        <p:grpSpPr bwMode="auto">
          <a:xfrm>
            <a:off x="1905001" y="685800"/>
            <a:ext cx="5516563" cy="1752600"/>
            <a:chOff x="672" y="2496"/>
            <a:chExt cx="4531" cy="1776"/>
          </a:xfrm>
        </p:grpSpPr>
        <p:sp>
          <p:nvSpPr>
            <p:cNvPr id="98307" name="Rectangle 3">
              <a:extLst>
                <a:ext uri="{FF2B5EF4-FFF2-40B4-BE49-F238E27FC236}">
                  <a16:creationId xmlns:a16="http://schemas.microsoft.com/office/drawing/2014/main" id="{E7C3BF3C-B9FE-F441-80DF-1064A7EBAE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2687"/>
              <a:ext cx="480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98308" name="Oval 4">
              <a:extLst>
                <a:ext uri="{FF2B5EF4-FFF2-40B4-BE49-F238E27FC236}">
                  <a16:creationId xmlns:a16="http://schemas.microsoft.com/office/drawing/2014/main" id="{064EB90C-65C3-6649-985F-27B3A5B21B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496"/>
              <a:ext cx="1296" cy="1776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98309" name="Text Box 5">
              <a:extLst>
                <a:ext uri="{FF2B5EF4-FFF2-40B4-BE49-F238E27FC236}">
                  <a16:creationId xmlns:a16="http://schemas.microsoft.com/office/drawing/2014/main" id="{811B982A-B08A-EF4D-A049-0E526A0941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1" y="3024"/>
              <a:ext cx="2370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>
                  <a:latin typeface="Arial" charset="0"/>
                  <a:ea typeface="ＭＳ Ｐゴシック" charset="0"/>
                </a:rPr>
                <a:t>MPI library for communicating between independent processes.</a:t>
              </a:r>
            </a:p>
          </p:txBody>
        </p:sp>
        <p:sp>
          <p:nvSpPr>
            <p:cNvPr id="98310" name="Rectangle 6">
              <a:extLst>
                <a:ext uri="{FF2B5EF4-FFF2-40B4-BE49-F238E27FC236}">
                  <a16:creationId xmlns:a16="http://schemas.microsoft.com/office/drawing/2014/main" id="{4F269EA8-1404-5548-9357-5C9962AE8F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3168"/>
              <a:ext cx="480" cy="38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98311" name="Rectangle 7">
              <a:extLst>
                <a:ext uri="{FF2B5EF4-FFF2-40B4-BE49-F238E27FC236}">
                  <a16:creationId xmlns:a16="http://schemas.microsoft.com/office/drawing/2014/main" id="{8C428D0D-88A9-8E48-9FF2-8F09BAD62B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3648"/>
              <a:ext cx="480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98312" name="Text Box 8">
              <a:extLst>
                <a:ext uri="{FF2B5EF4-FFF2-40B4-BE49-F238E27FC236}">
                  <a16:creationId xmlns:a16="http://schemas.microsoft.com/office/drawing/2014/main" id="{E27A4601-E463-6641-971F-47164DFB9A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2784"/>
              <a:ext cx="381" cy="3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latin typeface="Arial" charset="0"/>
                  <a:ea typeface="ＭＳ Ｐゴシック" charset="0"/>
                </a:rPr>
                <a:t>P0</a:t>
              </a:r>
            </a:p>
          </p:txBody>
        </p:sp>
        <p:sp>
          <p:nvSpPr>
            <p:cNvPr id="98313" name="Text Box 9">
              <a:extLst>
                <a:ext uri="{FF2B5EF4-FFF2-40B4-BE49-F238E27FC236}">
                  <a16:creationId xmlns:a16="http://schemas.microsoft.com/office/drawing/2014/main" id="{F82138C9-DE29-554A-AD6F-0B10A6171A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3263"/>
              <a:ext cx="381" cy="3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latin typeface="Arial" charset="0"/>
                  <a:ea typeface="ＭＳ Ｐゴシック" charset="0"/>
                </a:rPr>
                <a:t>P1</a:t>
              </a:r>
            </a:p>
          </p:txBody>
        </p:sp>
        <p:sp>
          <p:nvSpPr>
            <p:cNvPr id="98314" name="Text Box 10">
              <a:extLst>
                <a:ext uri="{FF2B5EF4-FFF2-40B4-BE49-F238E27FC236}">
                  <a16:creationId xmlns:a16="http://schemas.microsoft.com/office/drawing/2014/main" id="{570633F2-D892-E942-A44C-10792E03CE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3696"/>
              <a:ext cx="383" cy="3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latin typeface="Arial" charset="0"/>
                  <a:ea typeface="ＭＳ Ｐゴシック" charset="0"/>
                </a:rPr>
                <a:t>P2</a:t>
              </a:r>
            </a:p>
          </p:txBody>
        </p:sp>
        <p:sp>
          <p:nvSpPr>
            <p:cNvPr id="98315" name="Line 11">
              <a:extLst>
                <a:ext uri="{FF2B5EF4-FFF2-40B4-BE49-F238E27FC236}">
                  <a16:creationId xmlns:a16="http://schemas.microsoft.com/office/drawing/2014/main" id="{6D1A192F-6AF8-334E-8A24-5CD7E4248F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2880"/>
              <a:ext cx="43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98316" name="Line 12">
              <a:extLst>
                <a:ext uri="{FF2B5EF4-FFF2-40B4-BE49-F238E27FC236}">
                  <a16:creationId xmlns:a16="http://schemas.microsoft.com/office/drawing/2014/main" id="{B2697FE0-8B7C-6641-ACB9-07C44FFC5E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3360"/>
              <a:ext cx="33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98317" name="Line 13">
              <a:extLst>
                <a:ext uri="{FF2B5EF4-FFF2-40B4-BE49-F238E27FC236}">
                  <a16:creationId xmlns:a16="http://schemas.microsoft.com/office/drawing/2014/main" id="{E5DC4948-9188-6F47-8425-DEAB4D7B43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3839"/>
              <a:ext cx="43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98318" name="Text Box 14">
              <a:extLst>
                <a:ext uri="{FF2B5EF4-FFF2-40B4-BE49-F238E27FC236}">
                  <a16:creationId xmlns:a16="http://schemas.microsoft.com/office/drawing/2014/main" id="{F27431D5-6D37-244C-8D4C-23A6F01287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6" y="2697"/>
              <a:ext cx="2227" cy="372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latin typeface="Arial" charset="0"/>
                  <a:ea typeface="ＭＳ Ｐゴシック" charset="0"/>
                </a:rPr>
                <a:t>MPI Programming Model</a:t>
              </a:r>
            </a:p>
          </p:txBody>
        </p:sp>
      </p:grpSp>
      <p:sp>
        <p:nvSpPr>
          <p:cNvPr id="98319" name="Rectangle 15">
            <a:extLst>
              <a:ext uri="{FF2B5EF4-FFF2-40B4-BE49-F238E27FC236}">
                <a16:creationId xmlns:a16="http://schemas.microsoft.com/office/drawing/2014/main" id="{5FEF40CD-E82B-2647-A62F-AA51137BB2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28800" y="-228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/>
              <a:t>MPI Hello World</a:t>
            </a:r>
          </a:p>
        </p:txBody>
      </p:sp>
      <p:sp>
        <p:nvSpPr>
          <p:cNvPr id="98320" name="Rectangle 16">
            <a:extLst>
              <a:ext uri="{FF2B5EF4-FFF2-40B4-BE49-F238E27FC236}">
                <a16:creationId xmlns:a16="http://schemas.microsoft.com/office/drawing/2014/main" id="{6EB29E9D-1D51-464D-8479-74B7FD0213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52600" y="2590800"/>
            <a:ext cx="8229600" cy="16764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/>
              <a:t>Some way to start up multiple processors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 b="1">
                <a:latin typeface="Courier New" charset="0"/>
              </a:rPr>
              <a:t>MPI_Init()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/>
              <a:t>Some way to figure out which process is which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 b="1">
                <a:latin typeface="Courier New" charset="0"/>
              </a:rPr>
              <a:t>MPI_CommRank()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 b="1">
                <a:latin typeface="Courier New" charset="0"/>
              </a:rPr>
              <a:t>MPI_CommSize()</a:t>
            </a:r>
          </a:p>
        </p:txBody>
      </p:sp>
      <p:sp>
        <p:nvSpPr>
          <p:cNvPr id="98322" name="Text Box 18">
            <a:extLst>
              <a:ext uri="{FF2B5EF4-FFF2-40B4-BE49-F238E27FC236}">
                <a16:creationId xmlns:a16="http://schemas.microsoft.com/office/drawing/2014/main" id="{5134EF57-5E58-1540-B0D9-E01E1BC981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4572000"/>
            <a:ext cx="8534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>
                <a:latin typeface="Arial" charset="0"/>
                <a:ea typeface="ＭＳ Ｐゴシック" charset="0"/>
              </a:rPr>
              <a:t>MPI_Init(), MPI_CommRank and MPI_CommSize are MPI library calls. Each has online documentation.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C138479-5B66-1241-AA19-A70D9F277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ADB93D-4D54-B241-9062-CA858E224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02DC9E-2BAD-3347-8CDD-BC98B2DD9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8445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67" name="Rectangle 15">
            <a:extLst>
              <a:ext uri="{FF2B5EF4-FFF2-40B4-BE49-F238E27FC236}">
                <a16:creationId xmlns:a16="http://schemas.microsoft.com/office/drawing/2014/main" id="{094C76BD-E5B5-3D45-8441-64DA0B3FF1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28800" y="-228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/>
              <a:t>MPI Hello World – “classic MPI”</a:t>
            </a:r>
          </a:p>
        </p:txBody>
      </p:sp>
      <p:pic>
        <p:nvPicPr>
          <p:cNvPr id="100369" name="Picture 17">
            <a:extLst>
              <a:ext uri="{FF2B5EF4-FFF2-40B4-BE49-F238E27FC236}">
                <a16:creationId xmlns:a16="http://schemas.microsoft.com/office/drawing/2014/main" id="{8803741A-93D0-4949-BBAC-48C5BC5D94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654051"/>
            <a:ext cx="7086600" cy="564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00372" name="Line 20">
            <a:extLst>
              <a:ext uri="{FF2B5EF4-FFF2-40B4-BE49-F238E27FC236}">
                <a16:creationId xmlns:a16="http://schemas.microsoft.com/office/drawing/2014/main" id="{6291ACD9-5F78-EC42-9962-90B0E7A26D2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81600" y="1066800"/>
            <a:ext cx="3048000" cy="2362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100373" name="Text Box 21">
            <a:extLst>
              <a:ext uri="{FF2B5EF4-FFF2-40B4-BE49-F238E27FC236}">
                <a16:creationId xmlns:a16="http://schemas.microsoft.com/office/drawing/2014/main" id="{5A2FA92B-ED2C-444E-A335-EE7FC50BC4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1" y="609600"/>
            <a:ext cx="2301875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>
                <a:latin typeface="Arial" charset="0"/>
                <a:ea typeface="ＭＳ Ｐゴシック" charset="0"/>
              </a:rPr>
              <a:t>Running in parallel after this, state before is undefined.</a:t>
            </a:r>
          </a:p>
        </p:txBody>
      </p:sp>
      <p:sp>
        <p:nvSpPr>
          <p:cNvPr id="100374" name="Line 22">
            <a:extLst>
              <a:ext uri="{FF2B5EF4-FFF2-40B4-BE49-F238E27FC236}">
                <a16:creationId xmlns:a16="http://schemas.microsoft.com/office/drawing/2014/main" id="{50141FD5-3AB0-804F-8758-115CA7D63FC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53200" y="1905000"/>
            <a:ext cx="1600200" cy="1828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100375" name="Text Box 23">
            <a:extLst>
              <a:ext uri="{FF2B5EF4-FFF2-40B4-BE49-F238E27FC236}">
                <a16:creationId xmlns:a16="http://schemas.microsoft.com/office/drawing/2014/main" id="{471BC368-F47B-9B43-8EFC-BABD3A88DB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3401" y="1674814"/>
            <a:ext cx="23780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Each MPI process will get a different rank value. Ranks are in range 0 – (N</a:t>
            </a:r>
            <a:r>
              <a:rPr lang="en-US" altLang="en-US" sz="1800" baseline="-25000"/>
              <a:t>p</a:t>
            </a:r>
            <a:r>
              <a:rPr lang="en-US" altLang="en-US" sz="1800"/>
              <a:t>1)</a:t>
            </a:r>
          </a:p>
        </p:txBody>
      </p:sp>
      <p:sp>
        <p:nvSpPr>
          <p:cNvPr id="100376" name="Line 24">
            <a:extLst>
              <a:ext uri="{FF2B5EF4-FFF2-40B4-BE49-F238E27FC236}">
                <a16:creationId xmlns:a16="http://schemas.microsoft.com/office/drawing/2014/main" id="{42D00C39-EA41-9541-BF67-83DBD5AE2CC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010400" y="3657600"/>
            <a:ext cx="99060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100377" name="Text Box 25">
            <a:extLst>
              <a:ext uri="{FF2B5EF4-FFF2-40B4-BE49-F238E27FC236}">
                <a16:creationId xmlns:a16="http://schemas.microsoft.com/office/drawing/2014/main" id="{7FB3D17A-B182-2142-9FF0-531480132E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7201" y="3228975"/>
            <a:ext cx="2378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>
                <a:latin typeface="Arial" charset="0"/>
                <a:ea typeface="ＭＳ Ｐゴシック" charset="0"/>
              </a:rPr>
              <a:t>Everybody gets size = N</a:t>
            </a:r>
            <a:r>
              <a:rPr lang="en-US" baseline="-25000">
                <a:latin typeface="Arial" charset="0"/>
                <a:ea typeface="ＭＳ Ｐゴシック" charset="0"/>
              </a:rPr>
              <a:t>p</a:t>
            </a: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2191C0-B61B-FA4E-A77F-D7DA3D8CB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79595EC-BA32-EE44-8F5B-C1547A014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82AA30-2D12-FE43-AA30-23ABF9517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4538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9871A-BA52-AB4A-A4AD-752F4A3EF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Hands 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AFD548-FB1B-4842-A916-1C7A85E3E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9B64A5-0D24-AC46-B616-E46B8CCA2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3A6617-7EC3-9848-B3B2-AAEB84F2B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18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5E9D87-F9DC-1D45-B1DB-6E6A25E6526F}"/>
              </a:ext>
            </a:extLst>
          </p:cNvPr>
          <p:cNvSpPr/>
          <p:nvPr/>
        </p:nvSpPr>
        <p:spPr>
          <a:xfrm>
            <a:off x="1394785" y="2542486"/>
            <a:ext cx="2755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0" u="none" strike="noStrike">
                <a:effectLst/>
                <a:latin typeface="-apple-system"/>
                <a:hlinkClick r:id="rId3"/>
              </a:rPr>
              <a:t>fall-2021-12.010</a:t>
            </a:r>
            <a:r>
              <a:rPr lang="en-US" b="0" i="0" u="none" strike="noStrike">
                <a:effectLst/>
                <a:latin typeface="-apple-system"/>
              </a:rPr>
              <a:t>/</a:t>
            </a:r>
            <a:r>
              <a:rPr lang="en-US" b="0" i="0" u="none" strike="noStrike">
                <a:effectLst/>
                <a:latin typeface="-apple-system"/>
                <a:hlinkClick r:id="rId4"/>
              </a:rPr>
              <a:t>lec22</a:t>
            </a:r>
            <a:r>
              <a:rPr lang="en-US" b="0" i="0" u="none" strike="noStrike">
                <a:effectLst/>
                <a:latin typeface="-apple-system"/>
              </a:rPr>
              <a:t>/*</a:t>
            </a:r>
            <a:r>
              <a:rPr lang="en-US" b="0" i="0" u="none" strike="noStrike" err="1">
                <a:effectLst/>
                <a:latin typeface="-apple-system"/>
              </a:rPr>
              <a:t>py</a:t>
            </a:r>
            <a:endParaRPr lang="en-US" b="0" i="0" u="none" strike="noStrike">
              <a:effectLst/>
              <a:latin typeface="-apple-system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132493-5A9E-A743-964E-2708E47F61A4}"/>
              </a:ext>
            </a:extLst>
          </p:cNvPr>
          <p:cNvSpPr/>
          <p:nvPr/>
        </p:nvSpPr>
        <p:spPr>
          <a:xfrm>
            <a:off x="1394784" y="1931921"/>
            <a:ext cx="34655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0" u="none" strike="noStrike">
                <a:effectLst/>
                <a:latin typeface="-apple-system"/>
                <a:hlinkClick r:id="rId3"/>
              </a:rPr>
              <a:t>fall-2021-12.010</a:t>
            </a:r>
            <a:r>
              <a:rPr lang="en-US" b="0" i="0" u="none" strike="noStrike">
                <a:effectLst/>
                <a:latin typeface="-apple-system"/>
              </a:rPr>
              <a:t>/</a:t>
            </a:r>
            <a:r>
              <a:rPr lang="en-US" b="0" i="0" u="none" strike="noStrike">
                <a:effectLst/>
                <a:latin typeface="-apple-system"/>
                <a:hlinkClick r:id="rId4"/>
              </a:rPr>
              <a:t>lec22</a:t>
            </a:r>
            <a:r>
              <a:rPr lang="en-US">
                <a:latin typeface="-apple-system"/>
              </a:rPr>
              <a:t>/</a:t>
            </a:r>
            <a:r>
              <a:rPr lang="en-US" err="1">
                <a:latin typeface="-apple-system"/>
              </a:rPr>
              <a:t>mpi-hello.c</a:t>
            </a:r>
            <a:endParaRPr lang="en-US" b="0" i="0" u="none" strike="noStrike">
              <a:effectLst/>
              <a:latin typeface="-apple-system"/>
            </a:endParaRPr>
          </a:p>
        </p:txBody>
      </p:sp>
    </p:spTree>
    <p:extLst>
      <p:ext uri="{BB962C8B-B14F-4D97-AF65-F5344CB8AC3E}">
        <p14:creationId xmlns:p14="http://schemas.microsoft.com/office/powerpoint/2010/main" val="15995904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9871A-BA52-AB4A-A4AD-752F4A3EF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Beyond Python MPI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8BD3B06-8CF4-1447-B487-4298691C42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MPI also exists for C, C++, Fortran, Julia, R </a:t>
            </a:r>
            <a:r>
              <a:rPr lang="en-US" err="1"/>
              <a:t>etc</a:t>
            </a:r>
            <a:r>
              <a:rPr lang="en-US"/>
              <a:t>…</a:t>
            </a:r>
          </a:p>
          <a:p>
            <a:endParaRPr lang="en-US"/>
          </a:p>
          <a:p>
            <a:r>
              <a:rPr lang="en-US"/>
              <a:t>Python </a:t>
            </a:r>
            <a:r>
              <a:rPr lang="en-US" err="1"/>
              <a:t>Dask</a:t>
            </a:r>
            <a:r>
              <a:rPr lang="en-US"/>
              <a:t> is an alternate for parallelism that tries to be more integrated with Python.</a:t>
            </a:r>
          </a:p>
          <a:p>
            <a:endParaRPr lang="en-US"/>
          </a:p>
          <a:p>
            <a:r>
              <a:rPr lang="en-US"/>
              <a:t>Modern Fortran (2008) is a parallel language without any extensions using “co-arrays”.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AFD548-FB1B-4842-A916-1C7A85E3E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9B64A5-0D24-AC46-B616-E46B8CCA2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3A6617-7EC3-9848-B3B2-AAEB84F2B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655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25199-E0A0-F14D-8658-EE937BB7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EFCBE-5238-3F46-8C9A-0AD542F55D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Parallel programs</a:t>
            </a:r>
          </a:p>
          <a:p>
            <a:pPr lvl="1"/>
            <a:r>
              <a:rPr lang="en-US"/>
              <a:t>Examples</a:t>
            </a:r>
          </a:p>
          <a:p>
            <a:pPr lvl="1"/>
            <a:r>
              <a:rPr lang="en-US"/>
              <a:t>Amdahl Law</a:t>
            </a:r>
          </a:p>
          <a:p>
            <a:pPr lvl="1"/>
            <a:r>
              <a:rPr lang="en-US"/>
              <a:t>Gustafson Law</a:t>
            </a:r>
          </a:p>
          <a:p>
            <a:pPr lvl="1"/>
            <a:endParaRPr lang="en-US"/>
          </a:p>
          <a:p>
            <a:r>
              <a:rPr lang="en-US"/>
              <a:t>Implementation in MPI</a:t>
            </a:r>
          </a:p>
          <a:p>
            <a:pPr lvl="1"/>
            <a:r>
              <a:rPr lang="en-US"/>
              <a:t>MPI concepts and basics</a:t>
            </a:r>
          </a:p>
          <a:p>
            <a:pPr lvl="1"/>
            <a:r>
              <a:rPr lang="en-US"/>
              <a:t>Python and MPI example</a:t>
            </a:r>
          </a:p>
          <a:p>
            <a:pPr lvl="1"/>
            <a:r>
              <a:rPr lang="en-US"/>
              <a:t>Other tools</a:t>
            </a:r>
          </a:p>
          <a:p>
            <a:pPr lvl="2"/>
            <a:r>
              <a:rPr lang="en-US"/>
              <a:t>Threads</a:t>
            </a:r>
          </a:p>
          <a:p>
            <a:pPr lvl="2"/>
            <a:r>
              <a:rPr lang="en-US"/>
              <a:t>Interesting </a:t>
            </a:r>
            <a:r>
              <a:rPr lang="en-US" err="1"/>
              <a:t>builtin</a:t>
            </a:r>
            <a:r>
              <a:rPr lang="en-US"/>
              <a:t> Fortran parallelism!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AAF0F-9176-D548-AEC5-E80BBD337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DB2A57-BA5A-2B4D-8CD3-046C4D050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AEE298-FE26-6548-A569-1442B9BDF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2A5C-1DC8-7242-A6E4-AE4A4143E14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4331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9871A-BA52-AB4A-A4AD-752F4A3EF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Hands 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AFD548-FB1B-4842-A916-1C7A85E3E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9B64A5-0D24-AC46-B616-E46B8CCA2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3A6617-7EC3-9848-B3B2-AAEB84F2B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20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5E9D87-F9DC-1D45-B1DB-6E6A25E6526F}"/>
              </a:ext>
            </a:extLst>
          </p:cNvPr>
          <p:cNvSpPr/>
          <p:nvPr/>
        </p:nvSpPr>
        <p:spPr>
          <a:xfrm>
            <a:off x="1394785" y="2542486"/>
            <a:ext cx="2755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0" u="none" strike="noStrike">
                <a:effectLst/>
                <a:latin typeface="-apple-system"/>
                <a:hlinkClick r:id="rId2"/>
              </a:rPr>
              <a:t>fall-2021-12.010</a:t>
            </a:r>
            <a:r>
              <a:rPr lang="en-US" b="0" i="0" u="none" strike="noStrike">
                <a:effectLst/>
                <a:latin typeface="-apple-system"/>
              </a:rPr>
              <a:t>/</a:t>
            </a:r>
            <a:r>
              <a:rPr lang="en-US" b="0" i="0" u="none" strike="noStrike">
                <a:effectLst/>
                <a:latin typeface="-apple-system"/>
                <a:hlinkClick r:id="rId3"/>
              </a:rPr>
              <a:t>lec22</a:t>
            </a:r>
            <a:r>
              <a:rPr lang="en-US" b="0" i="0" u="none" strike="noStrike">
                <a:effectLst/>
                <a:latin typeface="-apple-system"/>
              </a:rPr>
              <a:t>/*</a:t>
            </a:r>
            <a:r>
              <a:rPr lang="en-US" b="0" i="0" u="none" strike="noStrike" err="1">
                <a:effectLst/>
                <a:latin typeface="-apple-system"/>
              </a:rPr>
              <a:t>py</a:t>
            </a:r>
            <a:endParaRPr lang="en-US" b="0" i="0" u="none" strike="noStrike">
              <a:effectLst/>
              <a:latin typeface="-apple-system"/>
            </a:endParaRPr>
          </a:p>
        </p:txBody>
      </p:sp>
    </p:spTree>
    <p:extLst>
      <p:ext uri="{BB962C8B-B14F-4D97-AF65-F5344CB8AC3E}">
        <p14:creationId xmlns:p14="http://schemas.microsoft.com/office/powerpoint/2010/main" val="31383551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9871A-BA52-AB4A-A4AD-752F4A3EF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Hands 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AFD548-FB1B-4842-A916-1C7A85E3E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9B64A5-0D24-AC46-B616-E46B8CCA2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3A6617-7EC3-9848-B3B2-AAEB84F2B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7840-D232-514E-BE9D-94B7121E5FC8}" type="slidenum">
              <a:rPr lang="en-US" smtClean="0"/>
              <a:t>21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FA5DEFE-990C-E447-A2C6-1DAF5D3FBB1C}"/>
              </a:ext>
            </a:extLst>
          </p:cNvPr>
          <p:cNvSpPr/>
          <p:nvPr/>
        </p:nvSpPr>
        <p:spPr>
          <a:xfrm>
            <a:off x="1547335" y="1992004"/>
            <a:ext cx="3511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0" u="none" strike="noStrike">
                <a:effectLst/>
                <a:latin typeface="-apple-system"/>
                <a:hlinkClick r:id="rId2"/>
              </a:rPr>
              <a:t>fall-2021-12.010</a:t>
            </a:r>
            <a:r>
              <a:rPr lang="en-US" b="0" i="0" u="none" strike="noStrike">
                <a:effectLst/>
                <a:latin typeface="-apple-system"/>
              </a:rPr>
              <a:t>/</a:t>
            </a:r>
            <a:r>
              <a:rPr lang="en-US" b="0" i="0" u="none" strike="noStrike">
                <a:effectLst/>
                <a:latin typeface="-apple-system"/>
                <a:hlinkClick r:id="rId3"/>
              </a:rPr>
              <a:t>lec22</a:t>
            </a:r>
            <a:r>
              <a:rPr lang="en-US" b="0" i="0" u="none" strike="noStrike">
                <a:effectLst/>
                <a:latin typeface="-apple-system"/>
              </a:rPr>
              <a:t>/</a:t>
            </a:r>
            <a:r>
              <a:rPr lang="en-US" b="1" i="0" u="none" strike="noStrike">
                <a:effectLst/>
                <a:latin typeface="-apple-system"/>
              </a:rPr>
              <a:t>coarray.F90</a:t>
            </a:r>
            <a:endParaRPr lang="en-US" b="0" i="0" u="none" strike="noStrike">
              <a:effectLst/>
              <a:latin typeface="-apple-system"/>
            </a:endParaRPr>
          </a:p>
        </p:txBody>
      </p:sp>
    </p:spTree>
    <p:extLst>
      <p:ext uri="{BB962C8B-B14F-4D97-AF65-F5344CB8AC3E}">
        <p14:creationId xmlns:p14="http://schemas.microsoft.com/office/powerpoint/2010/main" val="21430365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2433D0-E0C3-B96D-38EF-41431268D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65107-7A77-C6BC-59EF-42103B389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F168F8-ACE4-D976-3C5A-2607CD5B1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09/05/2024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3D86CE-929D-487A-9708-C1EDC4DBC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 01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30B108-001E-550C-07B2-98DF6D2F4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CDF60-25B5-D143-8B1B-45A121940923}" type="slidenum">
              <a:rPr lang="en-US" smtClean="0"/>
              <a:t>22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0727A2A-A63B-9BC4-07F7-64C49D76E3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MIT </a:t>
            </a:r>
            <a:r>
              <a:rPr lang="en-US" dirty="0" err="1"/>
              <a:t>OpenCourseWare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u="sng" dirty="0">
                <a:solidFill>
                  <a:srgbClr val="0070C0"/>
                </a:solidFill>
                <a:hlinkClick r:id="rId2"/>
              </a:rPr>
              <a:t>https://ocw.mit.edu</a:t>
            </a:r>
            <a:r>
              <a:rPr lang="en-US" u="sng" dirty="0"/>
              <a:t> 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12.010 Computational Methods of Scientific Programming, Fall 2024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For more information about citing these materials or our Terms of Use, visit </a:t>
            </a:r>
            <a:r>
              <a:rPr lang="en-US" u="sng" dirty="0">
                <a:solidFill>
                  <a:srgbClr val="0070C0"/>
                </a:solidFill>
                <a:hlinkClick r:id="rId3"/>
              </a:rPr>
              <a:t>https://ocw.mit.edu/terms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331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25199-E0A0-F14D-8658-EE937BB7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Explicitly Parallel Programs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EFCBE-5238-3F46-8C9A-0AD542F55D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All programs are parallel at some level</a:t>
            </a:r>
          </a:p>
          <a:p>
            <a:pPr lvl="1"/>
            <a:r>
              <a:rPr lang="en-US"/>
              <a:t>CPU does a lot of things at once but hides from application.</a:t>
            </a:r>
          </a:p>
          <a:p>
            <a:pPr lvl="1"/>
            <a:r>
              <a:rPr lang="en-US"/>
              <a:t>For example, in a single threaded program a CPU might execute multiple independent instructions in parallel. This is hidden from application.</a:t>
            </a:r>
          </a:p>
          <a:p>
            <a:pPr lvl="1"/>
            <a:endParaRPr lang="en-US"/>
          </a:p>
          <a:p>
            <a:r>
              <a:rPr lang="en-US"/>
              <a:t>Explicitly parallel programs</a:t>
            </a:r>
          </a:p>
          <a:p>
            <a:pPr lvl="1"/>
            <a:r>
              <a:rPr lang="en-US"/>
              <a:t>Application is written so parallelism (multiple things potentially/actually happening at same time) is part of the program code</a:t>
            </a:r>
          </a:p>
          <a:p>
            <a:pPr lvl="1"/>
            <a:r>
              <a:rPr lang="en-US"/>
              <a:t>Parallelism is visible to the application and programmer.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AAF0F-9176-D548-AEC5-E80BBD337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DB2A57-BA5A-2B4D-8CD3-046C4D050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AEE298-FE26-6548-A569-1442B9BDF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2A5C-1DC8-7242-A6E4-AE4A4143E14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937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25199-E0A0-F14D-8658-EE937BB7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EFCBE-5238-3F46-8C9A-0AD542F55D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Weather forecasts.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AAF0F-9176-D548-AEC5-E80BBD337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11/30/2021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DB2A57-BA5A-2B4D-8CD3-046C4D050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AEE298-FE26-6548-A569-1442B9BDF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2A5C-1DC8-7242-A6E4-AE4A4143E14A}" type="slidenum">
              <a:rPr lang="en-US" smtClean="0"/>
              <a:t>4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AFD3D6-0D9C-954B-B69A-A931FD84AD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644" y="2286000"/>
            <a:ext cx="3135354" cy="24342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3B1316A-1B0E-1744-B0D2-B3DBE8D9296D}"/>
              </a:ext>
            </a:extLst>
          </p:cNvPr>
          <p:cNvSpPr txBox="1"/>
          <p:nvPr/>
        </p:nvSpPr>
        <p:spPr>
          <a:xfrm>
            <a:off x="603801" y="4798793"/>
            <a:ext cx="3107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1922 proposal (L.F. Richardson)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487978-2B32-674F-A9DD-C862EA090D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0983" y="490297"/>
            <a:ext cx="3723301" cy="249126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FFBC973-5B6D-C94F-B890-350EC60E50FA}"/>
              </a:ext>
            </a:extLst>
          </p:cNvPr>
          <p:cNvSpPr txBox="1"/>
          <p:nvPr/>
        </p:nvSpPr>
        <p:spPr>
          <a:xfrm>
            <a:off x="5268097" y="3059668"/>
            <a:ext cx="1276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2021 actual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1F4C49-C7F3-8A42-9C43-276C1372561A}"/>
              </a:ext>
            </a:extLst>
          </p:cNvPr>
          <p:cNvSpPr txBox="1"/>
          <p:nvPr/>
        </p:nvSpPr>
        <p:spPr>
          <a:xfrm>
            <a:off x="603801" y="5198070"/>
            <a:ext cx="271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~64,000 human computers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753361E-43DD-144B-84F2-A2C98735C924}"/>
              </a:ext>
            </a:extLst>
          </p:cNvPr>
          <p:cNvSpPr txBox="1"/>
          <p:nvPr/>
        </p:nvSpPr>
        <p:spPr>
          <a:xfrm>
            <a:off x="6517461" y="3059668"/>
            <a:ext cx="1938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~50,000 CPU cores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F28B11B-26B9-4C41-8320-2918149E05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0154" y="3577978"/>
            <a:ext cx="2990850" cy="259898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29B41EE-9A2F-2A09-CC29-C0F654BCB4E6}"/>
              </a:ext>
            </a:extLst>
          </p:cNvPr>
          <p:cNvSpPr txBox="1"/>
          <p:nvPr/>
        </p:nvSpPr>
        <p:spPr>
          <a:xfrm>
            <a:off x="575644" y="5710019"/>
            <a:ext cx="4038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© Francois </a:t>
            </a:r>
            <a:r>
              <a:rPr lang="en-US" sz="1200" dirty="0" err="1"/>
              <a:t>Schuiten</a:t>
            </a:r>
            <a:r>
              <a:rPr lang="en-US" sz="1200" dirty="0"/>
              <a:t>. All rights reserved. This content is excluded from our Creative Commons license. For more 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5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BA05744-71F1-C905-9D58-CF45D37D0716}"/>
              </a:ext>
            </a:extLst>
          </p:cNvPr>
          <p:cNvSpPr txBox="1"/>
          <p:nvPr/>
        </p:nvSpPr>
        <p:spPr>
          <a:xfrm>
            <a:off x="9056646" y="1342658"/>
            <a:ext cx="30512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© Microsoft. All rights reserved. This content is excluded from our Creative Commons license. For more 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5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B6A5A7-870D-19E1-14AA-8A723EDEBDA4}"/>
              </a:ext>
            </a:extLst>
          </p:cNvPr>
          <p:cNvSpPr txBox="1"/>
          <p:nvPr/>
        </p:nvSpPr>
        <p:spPr>
          <a:xfrm>
            <a:off x="8878911" y="4567960"/>
            <a:ext cx="28519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© </a:t>
            </a:r>
            <a:r>
              <a:rPr lang="en-US" sz="1200" dirty="0" err="1"/>
              <a:t>OpenMapTiles</a:t>
            </a:r>
            <a:r>
              <a:rPr lang="en-US" sz="1200" dirty="0"/>
              <a:t>. All rights reserved. </a:t>
            </a:r>
          </a:p>
          <a:p>
            <a:r>
              <a:rPr lang="en-US" sz="1200" dirty="0"/>
              <a:t>This content is excluded from our Creative Commons license. For more 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5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45575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25199-E0A0-F14D-8658-EE937BB7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AAF0F-9176-D548-AEC5-E80BBD337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AEE298-FE26-6548-A569-1442B9BDF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2A5C-1DC8-7242-A6E4-AE4A4143E14A}" type="slidenum">
              <a:rPr lang="en-US" smtClean="0"/>
              <a:t>5</a:t>
            </a:fld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EE926FC-14E6-B645-82D0-91F8DB62D4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606" y="1453537"/>
            <a:ext cx="8625695" cy="345479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EB18895-B20C-DE45-BD7B-70E529573DC5}"/>
              </a:ext>
            </a:extLst>
          </p:cNvPr>
          <p:cNvSpPr txBox="1"/>
          <p:nvPr/>
        </p:nvSpPr>
        <p:spPr>
          <a:xfrm>
            <a:off x="1007075" y="5404464"/>
            <a:ext cx="83490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Atomistic modeling, protein folding, pharmaceutical binding strength, aerosol dispersion, epidemiological modeling, genetic sequence correlation, phylogenetics, </a:t>
            </a:r>
            <a:r>
              <a:rPr lang="en-US" err="1"/>
              <a:t>etc</a:t>
            </a:r>
            <a:r>
              <a:rPr lang="en-US"/>
              <a:t>…</a:t>
            </a:r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DAAAC3DB-9C65-A948-911D-18916C8BE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06D6FC6-8932-4378-56C0-9C8C93DD9DE0}"/>
              </a:ext>
            </a:extLst>
          </p:cNvPr>
          <p:cNvSpPr txBox="1"/>
          <p:nvPr/>
        </p:nvSpPr>
        <p:spPr>
          <a:xfrm>
            <a:off x="2931742" y="4942798"/>
            <a:ext cx="5678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© Source unknown. All rights reserved. This content is excluded from our Creative Commons license. For more information, see </a:t>
            </a:r>
            <a:r>
              <a:rPr lang="en-US" sz="12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hlinkClick r:id="rId3"/>
              </a:rPr>
              <a:t>https://ocw.mit.edu/help/faq-fair-use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06052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25199-E0A0-F14D-8658-EE937BB7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When is parallelism useful?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AAF0F-9176-D548-AEC5-E80BBD337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DB2A57-BA5A-2B4D-8CD3-046C4D050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AEE298-FE26-6548-A569-1442B9BDF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2A5C-1DC8-7242-A6E4-AE4A4143E14A}" type="slidenum">
              <a:rPr lang="en-US" smtClean="0"/>
              <a:t>6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C0123E8F-9308-BE4A-B4CD-689982C70A5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r>
                  <a:rPr lang="en-US" dirty="0" err="1"/>
                  <a:t>Amdahls</a:t>
                </a:r>
                <a:r>
                  <a:rPr lang="en-US" dirty="0"/>
                  <a:t> law</a:t>
                </a:r>
              </a:p>
              <a:p>
                <a:pPr lvl="1"/>
                <a:r>
                  <a:rPr lang="en-US" dirty="0"/>
                  <a:t>imagine program with fraction, f, that speeds up perfectly and fraction (1-f) that does not speed up at all when running on multiple processors</a:t>
                </a:r>
              </a:p>
              <a:p>
                <a:pPr lvl="1"/>
                <a:r>
                  <a:rPr lang="en-US" dirty="0"/>
                  <a:t>the execution time on N processors will be</a:t>
                </a:r>
              </a:p>
              <a:p>
                <a:pPr lvl="1"/>
                <a:endParaRPr lang="en-US" dirty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</m:d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457200" lvl="1" indent="0">
                  <a:buNone/>
                </a:pPr>
                <a:r>
                  <a:rPr lang="en-US" dirty="0"/>
                  <a:t>	where T</a:t>
                </a:r>
                <a:r>
                  <a:rPr lang="en-US" baseline="-25000" dirty="0"/>
                  <a:t>1</a:t>
                </a:r>
                <a:r>
                  <a:rPr lang="en-US" dirty="0"/>
                  <a:t> is time on one processor</a:t>
                </a:r>
              </a:p>
              <a:p>
                <a:pPr marL="457200" lvl="1" indent="0">
                  <a:buNone/>
                </a:pPr>
                <a:endParaRPr lang="en-US" dirty="0"/>
              </a:p>
              <a:p>
                <a:pPr lvl="1"/>
                <a:r>
                  <a:rPr lang="en-US" dirty="0"/>
                  <a:t>define speedup as ratio of T</a:t>
                </a:r>
                <a:r>
                  <a:rPr lang="en-US" baseline="-25000" dirty="0"/>
                  <a:t>1</a:t>
                </a:r>
                <a:r>
                  <a:rPr lang="en-US" dirty="0"/>
                  <a:t> and T</a:t>
                </a:r>
                <a:r>
                  <a:rPr lang="en-US" baseline="-25000" dirty="0"/>
                  <a:t>N</a:t>
                </a:r>
              </a:p>
              <a:p>
                <a:pPr marL="457200" lvl="1" indent="0">
                  <a:buNone/>
                </a:pPr>
                <a:endParaRPr lang="en-US" dirty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  <a:p>
                <a:pPr marL="457200" lvl="1" indent="0">
                  <a:buNone/>
                </a:pPr>
                <a:r>
                  <a:rPr lang="en-US" dirty="0"/>
                  <a:t>e.g. if we run on 10 processors and time to solution is one tenth, then speedup is 10.</a:t>
                </a:r>
              </a:p>
            </p:txBody>
          </p:sp>
        </mc:Choice>
        <mc:Fallback xmlns="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C0123E8F-9308-BE4A-B4CD-689982C70A5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66" t="-3499" r="-10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6508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25199-E0A0-F14D-8658-EE937BB7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does speedup vary as parallel fraction varies?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AAF0F-9176-D548-AEC5-E80BBD337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DB2A57-BA5A-2B4D-8CD3-046C4D050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AEE298-FE26-6548-A569-1442B9BDF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2A5C-1DC8-7242-A6E4-AE4A4143E14A}" type="slidenum">
              <a:rPr lang="en-US" smtClean="0"/>
              <a:t>7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DD722C2C-A296-564D-92DD-8AC73F760A9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/>
                  <a:t>Also define efficiency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en-US"/>
              </a:p>
              <a:p>
                <a:pPr marL="457200" lvl="1" indent="0">
                  <a:buNone/>
                </a:pPr>
                <a:r>
                  <a:rPr lang="en-US"/>
                  <a:t>so that E=1 means (for example) speedup of 10 on 10 processors.</a:t>
                </a:r>
              </a:p>
              <a:p>
                <a:pPr marL="457200" lvl="1" indent="0">
                  <a:buNone/>
                </a:pPr>
                <a:endParaRPr lang="en-US"/>
              </a:p>
              <a:p>
                <a:pPr marL="457200" lvl="1" indent="0">
                  <a:buNone/>
                </a:pPr>
                <a:r>
                  <a:rPr lang="en-US"/>
                  <a:t>we can define efficiency, E, as a function of parallel fraction, f, for a processor count, N 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DD722C2C-A296-564D-92DD-8AC73F760A9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87" t="-23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2423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25199-E0A0-F14D-8658-EE937BB7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Plotting efficiency for N and f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AAF0F-9176-D548-AEC5-E80BBD337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DB2A57-BA5A-2B4D-8CD3-046C4D050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AEE298-FE26-6548-A569-1442B9BDF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2A5C-1DC8-7242-A6E4-AE4A4143E14A}" type="slidenum">
              <a:rPr lang="en-US" smtClean="0"/>
              <a:t>8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FD38D0-031E-694A-98DD-4BF431D959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109307"/>
            <a:ext cx="5911384" cy="34123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C36757D-06C0-A547-828E-3D31F000C2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206" y="1342541"/>
            <a:ext cx="6079472" cy="318003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083BC9D-C30A-384F-A69C-150B85017EBB}"/>
              </a:ext>
            </a:extLst>
          </p:cNvPr>
          <p:cNvSpPr txBox="1"/>
          <p:nvPr/>
        </p:nvSpPr>
        <p:spPr>
          <a:xfrm>
            <a:off x="469557" y="5053914"/>
            <a:ext cx="5626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err="1"/>
              <a:t>Amdahls</a:t>
            </a:r>
            <a:r>
              <a:rPr lang="en-US"/>
              <a:t> characterizes “strong scaling” i.e. efficiency when problem size is held constant. </a:t>
            </a:r>
          </a:p>
          <a:p>
            <a:r>
              <a:rPr lang="en-US"/>
              <a:t>In reality, weather, molecular dynamics </a:t>
            </a:r>
            <a:r>
              <a:rPr lang="en-US" err="1"/>
              <a:t>etc</a:t>
            </a:r>
            <a:r>
              <a:rPr lang="en-US"/>
              <a:t>… run larger problems on larger computers such that f increases.</a:t>
            </a:r>
          </a:p>
        </p:txBody>
      </p:sp>
    </p:spTree>
    <p:extLst>
      <p:ext uri="{BB962C8B-B14F-4D97-AF65-F5344CB8AC3E}">
        <p14:creationId xmlns:p14="http://schemas.microsoft.com/office/powerpoint/2010/main" val="15986009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25199-E0A0-F14D-8658-EE937BB7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Gustafsons</a:t>
            </a:r>
            <a:r>
              <a:rPr lang="en-US"/>
              <a:t> Law v Amdahl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AAF0F-9176-D548-AEC5-E80BBD337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11/30/2021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DB2A57-BA5A-2B4D-8CD3-046C4D050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12.010 Lec22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AEE298-FE26-6548-A569-1442B9BDF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2A5C-1DC8-7242-A6E4-AE4A4143E14A}" type="slidenum">
              <a:rPr lang="en-US" smtClean="0"/>
              <a:t>9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083BC9D-C30A-384F-A69C-150B85017EBB}"/>
              </a:ext>
            </a:extLst>
          </p:cNvPr>
          <p:cNvSpPr txBox="1"/>
          <p:nvPr/>
        </p:nvSpPr>
        <p:spPr>
          <a:xfrm>
            <a:off x="469557" y="1556952"/>
            <a:ext cx="562644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err="1"/>
              <a:t>Amdahls</a:t>
            </a:r>
            <a:r>
              <a:rPr lang="en-US"/>
              <a:t> characterizes “strong scaling” i.e. efficiency when problem size is held constant. </a:t>
            </a:r>
          </a:p>
          <a:p>
            <a:endParaRPr lang="en-US"/>
          </a:p>
          <a:p>
            <a:r>
              <a:rPr lang="en-US"/>
              <a:t>In reality, weather, molecular dynamics </a:t>
            </a:r>
            <a:r>
              <a:rPr lang="en-US" err="1"/>
              <a:t>etc</a:t>
            </a:r>
            <a:r>
              <a:rPr lang="en-US"/>
              <a:t>… run larger problems on larger computers such that f increases. This is called weak scaling.</a:t>
            </a:r>
          </a:p>
          <a:p>
            <a:endParaRPr lang="en-US"/>
          </a:p>
          <a:p>
            <a:r>
              <a:rPr lang="en-US" err="1"/>
              <a:t>Gustafsons</a:t>
            </a:r>
            <a:r>
              <a:rPr lang="en-US"/>
              <a:t> law expresses a weak scaling speedup relation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2B879DB-3777-B941-9F76-012B2D855C91}"/>
                  </a:ext>
                </a:extLst>
              </p:cNvPr>
              <p:cNvSpPr txBox="1"/>
              <p:nvPr/>
            </p:nvSpPr>
            <p:spPr>
              <a:xfrm>
                <a:off x="1206320" y="4181762"/>
                <a:ext cx="351987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2B879DB-3777-B941-9F76-012B2D855C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6320" y="4181762"/>
                <a:ext cx="3519874" cy="276999"/>
              </a:xfrm>
              <a:prstGeom prst="rect">
                <a:avLst/>
              </a:prstGeom>
              <a:blipFill>
                <a:blip r:embed="rId2"/>
                <a:stretch>
                  <a:fillRect l="-1083" b="-14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90016D92-59E8-9A44-85CD-E2D6E8FC0F22}"/>
              </a:ext>
            </a:extLst>
          </p:cNvPr>
          <p:cNvSpPr txBox="1"/>
          <p:nvPr/>
        </p:nvSpPr>
        <p:spPr>
          <a:xfrm>
            <a:off x="596348" y="4711148"/>
            <a:ext cx="6579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where s is the fraction of the program that runs serially.</a:t>
            </a:r>
          </a:p>
          <a:p>
            <a:r>
              <a:rPr lang="en-US"/>
              <a:t>In </a:t>
            </a:r>
            <a:r>
              <a:rPr lang="en-US" err="1"/>
              <a:t>Gustafsons</a:t>
            </a:r>
            <a:r>
              <a:rPr lang="en-US"/>
              <a:t> law speedup increases with N, because the serial fraction becomes a smaller part of the overall work.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320485-2ECF-1B48-AC5A-6464FEC5809A}"/>
              </a:ext>
            </a:extLst>
          </p:cNvPr>
          <p:cNvSpPr txBox="1"/>
          <p:nvPr/>
        </p:nvSpPr>
        <p:spPr>
          <a:xfrm>
            <a:off x="7643191" y="1818861"/>
            <a:ext cx="4114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In reality many real problems in scientific will exhibit some combination of strong and weak scaling.</a:t>
            </a:r>
          </a:p>
          <a:p>
            <a:r>
              <a:rPr lang="en-US"/>
              <a:t>i.e.</a:t>
            </a:r>
          </a:p>
          <a:p>
            <a:r>
              <a:rPr lang="en-US"/>
              <a:t>they are not completely fixed in size </a:t>
            </a:r>
          </a:p>
          <a:p>
            <a:r>
              <a:rPr lang="en-US"/>
              <a:t>and</a:t>
            </a:r>
          </a:p>
          <a:p>
            <a:r>
              <a:rPr lang="en-US"/>
              <a:t>they can not be sensibly grown forever</a:t>
            </a:r>
          </a:p>
        </p:txBody>
      </p:sp>
    </p:spTree>
    <p:extLst>
      <p:ext uri="{BB962C8B-B14F-4D97-AF65-F5344CB8AC3E}">
        <p14:creationId xmlns:p14="http://schemas.microsoft.com/office/powerpoint/2010/main" val="40184233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2272a47-6a34-441e-975c-341e732a1f8b" xsi:nil="true"/>
    <DateCreated xmlns="ce0de229-b968-460b-bfa6-c309bf067a33" xsi:nil="true"/>
    <lcf76f155ced4ddcb4097134ff3c332f xmlns="ce0de229-b968-460b-bfa6-c309bf067a33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F4D1872214E7E4AA66A0644C9DCCEFF" ma:contentTypeVersion="20" ma:contentTypeDescription="Create a new document." ma:contentTypeScope="" ma:versionID="7c43e3db2e85c28eb23ae05c18cf72c6">
  <xsd:schema xmlns:xsd="http://www.w3.org/2001/XMLSchema" xmlns:xs="http://www.w3.org/2001/XMLSchema" xmlns:p="http://schemas.microsoft.com/office/2006/metadata/properties" xmlns:ns2="ce0de229-b968-460b-bfa6-c309bf067a33" xmlns:ns3="b2272a47-6a34-441e-975c-341e732a1f8b" targetNamespace="http://schemas.microsoft.com/office/2006/metadata/properties" ma:root="true" ma:fieldsID="cdbcb2543657bb87dea09a91505f6f52" ns2:_="" ns3:_="">
    <xsd:import namespace="ce0de229-b968-460b-bfa6-c309bf067a33"/>
    <xsd:import namespace="b2272a47-6a34-441e-975c-341e732a1f8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DateCreated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0de229-b968-460b-bfa6-c309bf067a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ateCreated" ma:index="20" nillable="true" ma:displayName="Date Created" ma:format="DateOnly" ma:internalName="DateCreated">
      <xsd:simpleType>
        <xsd:restriction base="dms:DateTime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3350ec4-10e3-4b5d-9666-7d76f34ba4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272a47-6a34-441e-975c-341e732a1f8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f8e604a0-3b80-4256-b30c-b3eb53d14f4e}" ma:internalName="TaxCatchAll" ma:showField="CatchAllData" ma:web="b2272a47-6a34-441e-975c-341e732a1f8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B89A1BE-E664-41E0-A752-AA304AB5248A}">
  <ds:schemaRefs>
    <ds:schemaRef ds:uri="http://schemas.microsoft.com/office/2006/metadata/properties"/>
    <ds:schemaRef ds:uri="http://schemas.microsoft.com/office/infopath/2007/PartnerControls"/>
    <ds:schemaRef ds:uri="b2272a47-6a34-441e-975c-341e732a1f8b"/>
    <ds:schemaRef ds:uri="ce0de229-b968-460b-bfa6-c309bf067a33"/>
  </ds:schemaRefs>
</ds:datastoreItem>
</file>

<file path=customXml/itemProps2.xml><?xml version="1.0" encoding="utf-8"?>
<ds:datastoreItem xmlns:ds="http://schemas.openxmlformats.org/officeDocument/2006/customXml" ds:itemID="{FF126638-4316-4B92-B188-9EB48FBE1F3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918802D-04FE-467B-B0A2-557900BCC9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0de229-b968-460b-bfa6-c309bf067a33"/>
    <ds:schemaRef ds:uri="b2272a47-6a34-441e-975c-341e732a1f8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3666</TotalTime>
  <Words>1368</Words>
  <Application>Microsoft Macintosh PowerPoint</Application>
  <PresentationFormat>Widescreen</PresentationFormat>
  <Paragraphs>233</Paragraphs>
  <Slides>22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-apple-system</vt:lpstr>
      <vt:lpstr>Arial</vt:lpstr>
      <vt:lpstr>Calibri</vt:lpstr>
      <vt:lpstr>Calibri Light</vt:lpstr>
      <vt:lpstr>Cambria Math</vt:lpstr>
      <vt:lpstr>Courier New</vt:lpstr>
      <vt:lpstr>Office Theme</vt:lpstr>
      <vt:lpstr>12.010 Computational Methods of Scientific Programming 2021</vt:lpstr>
      <vt:lpstr>Summary</vt:lpstr>
      <vt:lpstr>Explicitly Parallel Programs</vt:lpstr>
      <vt:lpstr>Examples</vt:lpstr>
      <vt:lpstr>Examples</vt:lpstr>
      <vt:lpstr>When is parallelism useful? </vt:lpstr>
      <vt:lpstr>How does speedup vary as parallel fraction varies?</vt:lpstr>
      <vt:lpstr>Plotting efficiency for N and f</vt:lpstr>
      <vt:lpstr>Gustafsons Law v Amdahl</vt:lpstr>
      <vt:lpstr>Handson</vt:lpstr>
      <vt:lpstr>Writing parallel programs with MPI</vt:lpstr>
      <vt:lpstr>Programming with MPI</vt:lpstr>
      <vt:lpstr>Role of MPI</vt:lpstr>
      <vt:lpstr>Basic hardware and programming model</vt:lpstr>
      <vt:lpstr>Ingredients of MPI</vt:lpstr>
      <vt:lpstr>MPI Hello World</vt:lpstr>
      <vt:lpstr>MPI Hello World – “classic MPI”</vt:lpstr>
      <vt:lpstr>Hands on</vt:lpstr>
      <vt:lpstr>Beyond Python MPI</vt:lpstr>
      <vt:lpstr>Hands on</vt:lpstr>
      <vt:lpstr>Hands 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12.010 Computational Methods of Scientific Programming 2021</dc:title>
  <dc:creator>Thomas A Herring</dc:creator>
  <cp:lastModifiedBy>Yunpeng Wang</cp:lastModifiedBy>
  <cp:revision>7</cp:revision>
  <dcterms:created xsi:type="dcterms:W3CDTF">2021-11-18T15:40:55Z</dcterms:created>
  <dcterms:modified xsi:type="dcterms:W3CDTF">2025-07-29T19:53:59Z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0x0101001F4D1872214E7E4AA66A0644C9DCCEFF</vt:lpwstr>
  </property>
</Properties>
</file>