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34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5" r:id="rId29"/>
    <p:sldId id="282" r:id="rId30"/>
    <p:sldId id="283" r:id="rId31"/>
    <p:sldId id="284" r:id="rId32"/>
    <p:sldId id="26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177619-4726-124C-88E0-8A44741E7116}" v="2" dt="2021-12-02T16:53:21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76"/>
    <p:restoredTop sz="95363"/>
  </p:normalViewPr>
  <p:slideViewPr>
    <p:cSldViewPr snapToGrid="0" snapToObjects="1">
      <p:cViewPr varScale="1">
        <p:scale>
          <a:sx n="97" d="100"/>
          <a:sy n="97" d="100"/>
        </p:scale>
        <p:origin x="2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BE905-DA9F-5F4B-B4E1-CD9479A576E5}" type="datetimeFigureOut">
              <a:rPr lang="en-US" smtClean="0"/>
              <a:t>7/29/25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4940D-1A14-0E44-9F58-510F2AD2C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34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here 21/12/02</a:t>
            </a:r>
            <a:r>
              <a:rPr lang="en-US"/>
              <a:t>: Still need to see CI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4940D-1A14-0E44-9F58-510F2AD2C94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32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EE022-E9C9-F748-AD9F-717FEE3414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C3BDD1-124E-D644-9F77-0A54EEDC4C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550D9-D376-1D42-AABC-C5ECC50EE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57818-8097-A449-B107-F314BC8A9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0FA47-F61F-654A-A7ED-8E63C55EF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6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0AA98-E8C1-394C-A9FE-234FD4520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01DD62-761C-0747-9334-5E6658873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7868F-1F33-5849-82C3-CFB2E374C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34A46-9CED-D048-B941-A80D94542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8E9DC-5F97-954D-9C81-741EB293F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264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AA4B0D-0522-354E-B3FC-A9F5887982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6223DF-8C17-1541-8F66-64E803C00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4B94F4-73DC-0E4A-B580-A17D244EF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58323-7DFB-8A44-B3C2-EB4E2B56A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E37B69-051A-C445-8211-FEB0CBFE3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2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B0E06-BA85-624E-A435-62DE8931F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3208A-8853-E34C-B529-813149123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A0BB1-3F3B-0C4A-A1F3-B4B284646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0BEFF-2546-2847-A56C-1CDAEE0B8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60665-101D-8B45-9714-DE05D68CB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539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AA761-DE9C-9346-9F35-DD819CD5A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62ED09-CA1E-6A40-99BE-E7A1EDD6E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E9F44-6327-3D45-AD56-139401BDA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D0B9B-3860-634B-9AC1-4A497BE7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3F0FD-1F9F-1342-A4E9-004B6D714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53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1AD06-27F0-3942-9F73-15414EEDC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18EDD-4D57-5B4D-B5BA-724F1C9245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6B0D43-C3E6-0549-810E-2F6D9839B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B7F1B-CD53-E447-9297-0EA1A57F3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10B94A-6E0B-EA4B-A352-0643D63E5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B0B770-8681-504B-9449-49DC3C635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68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DE9CA-9906-BF4C-9FC1-43D4F19DB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F9904C-CDF2-2249-9E38-66EF3E10E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1AEC27-CEA1-264B-BEC5-3CD342483B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D3FAF-6B92-4844-A75E-F2DB6E5885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5AD3DC-F3B5-7D49-98F7-DC1ADFB4B1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229BCF-821E-2041-B85B-6D38E9397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9E8122-E793-AC43-A383-E2E6583B1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6A17E7-DB29-5C41-831A-B85471790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004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6D05-3525-864E-B848-127F22014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837D8D-3945-6E43-A72D-0B2AACFDD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1EB31A-4B79-6E4A-A0DC-28BDDC76E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5A972A-3A3F-D748-8DB5-ED1CD7054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95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82E6A4-3A9F-0B44-AC63-EF4D6C7F3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482CA6-2E7C-ED49-A751-D9DC26C59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D84AC-7BED-7545-B745-C5A9F33D9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3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02514-2804-8844-AD7A-382250874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837F6-6B2C-694A-B8D6-074A0079D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348972-5731-1145-8D74-F381FAA41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A4E20-8316-F04E-B73D-541BF0B40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7E7C2C-435C-9B4C-96C8-CE4B0331B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279245-91B6-7F4F-BFA1-B1C4B481F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61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4C33B-C7F4-BF49-98BA-DB1311BE4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639CE4-B808-BE40-BAF4-9A72AA1828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D180CB-BA27-1043-A99A-D822C0AFD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DDC41E-2C79-6F46-924A-23B30E2D9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4FF29-27A3-6A44-9F77-4CA31034F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DA0F2-9FB8-2A49-9F4A-AA4223CD0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45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163AEC-A278-2049-B5BC-C5B571334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82CEFA-E3A7-FA45-9B49-ED16C58AD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A82B5-C880-8348-AA00-1E777DF5F2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79471-BF0C-404E-80E1-52030EFF56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FDA3C-EEE1-414F-B979-800C605F95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5F338-20D0-004B-829C-A3680F9EF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68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3233/DS-190026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YAM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" TargetMode="External"/><Relationship Id="rId7" Type="http://schemas.openxmlformats.org/officeDocument/2006/relationships/hyperlink" Target="https://ocw.mit.edu/help/faq-fair-us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hyperlink" Target="https://joss.theoj.org/" TargetMode="Externa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psyarxiv.com/fwxs4/" TargetMode="External"/><Relationship Id="rId2" Type="http://schemas.openxmlformats.org/officeDocument/2006/relationships/hyperlink" Target="https://journals.plos.org/ploscompbiol/article?id=10.1371/journal.pcbi.1008316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" TargetMode="Externa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12.010 </a:t>
            </a:r>
            <a:r>
              <a:rPr lang="en-US" b="1"/>
              <a:t>Computational Methods of Scientific Programming 2021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r>
              <a:rPr lang="en-US"/>
              <a:t>Lecture 22: </a:t>
            </a:r>
            <a:r>
              <a:rPr lang="en-US" dirty="0"/>
              <a:t>Version control and software management practices</a:t>
            </a:r>
            <a:endParaRPr lang="en-US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6F587-6D35-634A-AF04-5EB71BAD1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EEE53-C945-4F41-BAD9-ACA579FD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AEEBE-5C46-D949-8B82-A18BE4205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198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2B0E8-0F0E-FA41-AE6B-30D291DC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535" y="9202"/>
            <a:ext cx="10515600" cy="1325563"/>
          </a:xfrm>
        </p:spPr>
        <p:txBody>
          <a:bodyPr/>
          <a:lstStyle/>
          <a:p>
            <a:r>
              <a:rPr lang="en-US" dirty="0"/>
              <a:t>Working with Git via </a:t>
            </a:r>
            <a:r>
              <a:rPr lang="en-US" dirty="0" err="1"/>
              <a:t>Github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8BBD87-5CF3-0C4E-8169-170CBD56F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779" y="1470454"/>
            <a:ext cx="3632886" cy="470650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Git on its own can be a bit fiddly to use, especially for sharing and publishing code and remote collaboration. Lots of projects use </a:t>
            </a:r>
            <a:r>
              <a:rPr lang="en-US" dirty="0" err="1"/>
              <a:t>Github</a:t>
            </a:r>
            <a:r>
              <a:rPr lang="en-US" dirty="0"/>
              <a:t> to streamline workflow. </a:t>
            </a:r>
          </a:p>
          <a:p>
            <a:r>
              <a:rPr lang="en-US" dirty="0"/>
              <a:t>Creating a copy of an existing repository, making a change and then submitting change back to original repository is a good way to start. In </a:t>
            </a:r>
            <a:r>
              <a:rPr lang="en-US" dirty="0" err="1"/>
              <a:t>Github</a:t>
            </a:r>
            <a:r>
              <a:rPr lang="en-US" dirty="0"/>
              <a:t> this starts with a “fork” of the existing repository.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50CC6-7BAD-2046-A309-B5B90ABF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6DAC1-965C-1748-BF14-2483773FC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EE393-45BC-6F48-884F-B758E920B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8F20A4-73D7-7D45-8320-5EDC5B000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8574" y="1394126"/>
            <a:ext cx="4470400" cy="533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95987C-ADC8-864D-8C22-439FB435A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660" y="1795691"/>
            <a:ext cx="4394200" cy="622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9C3F4A-7D0E-DF44-A96F-BCC6EA02B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8574" y="2352221"/>
            <a:ext cx="2977523" cy="36092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BCD1A5-55AB-9846-A05F-6E0DD2B855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0270" y="5468304"/>
            <a:ext cx="5283200" cy="889000"/>
          </a:xfrm>
          <a:prstGeom prst="rect">
            <a:avLst/>
          </a:prstGeom>
        </p:spPr>
      </p:pic>
      <p:cxnSp>
        <p:nvCxnSpPr>
          <p:cNvPr id="12" name="Curved Connector 11">
            <a:extLst>
              <a:ext uri="{FF2B5EF4-FFF2-40B4-BE49-F238E27FC236}">
                <a16:creationId xmlns:a16="http://schemas.microsoft.com/office/drawing/2014/main" id="{E040D291-CE85-8344-830C-FC652E372E4D}"/>
              </a:ext>
            </a:extLst>
          </p:cNvPr>
          <p:cNvCxnSpPr>
            <a:cxnSpLocks/>
          </p:cNvCxnSpPr>
          <p:nvPr/>
        </p:nvCxnSpPr>
        <p:spPr>
          <a:xfrm rot="10800000" flipV="1">
            <a:off x="7146098" y="2520777"/>
            <a:ext cx="1464503" cy="121096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072C3D8B-D14C-7043-87B8-00948A2A7301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7146097" y="4665406"/>
            <a:ext cx="2085773" cy="80289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6F2F444-3634-F84B-BD4D-F2E1B4099B9B}"/>
              </a:ext>
            </a:extLst>
          </p:cNvPr>
          <p:cNvSpPr txBox="1"/>
          <p:nvPr/>
        </p:nvSpPr>
        <p:spPr>
          <a:xfrm>
            <a:off x="8476735" y="3429000"/>
            <a:ext cx="3331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Fork to your own </a:t>
            </a:r>
            <a:r>
              <a:rPr lang="en-US" dirty="0" err="1"/>
              <a:t>Github</a:t>
            </a:r>
            <a:r>
              <a:rPr lang="en-US" dirty="0"/>
              <a:t> account.</a:t>
            </a:r>
          </a:p>
        </p:txBody>
      </p:sp>
    </p:spTree>
    <p:extLst>
      <p:ext uri="{BB962C8B-B14F-4D97-AF65-F5344CB8AC3E}">
        <p14:creationId xmlns:p14="http://schemas.microsoft.com/office/powerpoint/2010/main" val="103897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2B0E8-0F0E-FA41-AE6B-30D291DC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535" y="9202"/>
            <a:ext cx="10515600" cy="1325563"/>
          </a:xfrm>
        </p:spPr>
        <p:txBody>
          <a:bodyPr/>
          <a:lstStyle/>
          <a:p>
            <a:r>
              <a:rPr lang="en-US" dirty="0"/>
              <a:t>After creating a “fork”, download to local compute using “clone”.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50CC6-7BAD-2046-A309-B5B90ABF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6DAC1-965C-1748-BF14-2483773FC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EE393-45BC-6F48-884F-B758E920B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11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70DF8E0-CDFC-074B-8AFC-FA387ED43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35" y="1334765"/>
            <a:ext cx="11315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011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2B0E8-0F0E-FA41-AE6B-30D291DC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535" y="9202"/>
            <a:ext cx="10515600" cy="1325563"/>
          </a:xfrm>
        </p:spPr>
        <p:txBody>
          <a:bodyPr/>
          <a:lstStyle/>
          <a:p>
            <a:r>
              <a:rPr lang="en-US" dirty="0"/>
              <a:t>Now lets make a change – we do this on a “branch”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50CC6-7BAD-2046-A309-B5B90ABF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6DAC1-965C-1748-BF14-2483773FC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EE393-45BC-6F48-884F-B758E920B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BF5DAD-F547-754B-986E-9EA044D97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65" y="1764092"/>
            <a:ext cx="8229607" cy="27405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6E33F7-DCB2-954A-9EFD-425EE127E861}"/>
              </a:ext>
            </a:extLst>
          </p:cNvPr>
          <p:cNvSpPr txBox="1"/>
          <p:nvPr/>
        </p:nvSpPr>
        <p:spPr>
          <a:xfrm>
            <a:off x="8736227" y="1235676"/>
            <a:ext cx="30562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There are lots of ways to use Git. </a:t>
            </a:r>
          </a:p>
          <a:p>
            <a:endParaRPr lang="en-US" dirty="0"/>
          </a:p>
          <a:p>
            <a:r>
              <a:rPr lang="en-US" dirty="0"/>
              <a:t>A common practice is to create a “branch” for a set of edits.</a:t>
            </a:r>
          </a:p>
          <a:p>
            <a:endParaRPr lang="en-US" dirty="0"/>
          </a:p>
          <a:p>
            <a:r>
              <a:rPr lang="en-US" dirty="0"/>
              <a:t>The default branch is called master or main, here we create a branch with a name to remind us what it is for.</a:t>
            </a:r>
          </a:p>
          <a:p>
            <a:endParaRPr lang="en-US" dirty="0"/>
          </a:p>
          <a:p>
            <a:r>
              <a:rPr lang="en-US" dirty="0"/>
              <a:t>Once we have created our file we need to add and commit.</a:t>
            </a:r>
          </a:p>
          <a:p>
            <a:endParaRPr lang="en-US" dirty="0"/>
          </a:p>
          <a:p>
            <a:r>
              <a:rPr lang="en-US" dirty="0"/>
              <a:t>This records our new changes locally, associated with the branch.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E8BD9AC-739D-D548-9C1D-D868AD9FA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65" y="4614048"/>
            <a:ext cx="7890819" cy="167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03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2B0E8-0F0E-FA41-AE6B-30D291DC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535" y="9202"/>
            <a:ext cx="10515600" cy="1325563"/>
          </a:xfrm>
        </p:spPr>
        <p:txBody>
          <a:bodyPr/>
          <a:lstStyle/>
          <a:p>
            <a:r>
              <a:rPr lang="en-US" dirty="0"/>
              <a:t>After we are happy with our local changes we can “push” them to our repository fork.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50CC6-7BAD-2046-A309-B5B90ABF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6DAC1-965C-1748-BF14-2483773FC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EE393-45BC-6F48-884F-B758E920B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13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86585A-E059-534C-B75E-B84AC4083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65" y="1858498"/>
            <a:ext cx="7943335" cy="37983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18EFADD-DA94-4749-9986-89844CCED7F7}"/>
              </a:ext>
            </a:extLst>
          </p:cNvPr>
          <p:cNvSpPr txBox="1"/>
          <p:nvPr/>
        </p:nvSpPr>
        <p:spPr>
          <a:xfrm>
            <a:off x="8736227" y="1235676"/>
            <a:ext cx="30562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use “git push” to send changes back to the repository we cloned.</a:t>
            </a:r>
          </a:p>
          <a:p>
            <a:endParaRPr lang="en-US" dirty="0"/>
          </a:p>
          <a:p>
            <a:r>
              <a:rPr lang="en-US" dirty="0"/>
              <a:t>Here we use </a:t>
            </a:r>
          </a:p>
          <a:p>
            <a:endParaRPr lang="en-US" dirty="0"/>
          </a:p>
          <a:p>
            <a:r>
              <a:rPr lang="en-US" dirty="0"/>
              <a:t>git push --set-upstream origin </a:t>
            </a:r>
            <a:r>
              <a:rPr lang="en-US" dirty="0" err="1"/>
              <a:t>chris</a:t>
            </a:r>
            <a:r>
              <a:rPr lang="en-US" dirty="0"/>
              <a:t>/small-test-edit</a:t>
            </a:r>
          </a:p>
          <a:p>
            <a:endParaRPr lang="en-US" dirty="0"/>
          </a:p>
          <a:p>
            <a:r>
              <a:rPr lang="en-US" dirty="0"/>
              <a:t>to “push” changes to our </a:t>
            </a:r>
            <a:r>
              <a:rPr lang="en-US" dirty="0" err="1"/>
              <a:t>Github</a:t>
            </a:r>
            <a:r>
              <a:rPr lang="en-US" dirty="0"/>
              <a:t> repository.</a:t>
            </a:r>
          </a:p>
        </p:txBody>
      </p:sp>
    </p:spTree>
    <p:extLst>
      <p:ext uri="{BB962C8B-B14F-4D97-AF65-F5344CB8AC3E}">
        <p14:creationId xmlns:p14="http://schemas.microsoft.com/office/powerpoint/2010/main" val="2521138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DC090-47D2-4341-BA8D-C3FD0C99C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push our online repo has changes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2C5E2-0CA7-534D-B3A9-9BC214F59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D42D03-B721-F742-83E9-B668AA8C6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F4801-E5E3-F54A-8D10-B8BB16CF7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989C97-044F-924E-B0CE-19A7CD6CB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97" y="2091379"/>
            <a:ext cx="9819503" cy="38642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10DF7D-6846-9E47-84FB-A27EE2E5F1DA}"/>
              </a:ext>
            </a:extLst>
          </p:cNvPr>
          <p:cNvSpPr txBox="1"/>
          <p:nvPr/>
        </p:nvSpPr>
        <p:spPr>
          <a:xfrm>
            <a:off x="10305536" y="1915297"/>
            <a:ext cx="1723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online repo also has a “Compare &amp; pull request “ button.</a:t>
            </a:r>
          </a:p>
        </p:txBody>
      </p:sp>
    </p:spTree>
    <p:extLst>
      <p:ext uri="{BB962C8B-B14F-4D97-AF65-F5344CB8AC3E}">
        <p14:creationId xmlns:p14="http://schemas.microsoft.com/office/powerpoint/2010/main" val="2062975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C73DB-2CC4-D14A-AA8E-E74410620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205" y="-155954"/>
            <a:ext cx="10515600" cy="1325563"/>
          </a:xfrm>
        </p:spPr>
        <p:txBody>
          <a:bodyPr/>
          <a:lstStyle/>
          <a:p>
            <a:r>
              <a:rPr lang="en-US" dirty="0"/>
              <a:t>Current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D865B-07B6-0646-A799-65E2C7FA9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5920"/>
            <a:ext cx="5389605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Official repository unchanged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Fork of official repository has a “branch” with changes that we made on a local machine and “pushed” to </a:t>
            </a:r>
            <a:r>
              <a:rPr lang="en-US" dirty="0" err="1"/>
              <a:t>Github</a:t>
            </a:r>
            <a:r>
              <a:rPr lang="en-US" dirty="0"/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Local machine has clone of our fork. It has branch and main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E538F-FEFE-E94C-B598-75577AAF2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1D662-61D0-5F47-ADD1-5DDF60304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16867-8FF6-4749-8CD8-B9B00D30B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D7F67F-CB27-1B42-B4A2-579BFA29C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493043"/>
            <a:ext cx="5662141" cy="18633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3A9723-E25F-5F4E-8662-336E7CB8C159}"/>
              </a:ext>
            </a:extLst>
          </p:cNvPr>
          <p:cNvSpPr txBox="1"/>
          <p:nvPr/>
        </p:nvSpPr>
        <p:spPr>
          <a:xfrm>
            <a:off x="7387280" y="506827"/>
            <a:ext cx="425072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we now want to update the official repository we create a ”pull request” (PR).</a:t>
            </a:r>
          </a:p>
          <a:p>
            <a:endParaRPr lang="en-US" dirty="0"/>
          </a:p>
          <a:p>
            <a:r>
              <a:rPr lang="en-US" dirty="0"/>
              <a:t>A PR is a way to ask the maintainer of the official repository to incorporate your changes (i.e. pull them into the official repository).</a:t>
            </a:r>
          </a:p>
          <a:p>
            <a:endParaRPr lang="en-US" dirty="0"/>
          </a:p>
          <a:p>
            <a:r>
              <a:rPr lang="en-US" dirty="0"/>
              <a:t>Note – </a:t>
            </a:r>
          </a:p>
          <a:p>
            <a:endParaRPr lang="en-US" dirty="0"/>
          </a:p>
          <a:p>
            <a:r>
              <a:rPr lang="en-US" dirty="0"/>
              <a:t>This workflow can seem somewhat complicated. It is does allow people all over the planet to collaborate on large software. </a:t>
            </a:r>
          </a:p>
          <a:p>
            <a:endParaRPr lang="en-US" dirty="0"/>
          </a:p>
          <a:p>
            <a:r>
              <a:rPr lang="en-US" dirty="0"/>
              <a:t>Git does not know which is the “official” repository. That is a choice of a project. All repositories are peers to Git. </a:t>
            </a:r>
          </a:p>
        </p:txBody>
      </p:sp>
    </p:spTree>
    <p:extLst>
      <p:ext uri="{BB962C8B-B14F-4D97-AF65-F5344CB8AC3E}">
        <p14:creationId xmlns:p14="http://schemas.microsoft.com/office/powerpoint/2010/main" val="2392217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BBD87-A195-1744-8122-5431CECE3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 pull request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5DF06-5986-E54C-83FF-105699A2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9198E-EC2D-FB4E-A12E-998057D3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66C059-07CE-5C40-BF1C-A88D3B75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26CFA1-F60C-4C4E-AB82-D7EF05686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4541" y="2949033"/>
            <a:ext cx="4644080" cy="31572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EE4F3E-F6C6-BA4C-ACF1-EA0B727BE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1414732"/>
            <a:ext cx="7143750" cy="1284270"/>
          </a:xfrm>
          <a:prstGeom prst="rect">
            <a:avLst/>
          </a:prstGeom>
        </p:spPr>
      </p:pic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F7C114CA-B20B-CD43-BAE8-4CDBD3BECA1C}"/>
              </a:ext>
            </a:extLst>
          </p:cNvPr>
          <p:cNvCxnSpPr/>
          <p:nvPr/>
        </p:nvCxnSpPr>
        <p:spPr>
          <a:xfrm rot="5400000">
            <a:off x="5562600" y="2728784"/>
            <a:ext cx="716692" cy="35010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F2BE7171-F1BA-5F4E-9061-0103E81C5B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9328" y="1027906"/>
            <a:ext cx="3943039" cy="2743200"/>
          </a:xfrm>
          <a:prstGeom prst="rect">
            <a:avLst/>
          </a:prstGeom>
        </p:spPr>
      </p:pic>
      <p:cxnSp>
        <p:nvCxnSpPr>
          <p:cNvPr id="13" name="Curved Connector 12">
            <a:extLst>
              <a:ext uri="{FF2B5EF4-FFF2-40B4-BE49-F238E27FC236}">
                <a16:creationId xmlns:a16="http://schemas.microsoft.com/office/drawing/2014/main" id="{161A2B10-2396-C848-A049-5ECCDA45FBDC}"/>
              </a:ext>
            </a:extLst>
          </p:cNvPr>
          <p:cNvCxnSpPr>
            <a:endCxn id="11" idx="2"/>
          </p:cNvCxnSpPr>
          <p:nvPr/>
        </p:nvCxnSpPr>
        <p:spPr>
          <a:xfrm flipV="1">
            <a:off x="7797114" y="3771106"/>
            <a:ext cx="2063734" cy="1048029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2F1A2D4-8AD9-2E43-8ACC-E5172A3108D4}"/>
              </a:ext>
            </a:extLst>
          </p:cNvPr>
          <p:cNvSpPr txBox="1"/>
          <p:nvPr/>
        </p:nvSpPr>
        <p:spPr>
          <a:xfrm>
            <a:off x="271849" y="3262184"/>
            <a:ext cx="3200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Creating a PR results in a request being queued at the official repository. </a:t>
            </a:r>
          </a:p>
          <a:p>
            <a:endParaRPr lang="en-US" dirty="0"/>
          </a:p>
          <a:p>
            <a:r>
              <a:rPr lang="en-US" dirty="0"/>
              <a:t>The maintainers of the official repository can then review the new code, request changes and/or merge the PR into the official repo.</a:t>
            </a:r>
          </a:p>
        </p:txBody>
      </p:sp>
    </p:spTree>
    <p:extLst>
      <p:ext uri="{BB962C8B-B14F-4D97-AF65-F5344CB8AC3E}">
        <p14:creationId xmlns:p14="http://schemas.microsoft.com/office/powerpoint/2010/main" val="2326573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BBD87-A195-1744-8122-5431CECE3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Conflicts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5DF06-5986-E54C-83FF-105699A2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9198E-EC2D-FB4E-A12E-998057D3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66C059-07CE-5C40-BF1C-A88D3B75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17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F1A2D4-8AD9-2E43-8ACC-E5172A3108D4}"/>
              </a:ext>
            </a:extLst>
          </p:cNvPr>
          <p:cNvSpPr txBox="1"/>
          <p:nvPr/>
        </p:nvSpPr>
        <p:spPr>
          <a:xfrm>
            <a:off x="271849" y="1556951"/>
            <a:ext cx="3200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Two commits can potentially contain changes to same file.</a:t>
            </a:r>
          </a:p>
          <a:p>
            <a:endParaRPr lang="en-US" dirty="0"/>
          </a:p>
          <a:p>
            <a:r>
              <a:rPr lang="en-US" dirty="0"/>
              <a:t>Git will try and merge if the changes are from the same “base” _and_ they are in different parts of the file.</a:t>
            </a:r>
          </a:p>
          <a:p>
            <a:endParaRPr lang="en-US" dirty="0"/>
          </a:p>
          <a:p>
            <a:r>
              <a:rPr lang="en-US" dirty="0"/>
              <a:t>Otherwise a conflict will be detected and will need to be resolved manually.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11C42A-5D09-4944-92BF-5DF0C367E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734" y="98255"/>
            <a:ext cx="4423720" cy="22672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977385-7FFA-5743-BBA9-28D447864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475" y="2297130"/>
            <a:ext cx="4875513" cy="15711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EBCEAD-2192-0C45-A3A5-1E26A4BD9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8562" y="3868329"/>
            <a:ext cx="5843201" cy="228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05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A58-D5CF-7B46-BB59-94D212E86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4FA44-5534-CD4C-8504-D082A0183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Try fork, clone, edit, diff, log, status, commit/add, push, pull request….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A517A-229F-0C4A-8CAC-4005812F8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5A7C2-12CB-F94C-8ACF-FB393797C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4DD98-36BA-5A41-9AFF-EAA0E4E82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726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8F941-7EED-AD44-B706-8AD0A287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 and </a:t>
            </a:r>
            <a:r>
              <a:rPr lang="en-US" dirty="0" err="1"/>
              <a:t>Github</a:t>
            </a:r>
            <a:r>
              <a:rPr lang="en-US" dirty="0"/>
              <a:t>/Gitlab streamline collaboration and versioning.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AB60-E53D-B841-8385-C856E177D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BUT - what about checking if a PR will break something.</a:t>
            </a:r>
          </a:p>
          <a:p>
            <a:endParaRPr lang="en-US" dirty="0"/>
          </a:p>
          <a:p>
            <a:r>
              <a:rPr lang="en-US" dirty="0"/>
              <a:t>For this testing is important. </a:t>
            </a:r>
          </a:p>
          <a:p>
            <a:endParaRPr lang="en-US" dirty="0"/>
          </a:p>
          <a:p>
            <a:r>
              <a:rPr lang="en-US" dirty="0" err="1"/>
              <a:t>Github</a:t>
            </a:r>
            <a:r>
              <a:rPr lang="en-US" dirty="0"/>
              <a:t>/Gitlab have </a:t>
            </a:r>
            <a:r>
              <a:rPr lang="en-US" dirty="0" err="1"/>
              <a:t>builtin</a:t>
            </a:r>
            <a:r>
              <a:rPr lang="en-US" dirty="0"/>
              <a:t> features to help with automated testing.</a:t>
            </a:r>
          </a:p>
          <a:p>
            <a:pPr lvl="1"/>
            <a:r>
              <a:rPr lang="en-US" dirty="0"/>
              <a:t>CI/CD – continuous integration/continuous deployment is a name </a:t>
            </a:r>
            <a:r>
              <a:rPr lang="en-US" dirty="0" err="1"/>
              <a:t>somtimes</a:t>
            </a:r>
            <a:r>
              <a:rPr lang="en-US" dirty="0"/>
              <a:t> given to this sort of automated testing. The CI/CD name comes from online software, where the deployment of continually evolving software to web is automated (Facebook, twitter </a:t>
            </a:r>
            <a:r>
              <a:rPr lang="en-US" dirty="0" err="1"/>
              <a:t>etc</a:t>
            </a:r>
            <a:r>
              <a:rPr lang="en-US" dirty="0"/>
              <a:t>….)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9E7C5E-0690-B742-AEA9-6DC653789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F5625-81F5-3D4F-9610-6AB85818D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FFBED-A6C7-624E-A0E6-A034B75E3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954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dirty="0">
                <a:cs typeface="Calibri"/>
              </a:rPr>
              <a:t>Version control and related tools, motivation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Using “Git” and “</a:t>
            </a:r>
            <a:r>
              <a:rPr lang="en-US" dirty="0" err="1">
                <a:cs typeface="Calibri"/>
              </a:rPr>
              <a:t>Github</a:t>
            </a:r>
            <a:r>
              <a:rPr lang="en-US" dirty="0">
                <a:cs typeface="Calibri"/>
              </a:rPr>
              <a:t>”</a:t>
            </a:r>
          </a:p>
          <a:p>
            <a:pPr lvl="1"/>
            <a:r>
              <a:rPr lang="en-US" dirty="0">
                <a:cs typeface="Calibri"/>
              </a:rPr>
              <a:t>status, log, add, commit, fork, clone, push, remote, branch, pull request….</a:t>
            </a:r>
          </a:p>
          <a:p>
            <a:pPr lvl="1"/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Adding automated testing</a:t>
            </a:r>
          </a:p>
          <a:p>
            <a:pPr lvl="1"/>
            <a:r>
              <a:rPr lang="en-US" dirty="0">
                <a:cs typeface="Calibri"/>
              </a:rPr>
              <a:t>CI/CD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Publishing</a:t>
            </a:r>
          </a:p>
          <a:p>
            <a:pPr lvl="1"/>
            <a:r>
              <a:rPr lang="en-US" dirty="0" err="1">
                <a:cs typeface="Calibri"/>
              </a:rPr>
              <a:t>Zenodo</a:t>
            </a:r>
            <a:endParaRPr lang="en-US" dirty="0">
              <a:cs typeface="Calibri"/>
            </a:endParaRPr>
          </a:p>
          <a:p>
            <a:pPr lvl="1"/>
            <a:r>
              <a:rPr lang="en-US" dirty="0">
                <a:cs typeface="Calibri"/>
              </a:rPr>
              <a:t>JOSS</a:t>
            </a:r>
          </a:p>
          <a:p>
            <a:pPr lvl="1"/>
            <a:r>
              <a:rPr lang="en-US" dirty="0">
                <a:cs typeface="Calibri"/>
              </a:rPr>
              <a:t>Containers</a:t>
            </a:r>
          </a:p>
          <a:p>
            <a:pPr lvl="1"/>
            <a:endParaRPr lang="en-US" dirty="0">
              <a:cs typeface="Calibri"/>
            </a:endParaRPr>
          </a:p>
          <a:p>
            <a:pPr lvl="1"/>
            <a:endParaRPr lang="en-US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6F587-6D35-634A-AF04-5EB71BAD1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EEE53-C945-4F41-BAD9-ACA579FD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AEEBE-5C46-D949-8B82-A18BE4205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660821-EE99-ED4F-A68A-7802B930C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946" y="4970334"/>
            <a:ext cx="5486400" cy="698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9628D-EF8D-5D44-9AF5-978664DCA087}"/>
              </a:ext>
            </a:extLst>
          </p:cNvPr>
          <p:cNvSpPr/>
          <p:nvPr/>
        </p:nvSpPr>
        <p:spPr>
          <a:xfrm>
            <a:off x="4038600" y="5524992"/>
            <a:ext cx="3727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err="1">
                <a:hlinkClick r:id="rId3"/>
              </a:rPr>
              <a:t>dx.doi.org</a:t>
            </a:r>
            <a:r>
              <a:rPr lang="en-US" dirty="0">
                <a:hlinkClick r:id="rId3"/>
              </a:rPr>
              <a:t>/10.3233/DS-190026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32C1E8-FD35-E64B-A982-E8357251FA75}"/>
              </a:ext>
            </a:extLst>
          </p:cNvPr>
          <p:cNvSpPr txBox="1"/>
          <p:nvPr/>
        </p:nvSpPr>
        <p:spPr>
          <a:xfrm>
            <a:off x="8610600" y="3892378"/>
            <a:ext cx="2942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– </a:t>
            </a:r>
          </a:p>
          <a:p>
            <a:r>
              <a:rPr lang="en-US" dirty="0"/>
              <a:t>Some specific tools barely existed 5 years ago! They are useful, but the tools here are an area of frequent development. </a:t>
            </a:r>
          </a:p>
          <a:p>
            <a:r>
              <a:rPr lang="en-US" dirty="0"/>
              <a:t>The concepts are more durable.</a:t>
            </a:r>
          </a:p>
        </p:txBody>
      </p:sp>
    </p:spTree>
    <p:extLst>
      <p:ext uri="{BB962C8B-B14F-4D97-AF65-F5344CB8AC3E}">
        <p14:creationId xmlns:p14="http://schemas.microsoft.com/office/powerpoint/2010/main" val="1721544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04404-7B7C-B34C-AD94-45F1200D4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Automated testing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A8441-5B2B-1441-8A27-8BB931411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are not part of Git, but </a:t>
            </a:r>
            <a:r>
              <a:rPr lang="en-US" dirty="0" err="1"/>
              <a:t>Github</a:t>
            </a:r>
            <a:r>
              <a:rPr lang="en-US" dirty="0"/>
              <a:t>/Gitlab do provide</a:t>
            </a:r>
          </a:p>
          <a:p>
            <a:pPr lvl="1"/>
            <a:r>
              <a:rPr lang="en-US" dirty="0" err="1"/>
              <a:t>Github</a:t>
            </a:r>
            <a:r>
              <a:rPr lang="en-US" dirty="0"/>
              <a:t> actions is a common tool for automated testing</a:t>
            </a:r>
          </a:p>
          <a:p>
            <a:pPr marL="457200" lvl="1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67401-F6E3-9541-8E74-706E23CD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20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C60498-B47C-E948-BBFD-31FD091B4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297" y="2764599"/>
            <a:ext cx="5791372" cy="31457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2AE649-8BA7-5B4F-904D-04CF688D8969}"/>
              </a:ext>
            </a:extLst>
          </p:cNvPr>
          <p:cNvSpPr txBox="1"/>
          <p:nvPr/>
        </p:nvSpPr>
        <p:spPr>
          <a:xfrm>
            <a:off x="8316097" y="3138616"/>
            <a:ext cx="35958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Automated testing as a concept is an important piece of maintaining software.</a:t>
            </a:r>
          </a:p>
          <a:p>
            <a:endParaRPr lang="en-US" dirty="0"/>
          </a:p>
          <a:p>
            <a:r>
              <a:rPr lang="en-US" dirty="0"/>
              <a:t>This is an area where specific tools are evolving particularly quickly.</a:t>
            </a:r>
          </a:p>
          <a:p>
            <a:endParaRPr lang="en-US" dirty="0"/>
          </a:p>
          <a:p>
            <a:r>
              <a:rPr lang="en-US" dirty="0"/>
              <a:t>We will look at “</a:t>
            </a:r>
            <a:r>
              <a:rPr lang="en-US" dirty="0" err="1"/>
              <a:t>Github</a:t>
            </a:r>
            <a:r>
              <a:rPr lang="en-US" dirty="0"/>
              <a:t> Actions” as an example. It is widely used, but only appeared in 2019.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090268-B54D-1199-9217-B5580C0BB5DC}"/>
              </a:ext>
            </a:extLst>
          </p:cNvPr>
          <p:cNvSpPr txBox="1"/>
          <p:nvPr/>
        </p:nvSpPr>
        <p:spPr>
          <a:xfrm>
            <a:off x="2115166" y="6125517"/>
            <a:ext cx="5591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2025 GitHub, Inc.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0045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04404-7B7C-B34C-AD94-45F1200D4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Automated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A8441-5B2B-1441-8A27-8BB931411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General idea is </a:t>
            </a:r>
          </a:p>
          <a:p>
            <a:pPr lvl="1"/>
            <a:r>
              <a:rPr lang="en-US" dirty="0"/>
              <a:t>Have some tests that check things still work</a:t>
            </a:r>
          </a:p>
          <a:p>
            <a:pPr lvl="2"/>
            <a:r>
              <a:rPr lang="en-US" dirty="0"/>
              <a:t>Whenever new code is added, or changed</a:t>
            </a:r>
          </a:p>
          <a:p>
            <a:pPr lvl="2"/>
            <a:r>
              <a:rPr lang="en-US" dirty="0"/>
              <a:t>Regularly (nightly, weekly </a:t>
            </a:r>
            <a:r>
              <a:rPr lang="en-US" dirty="0" err="1"/>
              <a:t>etc</a:t>
            </a:r>
            <a:r>
              <a:rPr lang="en-US" dirty="0"/>
              <a:t>…) in case something else changes that affects code working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Automating testing is preferable where possible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Tests can be a mix of </a:t>
            </a:r>
          </a:p>
          <a:p>
            <a:pPr lvl="2"/>
            <a:r>
              <a:rPr lang="en-US" dirty="0"/>
              <a:t>Unit tests</a:t>
            </a:r>
          </a:p>
          <a:p>
            <a:pPr lvl="2"/>
            <a:r>
              <a:rPr lang="en-US" dirty="0"/>
              <a:t>Integration tests</a:t>
            </a:r>
          </a:p>
          <a:p>
            <a:pPr lvl="2"/>
            <a:r>
              <a:rPr lang="en-US" dirty="0"/>
              <a:t>System tests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Different sets of tests may run at different frequencies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Tools like </a:t>
            </a:r>
            <a:r>
              <a:rPr lang="en-US" dirty="0" err="1"/>
              <a:t>Github</a:t>
            </a:r>
            <a:r>
              <a:rPr lang="en-US" dirty="0"/>
              <a:t>, Gitlab have features to help set up these processes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3FC48-34ED-5940-B079-EF2E1423B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F4A21-A636-9340-9151-2AFE0A1A4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67401-F6E3-9541-8E74-706E23CD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331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04404-7B7C-B34C-AD94-45F1200D4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Github</a:t>
            </a:r>
            <a:r>
              <a:rPr lang="en-US" dirty="0"/>
              <a:t> actions – automated testing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A8441-5B2B-1441-8A27-8BB931411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a special directory “.</a:t>
            </a:r>
            <a:r>
              <a:rPr lang="en-US" dirty="0" err="1"/>
              <a:t>github</a:t>
            </a:r>
            <a:r>
              <a:rPr lang="en-US" dirty="0"/>
              <a:t>/workflows” to a repository.</a:t>
            </a:r>
          </a:p>
          <a:p>
            <a:endParaRPr lang="en-US" dirty="0"/>
          </a:p>
          <a:p>
            <a:r>
              <a:rPr lang="en-US" dirty="0"/>
              <a:t>Adds files in that directory that describe “actions” to take in response to events (such as a commit or a pull request)</a:t>
            </a:r>
          </a:p>
          <a:p>
            <a:endParaRPr lang="en-US" dirty="0"/>
          </a:p>
          <a:p>
            <a:r>
              <a:rPr lang="en-US" dirty="0"/>
              <a:t>The actions are scripts that can perform whatever tests make sense</a:t>
            </a:r>
          </a:p>
          <a:p>
            <a:endParaRPr lang="en-US" dirty="0"/>
          </a:p>
          <a:p>
            <a:r>
              <a:rPr lang="en-US" dirty="0" err="1"/>
              <a:t>Github</a:t>
            </a:r>
            <a:r>
              <a:rPr lang="en-US" dirty="0"/>
              <a:t> provides virtual machines that run the scripts when they are triggered.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3FC48-34ED-5940-B079-EF2E1423B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F4A21-A636-9340-9151-2AFE0A1A4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67401-F6E3-9541-8E74-706E23CD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155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04404-7B7C-B34C-AD94-45F1200D4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Github</a:t>
            </a:r>
            <a:r>
              <a:rPr lang="en-US" dirty="0"/>
              <a:t> actions – automated testing example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3FC48-34ED-5940-B079-EF2E1423B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F4A21-A636-9340-9151-2AFE0A1A4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67401-F6E3-9541-8E74-706E23CD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5B257E-45C2-4040-956B-DCDA3D56F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68704"/>
            <a:ext cx="5018903" cy="47838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060CA1-290B-FF41-8FD4-2C228C8204E2}"/>
              </a:ext>
            </a:extLst>
          </p:cNvPr>
          <p:cNvSpPr txBox="1"/>
          <p:nvPr/>
        </p:nvSpPr>
        <p:spPr>
          <a:xfrm>
            <a:off x="6709719" y="1890584"/>
            <a:ext cx="45349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 simple example, provided by default.</a:t>
            </a:r>
          </a:p>
          <a:p>
            <a:endParaRPr lang="en-US" sz="2400" dirty="0"/>
          </a:p>
          <a:p>
            <a:r>
              <a:rPr lang="en-US" sz="2400" dirty="0"/>
              <a:t>It uses </a:t>
            </a:r>
            <a:r>
              <a:rPr lang="en-US" sz="2400" dirty="0" err="1"/>
              <a:t>Github</a:t>
            </a:r>
            <a:r>
              <a:rPr lang="en-US" sz="2400" dirty="0"/>
              <a:t> actions specific syntax (based on a file format called </a:t>
            </a:r>
            <a:r>
              <a:rPr lang="en-US" sz="2400" dirty="0">
                <a:hlinkClick r:id="rId3"/>
              </a:rPr>
              <a:t>yaml</a:t>
            </a:r>
            <a:r>
              <a:rPr lang="en-US" sz="2400" dirty="0"/>
              <a:t> ).  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67178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04404-7B7C-B34C-AD94-45F1200D4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Github</a:t>
            </a:r>
            <a:r>
              <a:rPr lang="en-US" dirty="0"/>
              <a:t> actions – results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3FC48-34ED-5940-B079-EF2E1423B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F4A21-A636-9340-9151-2AFE0A1A4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67401-F6E3-9541-8E74-706E23CD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24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060CA1-290B-FF41-8FD4-2C228C8204E2}"/>
              </a:ext>
            </a:extLst>
          </p:cNvPr>
          <p:cNvSpPr txBox="1"/>
          <p:nvPr/>
        </p:nvSpPr>
        <p:spPr>
          <a:xfrm>
            <a:off x="6709719" y="1890584"/>
            <a:ext cx="45349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Results of actions can be used to control whether a pull request can be merged. 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B7EAE6-56E9-9141-8528-3AF2E4FB3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44746"/>
            <a:ext cx="6376087" cy="312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94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A58-D5CF-7B46-BB59-94D212E86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4FA44-5534-CD4C-8504-D082A0183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Try create CI/CD action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A517A-229F-0C4A-8CAC-4005812F8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5A7C2-12CB-F94C-8ACF-FB393797C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4DD98-36BA-5A41-9AFF-EAA0E4E82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780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503B4-CE57-CF4C-B507-49D65C2B5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 are other CI/CD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3AAF2-30E1-154A-82F5-38E54D56C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have a somewhat similar pattern</a:t>
            </a:r>
          </a:p>
          <a:p>
            <a:pPr lvl="1"/>
            <a:r>
              <a:rPr lang="en-US" dirty="0"/>
              <a:t>they are controlled by files with specific names/in specific directories </a:t>
            </a:r>
          </a:p>
          <a:p>
            <a:pPr lvl="1"/>
            <a:r>
              <a:rPr lang="en-US" dirty="0"/>
              <a:t>they have some high level syntax based on YAML/TOML</a:t>
            </a:r>
          </a:p>
          <a:p>
            <a:pPr lvl="1"/>
            <a:r>
              <a:rPr lang="en-US" dirty="0"/>
              <a:t>they can invoke specific commands that are controlled by the repository needs</a:t>
            </a:r>
          </a:p>
          <a:p>
            <a:pPr lvl="1"/>
            <a:endParaRPr lang="en-US" dirty="0"/>
          </a:p>
          <a:p>
            <a:r>
              <a:rPr lang="en-US" dirty="0"/>
              <a:t>Some other examples</a:t>
            </a:r>
          </a:p>
          <a:p>
            <a:pPr lvl="1"/>
            <a:r>
              <a:rPr lang="en-US" dirty="0"/>
              <a:t>Travis, </a:t>
            </a:r>
            <a:r>
              <a:rPr lang="en-US" dirty="0" err="1"/>
              <a:t>buildkite</a:t>
            </a:r>
            <a:r>
              <a:rPr lang="en-US" dirty="0"/>
              <a:t>, </a:t>
            </a:r>
            <a:r>
              <a:rPr lang="en-US" dirty="0" err="1"/>
              <a:t>CircleCI</a:t>
            </a:r>
            <a:r>
              <a:rPr lang="en-US" dirty="0"/>
              <a:t>, Gitlab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1D405-2CAF-9C4B-87AC-2F91823FA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73582-3995-3E48-9CB4-6CFFBA255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930E1-A86B-AA45-BDEB-581E3E570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538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6A56F-D19C-1C40-A8AE-9B22F33A6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Publishing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120E49-A09B-E243-927C-A4D9AD2A61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Tools like </a:t>
            </a:r>
            <a:r>
              <a:rPr lang="en-US" dirty="0" err="1"/>
              <a:t>Github</a:t>
            </a:r>
            <a:r>
              <a:rPr lang="en-US" dirty="0"/>
              <a:t> provide a new way to “publish” software </a:t>
            </a:r>
          </a:p>
          <a:p>
            <a:r>
              <a:rPr lang="en-US" dirty="0"/>
              <a:t>Not quite like a paper sharing science results, but still increasingly useful in research for sharing ideas/techniques. </a:t>
            </a:r>
          </a:p>
          <a:p>
            <a:r>
              <a:rPr lang="en-US" dirty="0"/>
              <a:t>There are some useful tools for providing citation, that allow projects using published software to reference properly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0D263A-8A9D-9948-91EF-DD772D7AB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9ABD1AD9-9E19-3F41-B71F-377D249AA8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069" y="4192041"/>
            <a:ext cx="3635929" cy="2005736"/>
          </a:xfrm>
          <a:prstGeom prst="rect">
            <a:avLst/>
          </a:prstGeom>
        </p:spPr>
      </p:pic>
      <p:pic>
        <p:nvPicPr>
          <p:cNvPr id="8" name="Picture 7">
            <a:hlinkClick r:id="rId5"/>
            <a:extLst>
              <a:ext uri="{FF2B5EF4-FFF2-40B4-BE49-F238E27FC236}">
                <a16:creationId xmlns:a16="http://schemas.microsoft.com/office/drawing/2014/main" id="{66061419-023C-654D-B28F-4592A0C2CB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8124" y="4201327"/>
            <a:ext cx="4127342" cy="19896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B4EB19-62FB-3B45-A207-35A94A785BFE}"/>
              </a:ext>
            </a:extLst>
          </p:cNvPr>
          <p:cNvSpPr txBox="1"/>
          <p:nvPr/>
        </p:nvSpPr>
        <p:spPr>
          <a:xfrm>
            <a:off x="9183467" y="4201357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is becoming increasingly common in research communities.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4CFDE5-982A-3C68-C9FD-2200CFF70C37}"/>
              </a:ext>
            </a:extLst>
          </p:cNvPr>
          <p:cNvSpPr txBox="1"/>
          <p:nvPr/>
        </p:nvSpPr>
        <p:spPr>
          <a:xfrm>
            <a:off x="1912708" y="6298063"/>
            <a:ext cx="5570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Source unknown.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7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1557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503B4-CE57-CF4C-B507-49D65C2B5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854" y="-116788"/>
            <a:ext cx="10515600" cy="1325563"/>
          </a:xfrm>
        </p:spPr>
        <p:txBody>
          <a:bodyPr/>
          <a:lstStyle/>
          <a:p>
            <a:r>
              <a:rPr lang="en-US" dirty="0"/>
              <a:t>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3AAF2-30E1-154A-82F5-38E54D56C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356" y="1047149"/>
            <a:ext cx="7354330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In addition to </a:t>
            </a:r>
            <a:r>
              <a:rPr lang="en-US" dirty="0" err="1"/>
              <a:t>Github</a:t>
            </a:r>
            <a:r>
              <a:rPr lang="en-US" dirty="0"/>
              <a:t> there are recent services called “Container registries”</a:t>
            </a:r>
          </a:p>
          <a:p>
            <a:endParaRPr lang="en-US" dirty="0"/>
          </a:p>
          <a:p>
            <a:r>
              <a:rPr lang="en-US" dirty="0"/>
              <a:t>These can be used with </a:t>
            </a:r>
            <a:r>
              <a:rPr lang="en-US" dirty="0" err="1"/>
              <a:t>Github</a:t>
            </a:r>
            <a:r>
              <a:rPr lang="en-US" dirty="0"/>
              <a:t> to record the entire Operating system and sets of packages used by some software</a:t>
            </a:r>
          </a:p>
          <a:p>
            <a:r>
              <a:rPr lang="en-US" dirty="0"/>
              <a:t>See </a:t>
            </a:r>
            <a:r>
              <a:rPr lang="en-US" dirty="0">
                <a:hlinkClick r:id="rId2"/>
              </a:rPr>
              <a:t>https://journals.plos.org/ploscompbiol/article?id=10.1371/journal.pcbi.1008316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>
                <a:hlinkClick r:id="rId3"/>
              </a:rPr>
              <a:t>https://psyarxiv.com/fwxs4/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As software is more and more central to research keeping track of what was used, testing </a:t>
            </a:r>
            <a:r>
              <a:rPr lang="en-US" dirty="0" err="1"/>
              <a:t>etc</a:t>
            </a:r>
            <a:r>
              <a:rPr lang="en-US" dirty="0"/>
              <a:t>… becomes more and more important!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1D405-2CAF-9C4B-87AC-2F91823FA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73582-3995-3E48-9CB4-6CFFBA255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930E1-A86B-AA45-BDEB-581E3E570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09FF24-2062-F741-AF12-252682C859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0" y="1208775"/>
            <a:ext cx="3407914" cy="3555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BDE49B-1A4D-1B0E-0E47-AA57FBD5EE5F}"/>
              </a:ext>
            </a:extLst>
          </p:cNvPr>
          <p:cNvSpPr txBox="1"/>
          <p:nvPr/>
        </p:nvSpPr>
        <p:spPr>
          <a:xfrm>
            <a:off x="8511746" y="4935659"/>
            <a:ext cx="2842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Source unknown.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67136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33D0-E0C3-B96D-38EF-41431268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5107-7A77-C6BC-59EF-42103B38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168F8-ACE4-D976-3C5A-2607CD5B1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09/05/2024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D86CE-929D-487A-9708-C1EDC4DBC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B108-001E-550C-07B2-98DF6D2F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CDF60-25B5-D143-8B1B-45A121940923}" type="slidenum">
              <a:rPr lang="en-US" smtClean="0"/>
              <a:t>29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727A2A-A63B-9BC4-07F7-64C49D76E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MIT </a:t>
            </a:r>
            <a:r>
              <a:rPr lang="en-US" dirty="0" err="1"/>
              <a:t>OpenCourseWare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0070C0"/>
                </a:solidFill>
                <a:hlinkClick r:id="rId2"/>
              </a:rPr>
              <a:t>https://ocw.mit.edu</a:t>
            </a:r>
            <a:r>
              <a:rPr lang="en-US" u="sng" dirty="0"/>
              <a:t>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12.010 Computational Methods of Scientific Programming, Fall 2024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more information about citing these materials or our Terms of Use, visit </a:t>
            </a:r>
            <a:r>
              <a:rPr lang="en-US" u="sng" dirty="0">
                <a:solidFill>
                  <a:srgbClr val="0070C0"/>
                </a:solidFill>
                <a:hlinkClick r:id="rId3"/>
              </a:rPr>
              <a:t>https://ocw.mit.edu/terms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Version control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In software projects it is common for code to evolve through multiple “versions” this can result in potential for confusion. Programs may unexpectedly stop working when functions/data structures that depend on each other get out of sync </a:t>
            </a:r>
            <a:r>
              <a:rPr lang="en-US" dirty="0" err="1">
                <a:cs typeface="Calibri"/>
              </a:rPr>
              <a:t>etc</a:t>
            </a:r>
            <a:r>
              <a:rPr lang="en-US" dirty="0">
                <a:cs typeface="Calibri"/>
              </a:rPr>
              <a:t>…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Version control is used to </a:t>
            </a:r>
          </a:p>
          <a:p>
            <a:pPr lvl="1"/>
            <a:r>
              <a:rPr lang="en-US" dirty="0">
                <a:cs typeface="Calibri"/>
              </a:rPr>
              <a:t>keeping track of versions of files </a:t>
            </a:r>
          </a:p>
          <a:p>
            <a:pPr lvl="1"/>
            <a:r>
              <a:rPr lang="en-US" dirty="0">
                <a:cs typeface="Calibri"/>
              </a:rPr>
              <a:t>avoid confusion over what bits of code are being used to build a program or system</a:t>
            </a:r>
          </a:p>
          <a:p>
            <a:pPr lvl="1"/>
            <a:endParaRPr lang="en-US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6F587-6D35-634A-AF04-5EB71BAD1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EEE53-C945-4F41-BAD9-ACA579FD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AEEBE-5C46-D949-8B82-A18BE4205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91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Versions of python packages on 12.010 cloud system.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6F587-6D35-634A-AF04-5EB71BAD1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EEE53-C945-4F41-BAD9-ACA579FD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AEEBE-5C46-D949-8B82-A18BE4205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4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2A2D38-ACD2-A74A-8452-F04F08A8F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67" y="1690688"/>
            <a:ext cx="5320349" cy="4581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036547E-5036-C846-985B-0C8A9AD3F6F0}"/>
              </a:ext>
            </a:extLst>
          </p:cNvPr>
          <p:cNvSpPr txBox="1"/>
          <p:nvPr/>
        </p:nvSpPr>
        <p:spPr>
          <a:xfrm>
            <a:off x="7006282" y="1110464"/>
            <a:ext cx="4917989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About 450 packages in total, each with their own version.</a:t>
            </a:r>
          </a:p>
          <a:p>
            <a:endParaRPr lang="en-US" sz="2000" dirty="0"/>
          </a:p>
          <a:p>
            <a:r>
              <a:rPr lang="en-US" sz="2000" dirty="0"/>
              <a:t>Each package is made up of multiple python files (&gt;60,000)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Keeping things like this all “consistent” is the origin of version control and related tools</a:t>
            </a:r>
          </a:p>
          <a:p>
            <a:endParaRPr lang="en-US" sz="2000" dirty="0"/>
          </a:p>
          <a:p>
            <a:r>
              <a:rPr lang="en-US" sz="2000" dirty="0"/>
              <a:t>For software used in research these sorts of tools are important for reproducibility, sharing, collaboration </a:t>
            </a:r>
            <a:r>
              <a:rPr lang="en-US" sz="2000" dirty="0" err="1"/>
              <a:t>etc</a:t>
            </a:r>
            <a:r>
              <a:rPr lang="en-US" sz="2000" dirty="0"/>
              <a:t>…</a:t>
            </a:r>
          </a:p>
          <a:p>
            <a:endParaRPr lang="en-US" sz="2000" dirty="0"/>
          </a:p>
          <a:p>
            <a:r>
              <a:rPr lang="en-US" sz="20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2F5559-272F-A14E-9FBB-77F57C18A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299" y="2848777"/>
            <a:ext cx="6954623" cy="580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27320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4D656F0-609B-CD46-8EEB-25D5036EB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version control/software reproducibility “tooling”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0F02BE8-DA88-D94E-B221-754E953BC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Git</a:t>
            </a:r>
          </a:p>
          <a:p>
            <a:pPr lvl="1"/>
            <a:r>
              <a:rPr lang="en-US" dirty="0"/>
              <a:t>Git has become the standard tool for version control</a:t>
            </a:r>
          </a:p>
          <a:p>
            <a:pPr lvl="1"/>
            <a:r>
              <a:rPr lang="en-US" dirty="0"/>
              <a:t>Free online services like “</a:t>
            </a:r>
            <a:r>
              <a:rPr lang="en-US" dirty="0" err="1"/>
              <a:t>Github</a:t>
            </a:r>
            <a:r>
              <a:rPr lang="en-US" dirty="0"/>
              <a:t>” and “Gitlab” provide a nice web interface and make Git easier to use</a:t>
            </a:r>
          </a:p>
          <a:p>
            <a:pPr lvl="1"/>
            <a:r>
              <a:rPr lang="en-US" dirty="0"/>
              <a:t>Git itself is a software tool separate from </a:t>
            </a:r>
            <a:r>
              <a:rPr lang="en-US" dirty="0" err="1"/>
              <a:t>Github</a:t>
            </a:r>
            <a:r>
              <a:rPr lang="en-US" dirty="0"/>
              <a:t>/Gitlab. </a:t>
            </a:r>
            <a:r>
              <a:rPr lang="en-US" dirty="0" err="1"/>
              <a:t>Github</a:t>
            </a:r>
            <a:r>
              <a:rPr lang="en-US" dirty="0"/>
              <a:t>/Gitlab make collaborating using git easier.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Continuous Integration/Continuous Deployment (CI/CD)</a:t>
            </a:r>
          </a:p>
          <a:p>
            <a:pPr lvl="1"/>
            <a:r>
              <a:rPr lang="en-US" dirty="0"/>
              <a:t>Fancy name for automated testing to avoid breaking things by mistake</a:t>
            </a:r>
          </a:p>
          <a:p>
            <a:pPr lvl="1"/>
            <a:r>
              <a:rPr lang="en-US" dirty="0"/>
              <a:t>Online services like </a:t>
            </a:r>
            <a:r>
              <a:rPr lang="en-US" dirty="0" err="1"/>
              <a:t>Github</a:t>
            </a:r>
            <a:r>
              <a:rPr lang="en-US" dirty="0"/>
              <a:t> provide ways to integrate CI/CD into version control environment</a:t>
            </a:r>
          </a:p>
          <a:p>
            <a:pPr lvl="1"/>
            <a:endParaRPr lang="en-US" dirty="0"/>
          </a:p>
          <a:p>
            <a:r>
              <a:rPr lang="en-US" dirty="0"/>
              <a:t>Publishing</a:t>
            </a:r>
          </a:p>
          <a:p>
            <a:pPr lvl="1"/>
            <a:r>
              <a:rPr lang="en-US" dirty="0" err="1"/>
              <a:t>Zenodo</a:t>
            </a:r>
            <a:r>
              <a:rPr lang="en-US" dirty="0"/>
              <a:t>/JOSS – DOI to reference/cite/find software versions</a:t>
            </a:r>
          </a:p>
          <a:p>
            <a:pPr lvl="1"/>
            <a:r>
              <a:rPr lang="en-US" dirty="0"/>
              <a:t>Containers - A system for capturing specification of a whole computer + application to help make things portable.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6F587-6D35-634A-AF04-5EB71BAD1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EEE53-C945-4F41-BAD9-ACA579FD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AEEBE-5C46-D949-8B82-A18BE4205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12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DFBA0-23FF-134B-A740-0E6658FF0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2EC78-D81B-1442-8735-7E4200AB3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best way to understand git is to use it, following some tutorial. It makes a lot more sense in use, than on paper!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Git organizes collections of code in “repositories”</a:t>
            </a:r>
          </a:p>
          <a:p>
            <a:endParaRPr lang="en-US" dirty="0"/>
          </a:p>
          <a:p>
            <a:r>
              <a:rPr lang="en-US" dirty="0"/>
              <a:t>A repository is just a directory tree with files and some special information in a “.git” subdirectory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FB81D-37F0-7447-990A-BCF9ABF17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BFB17-3E4D-FE44-B688-9568DFA00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55F2E-1C20-784D-8670-8B44F4963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222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F4F57-A0B8-844A-88A0-03D6ABA2D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 new repository by hand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15F38-BD6D-CB44-8CB4-9FBC8AD58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009AC-B258-DA46-AAF5-F66E3CE8E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C3C04-C97A-C549-BFA0-B096A25B2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843622-E922-D94B-B995-208EA9822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46" y="1519051"/>
            <a:ext cx="8022795" cy="43329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F06FDAE-C0F6-DB41-A4BF-1C0F7B43A46D}"/>
              </a:ext>
            </a:extLst>
          </p:cNvPr>
          <p:cNvSpPr txBox="1"/>
          <p:nvPr/>
        </p:nvSpPr>
        <p:spPr>
          <a:xfrm>
            <a:off x="8894806" y="227390"/>
            <a:ext cx="301504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 git repository has a special subdirectory “.git” at its “root”. </a:t>
            </a:r>
          </a:p>
          <a:p>
            <a:r>
              <a:rPr lang="en-US" sz="3200" dirty="0"/>
              <a:t>Files and directories can be added.</a:t>
            </a:r>
          </a:p>
          <a:p>
            <a:r>
              <a:rPr lang="en-US" sz="3200" dirty="0"/>
              <a:t>.git keeps track of history of “committed” adds/deletes and edits.</a:t>
            </a:r>
          </a:p>
        </p:txBody>
      </p:sp>
    </p:spTree>
    <p:extLst>
      <p:ext uri="{BB962C8B-B14F-4D97-AF65-F5344CB8AC3E}">
        <p14:creationId xmlns:p14="http://schemas.microsoft.com/office/powerpoint/2010/main" val="3994904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F4F57-A0B8-844A-88A0-03D6ABA2D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file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15F38-BD6D-CB44-8CB4-9FBC8AD58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009AC-B258-DA46-AAF5-F66E3CE8E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C3C04-C97A-C549-BFA0-B096A25B2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1F62D2-65A8-7C40-8378-F090748FA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98" y="1598438"/>
            <a:ext cx="5367901" cy="47579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3E952F-02C4-3D40-BD9A-6ADDF23D3B73}"/>
              </a:ext>
            </a:extLst>
          </p:cNvPr>
          <p:cNvSpPr txBox="1"/>
          <p:nvPr/>
        </p:nvSpPr>
        <p:spPr>
          <a:xfrm>
            <a:off x="6907425" y="168018"/>
            <a:ext cx="512805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Files and directories can be created in the repository directory tree.</a:t>
            </a:r>
          </a:p>
          <a:p>
            <a:endParaRPr lang="en-US" sz="2400" dirty="0"/>
          </a:p>
          <a:p>
            <a:r>
              <a:rPr lang="en-US" sz="2400" dirty="0"/>
              <a:t>Note:</a:t>
            </a:r>
          </a:p>
          <a:p>
            <a:endParaRPr lang="en-US" sz="2400" dirty="0"/>
          </a:p>
          <a:p>
            <a:r>
              <a:rPr lang="en-US" sz="2400" dirty="0"/>
              <a:t>Don’t do anything in .git</a:t>
            </a:r>
          </a:p>
          <a:p>
            <a:endParaRPr lang="en-US" sz="2400" dirty="0"/>
          </a:p>
          <a:p>
            <a:r>
              <a:rPr lang="en-US" sz="2400" dirty="0"/>
              <a:t>Git is designed for files of code and text files. It does not work well with images, binary files </a:t>
            </a:r>
            <a:r>
              <a:rPr lang="en-US" sz="2400" dirty="0" err="1"/>
              <a:t>etc</a:t>
            </a:r>
            <a:r>
              <a:rPr lang="en-US" sz="2400" dirty="0"/>
              <a:t>…</a:t>
            </a:r>
          </a:p>
          <a:p>
            <a:endParaRPr lang="en-US" sz="2400" dirty="0"/>
          </a:p>
          <a:p>
            <a:r>
              <a:rPr lang="en-US" sz="2400" dirty="0"/>
              <a:t>Here we created a file “</a:t>
            </a:r>
            <a:r>
              <a:rPr lang="en-US" sz="2400" dirty="0" err="1"/>
              <a:t>hello.py</a:t>
            </a:r>
            <a:r>
              <a:rPr lang="en-US" sz="2400" dirty="0"/>
              <a:t>” and added it to the current, active files tracked by git.</a:t>
            </a:r>
          </a:p>
          <a:p>
            <a:endParaRPr lang="en-US" sz="2400" dirty="0"/>
          </a:p>
          <a:p>
            <a:r>
              <a:rPr lang="en-US" sz="2400" dirty="0"/>
              <a:t>To make the change a permanent we must “commit” changed file.</a:t>
            </a:r>
          </a:p>
        </p:txBody>
      </p:sp>
    </p:spTree>
    <p:extLst>
      <p:ext uri="{BB962C8B-B14F-4D97-AF65-F5344CB8AC3E}">
        <p14:creationId xmlns:p14="http://schemas.microsoft.com/office/powerpoint/2010/main" val="2964412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F4F57-A0B8-844A-88A0-03D6ABA2D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492" y="-41668"/>
            <a:ext cx="10515600" cy="1325563"/>
          </a:xfrm>
        </p:spPr>
        <p:txBody>
          <a:bodyPr/>
          <a:lstStyle/>
          <a:p>
            <a:r>
              <a:rPr lang="en-US" dirty="0"/>
              <a:t>Commit the changes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15F38-BD6D-CB44-8CB4-9FBC8AD58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12/02/21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009AC-B258-DA46-AAF5-F66E3CE8E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C3C04-C97A-C549-BFA0-B096A25B2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9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BD8ACC-795A-5E44-A368-4CC5EDF5F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23" y="1307274"/>
            <a:ext cx="5943062" cy="32338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4F844C-910A-384F-AF2A-30391020B1CB}"/>
              </a:ext>
            </a:extLst>
          </p:cNvPr>
          <p:cNvSpPr txBox="1"/>
          <p:nvPr/>
        </p:nvSpPr>
        <p:spPr>
          <a:xfrm>
            <a:off x="7154562" y="741405"/>
            <a:ext cx="452257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 git, in addition to adding any new files, you ”commit” changes that you want to keep.</a:t>
            </a:r>
          </a:p>
          <a:p>
            <a:endParaRPr lang="en-US" sz="2400" dirty="0"/>
          </a:p>
          <a:p>
            <a:r>
              <a:rPr lang="en-US" sz="2400" dirty="0"/>
              <a:t>The sequence of commits and changes is stored in the .git directory so that you can compare different versions of files, directories of repositories.</a:t>
            </a:r>
          </a:p>
          <a:p>
            <a:endParaRPr lang="en-US" sz="2400" dirty="0"/>
          </a:p>
          <a:p>
            <a:r>
              <a:rPr lang="en-US" sz="2400" dirty="0"/>
              <a:t>The commit id number is unique, so you can compare any commit with another.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F55670-7FF4-BD4A-9B57-6BCD37579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324" y="4039815"/>
            <a:ext cx="3818237" cy="239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2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2272a47-6a34-441e-975c-341e732a1f8b" xsi:nil="true"/>
    <DateCreated xmlns="ce0de229-b968-460b-bfa6-c309bf067a33" xsi:nil="true"/>
    <lcf76f155ced4ddcb4097134ff3c332f xmlns="ce0de229-b968-460b-bfa6-c309bf067a3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4D1872214E7E4AA66A0644C9DCCEFF" ma:contentTypeVersion="20" ma:contentTypeDescription="Create a new document." ma:contentTypeScope="" ma:versionID="7c43e3db2e85c28eb23ae05c18cf72c6">
  <xsd:schema xmlns:xsd="http://www.w3.org/2001/XMLSchema" xmlns:xs="http://www.w3.org/2001/XMLSchema" xmlns:p="http://schemas.microsoft.com/office/2006/metadata/properties" xmlns:ns2="ce0de229-b968-460b-bfa6-c309bf067a33" xmlns:ns3="b2272a47-6a34-441e-975c-341e732a1f8b" targetNamespace="http://schemas.microsoft.com/office/2006/metadata/properties" ma:root="true" ma:fieldsID="cdbcb2543657bb87dea09a91505f6f52" ns2:_="" ns3:_="">
    <xsd:import namespace="ce0de229-b968-460b-bfa6-c309bf067a33"/>
    <xsd:import namespace="b2272a47-6a34-441e-975c-341e732a1f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DateCreated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0de229-b968-460b-bfa6-c309bf067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ateCreated" ma:index="20" nillable="true" ma:displayName="Date Created" ma:format="DateOnly" ma:internalName="DateCreate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3350ec4-10e3-4b5d-9666-7d76f34ba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272a47-6a34-441e-975c-341e732a1f8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8e604a0-3b80-4256-b30c-b3eb53d14f4e}" ma:internalName="TaxCatchAll" ma:showField="CatchAllData" ma:web="b2272a47-6a34-441e-975c-341e732a1f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6D04CA-9FFA-49F9-93AF-FD3354A55CF9}">
  <ds:schemaRefs>
    <ds:schemaRef ds:uri="http://schemas.microsoft.com/office/2006/metadata/properties"/>
    <ds:schemaRef ds:uri="http://schemas.microsoft.com/office/infopath/2007/PartnerControls"/>
    <ds:schemaRef ds:uri="b2272a47-6a34-441e-975c-341e732a1f8b"/>
    <ds:schemaRef ds:uri="ce0de229-b968-460b-bfa6-c309bf067a33"/>
  </ds:schemaRefs>
</ds:datastoreItem>
</file>

<file path=customXml/itemProps2.xml><?xml version="1.0" encoding="utf-8"?>
<ds:datastoreItem xmlns:ds="http://schemas.openxmlformats.org/officeDocument/2006/customXml" ds:itemID="{42CA2005-2B50-42C5-B007-951988E0F48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DF1407-6465-4E8A-8F73-744F934B71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0de229-b968-460b-bfa6-c309bf067a33"/>
    <ds:schemaRef ds:uri="b2272a47-6a34-441e-975c-341e732a1f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2856</TotalTime>
  <Words>2002</Words>
  <Application>Microsoft Macintosh PowerPoint</Application>
  <PresentationFormat>Widescreen</PresentationFormat>
  <Paragraphs>293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12.010 Computational Methods of Scientific Programming 2021</vt:lpstr>
      <vt:lpstr>Summary</vt:lpstr>
      <vt:lpstr>Version control</vt:lpstr>
      <vt:lpstr>Versions of python packages on 12.010 cloud system.</vt:lpstr>
      <vt:lpstr>Modern version control/software reproducibility “tooling”</vt:lpstr>
      <vt:lpstr>Git basics</vt:lpstr>
      <vt:lpstr>Creating a new repository by hand</vt:lpstr>
      <vt:lpstr>Add a file</vt:lpstr>
      <vt:lpstr>Commit the changes</vt:lpstr>
      <vt:lpstr>Working with Git via Github </vt:lpstr>
      <vt:lpstr>After creating a “fork”, download to local compute using “clone”.</vt:lpstr>
      <vt:lpstr>Now lets make a change – we do this on a “branch”</vt:lpstr>
      <vt:lpstr>After we are happy with our local changes we can “push” them to our repository fork.</vt:lpstr>
      <vt:lpstr>After push our online repo has changes</vt:lpstr>
      <vt:lpstr>Current state</vt:lpstr>
      <vt:lpstr>Creating a pull request</vt:lpstr>
      <vt:lpstr>Conflicts</vt:lpstr>
      <vt:lpstr>Hands on</vt:lpstr>
      <vt:lpstr>Git and Github/Gitlab streamline collaboration and versioning.</vt:lpstr>
      <vt:lpstr>Automated testing tools</vt:lpstr>
      <vt:lpstr>Automated testing</vt:lpstr>
      <vt:lpstr>Github actions – automated testing example</vt:lpstr>
      <vt:lpstr>Github actions – automated testing example</vt:lpstr>
      <vt:lpstr>Github actions – results </vt:lpstr>
      <vt:lpstr>Hands on</vt:lpstr>
      <vt:lpstr>There are other CI/CD systems</vt:lpstr>
      <vt:lpstr>Publishing software</vt:lpstr>
      <vt:lpstr>Containers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12.010 Computational Methods of Scientific Programming 2021</dc:title>
  <dc:creator>Thomas A Herring</dc:creator>
  <cp:lastModifiedBy>Yunpeng Wang</cp:lastModifiedBy>
  <cp:revision>7</cp:revision>
  <dcterms:created xsi:type="dcterms:W3CDTF">2021-11-18T15:40:57Z</dcterms:created>
  <dcterms:modified xsi:type="dcterms:W3CDTF">2025-07-29T19:54:27Z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0x0101001F4D1872214E7E4AA66A0644C9DCCEFF</vt:lpwstr>
  </property>
</Properties>
</file>