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429" r:id="rId3"/>
    <p:sldId id="490" r:id="rId4"/>
    <p:sldId id="488" r:id="rId5"/>
    <p:sldId id="489" r:id="rId6"/>
    <p:sldId id="491" r:id="rId7"/>
    <p:sldId id="492" r:id="rId8"/>
    <p:sldId id="493" r:id="rId9"/>
    <p:sldId id="49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94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94414-AC7A-0745-A3B6-FC1FDB48DC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62125A5-41D6-9744-8653-C88DD132EF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A0041D-ECFE-E643-AF40-E9E279A2C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0F521-1FA9-7744-963C-0323D86F1CBC}" type="datetimeFigureOut">
              <a:rPr lang="en-US" smtClean="0"/>
              <a:t>5/9/25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656060-A8A6-164F-BCD2-E706CF552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BFBD62-D9E6-FE40-B497-A7D4224E1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229CE-B208-7242-BB96-C78F06FC2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28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58C1C2-E97F-344C-BB15-6BCFBB9E1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3FF8B9-9F37-E640-90A8-8A446F2816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231660-E28B-7243-BCE0-E6DE5CDA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0F521-1FA9-7744-963C-0323D86F1CBC}" type="datetimeFigureOut">
              <a:rPr lang="en-US" smtClean="0"/>
              <a:t>5/9/25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9B169B-CF17-FE47-83A3-29B2449B5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84C808-6676-FA46-B781-6AE499641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229CE-B208-7242-BB96-C78F06FC2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567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3B0ED67-DD28-864F-92E4-93CB443393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8213FD-B787-6E42-AAA3-36CBD7A343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C5E98B-BBE6-F645-89B0-BEDF47101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0F521-1FA9-7744-963C-0323D86F1CBC}" type="datetimeFigureOut">
              <a:rPr lang="en-US" smtClean="0"/>
              <a:t>5/9/25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9F7CF5-C406-EF4C-9933-AD5DBCCAF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4D7D72-1CBB-8B4D-BBB9-63ADC70D4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229CE-B208-7242-BB96-C78F06FC2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452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4EDA46-63B2-6F48-B886-4AD029F9B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DEADF3-730C-E046-A187-54491196A4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B708BD-474E-CC4E-8145-2D8C7B3D9B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0F521-1FA9-7744-963C-0323D86F1CBC}" type="datetimeFigureOut">
              <a:rPr lang="en-US" smtClean="0"/>
              <a:t>5/9/25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A73308-1800-4341-8DEA-CE2D4105A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D403AE-C1BE-5941-A547-92FAF15FD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229CE-B208-7242-BB96-C78F06FC2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956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28DAA-61CA-174A-B3C4-706D2BE19B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596576-6A81-D946-B410-C184645BCF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113F9B-8BD0-E345-9D4D-D17888770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0F521-1FA9-7744-963C-0323D86F1CBC}" type="datetimeFigureOut">
              <a:rPr lang="en-US" smtClean="0"/>
              <a:t>5/9/25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854083-EC91-D647-B24A-78E351FCE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85CEA5-58AD-F042-BABA-C4F0AF926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229CE-B208-7242-BB96-C78F06FC2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167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731C7-54CD-3048-AFA4-660FBD79E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1C8E27-C8AC-7448-83B1-E66324F617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E1054C-3CC5-7447-9185-CCACAB5145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87CEE7-81FD-A747-BB5B-76D06D458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0F521-1FA9-7744-963C-0323D86F1CBC}" type="datetimeFigureOut">
              <a:rPr lang="en-US" smtClean="0"/>
              <a:t>5/9/25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18BA5A-CFF2-E748-B062-8ECD90900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182272-F971-B344-A15D-437E8C1D5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229CE-B208-7242-BB96-C78F06FC2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363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C39CB-7A38-384B-A85B-4B8AE9558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149C3E-90C0-784C-A772-A07D14E18B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60D0B1-D9F5-C148-8A07-49E394B046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99C6FD-1AB0-C44B-BBA7-A2627F7922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DAD2D2-DE8D-AF44-99F5-752021AAA2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1E1E44E-1C68-9442-ABB8-F3FE728B0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0F521-1FA9-7744-963C-0323D86F1CBC}" type="datetimeFigureOut">
              <a:rPr lang="en-US" smtClean="0"/>
              <a:t>5/9/25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A2573D4-A14F-E84B-9F67-ED6E2EC75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6772B10-3427-914C-AB07-FDA0E67B9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229CE-B208-7242-BB96-C78F06FC2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267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1FF555-5D4B-D444-A437-203BFFAAC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0EB298-10D3-0344-9D74-3AD400E11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0F521-1FA9-7744-963C-0323D86F1CBC}" type="datetimeFigureOut">
              <a:rPr lang="en-US" smtClean="0"/>
              <a:t>5/9/25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EE3F4F-43A1-8B4D-BD59-C42BB2889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9EEA4C-BD2F-854F-A3A1-AFAD2B8B5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229CE-B208-7242-BB96-C78F06FC2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563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473D3A-F98C-6840-9A40-402EB7653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0F521-1FA9-7744-963C-0323D86F1CBC}" type="datetimeFigureOut">
              <a:rPr lang="en-US" smtClean="0"/>
              <a:t>5/9/25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C6107C6-EB34-F643-B9F8-457BE7F27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E63799-6292-C544-BFC1-1CE829D04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229CE-B208-7242-BB96-C78F06FC2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031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02C99-8112-D94F-98EB-953369983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2645E2-EBBC-5E48-9D7B-2B2427C887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19F054-1F34-5B46-B873-0BDB11D676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362A17-E5A8-8A4C-9C37-476AE3ED2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0F521-1FA9-7744-963C-0323D86F1CBC}" type="datetimeFigureOut">
              <a:rPr lang="en-US" smtClean="0"/>
              <a:t>5/9/25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CAAA30-157D-A247-8345-1B1F10AB9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6770DF-9C6A-384E-8B95-2A4481F41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229CE-B208-7242-BB96-C78F06FC2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085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A66CE-C925-004C-8DAE-32FCB21546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DC8B34-85D8-974F-AA82-C06B556D80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14F7D1-F5F5-6944-B9AD-13E535C168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77EAC1-0560-9447-A2F2-32A9C67CAD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0F521-1FA9-7744-963C-0323D86F1CBC}" type="datetimeFigureOut">
              <a:rPr lang="en-US" smtClean="0"/>
              <a:t>5/9/25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509C9D-1170-E244-89C7-851E4B51B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1297F8-8810-E94F-9E64-154DE80E4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229CE-B208-7242-BB96-C78F06FC2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371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920A94-CEED-404E-9835-19487E55C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D683B0-933D-334F-A8EC-57CCF28547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AF20D4-2C26-9346-B8C7-0E490BD3EF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E0F521-1FA9-7744-963C-0323D86F1CBC}" type="datetimeFigureOut">
              <a:rPr lang="en-US" smtClean="0"/>
              <a:t>5/9/25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A36233-D74A-6541-B662-A3A50809C3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A0667D-2EF9-A546-A57D-73218DAB1B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229CE-B208-7242-BB96-C78F06FC2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850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ocw.mit.edu/terms" TargetMode="External"/><Relationship Id="rId2" Type="http://schemas.openxmlformats.org/officeDocument/2006/relationships/hyperlink" Target="https://ocw.mit.ed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3DC7C3-E0E6-5C4D-ACF7-95F9B82D97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Summary of style periods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3F585E-0422-BB4C-9A9D-51FF5631363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Medieval to Classical</a:t>
            </a:r>
          </a:p>
        </p:txBody>
      </p:sp>
    </p:spTree>
    <p:extLst>
      <p:ext uri="{BB962C8B-B14F-4D97-AF65-F5344CB8AC3E}">
        <p14:creationId xmlns:p14="http://schemas.microsoft.com/office/powerpoint/2010/main" val="4068298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6464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The Medieval Era 5</a:t>
            </a:r>
            <a:r>
              <a:rPr lang="en-US" sz="3600" baseline="30000" dirty="0"/>
              <a:t>th</a:t>
            </a:r>
            <a:r>
              <a:rPr lang="en-US" sz="3600" dirty="0"/>
              <a:t>-14</a:t>
            </a:r>
            <a:r>
              <a:rPr lang="en-US" sz="3600" baseline="30000" dirty="0"/>
              <a:t>th</a:t>
            </a:r>
            <a:r>
              <a:rPr lang="en-US" sz="3600" dirty="0"/>
              <a:t> centuries (about 400-1399)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45A79B-25FA-3A40-92F1-4F9B8B87D296}"/>
              </a:ext>
            </a:extLst>
          </p:cNvPr>
          <p:cNvSpPr txBox="1"/>
          <p:nvPr/>
        </p:nvSpPr>
        <p:spPr>
          <a:xfrm>
            <a:off x="1905001" y="1282451"/>
            <a:ext cx="7743145" cy="53091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/>
              <a:t>Early Medieval music:</a:t>
            </a:r>
          </a:p>
          <a:p>
            <a:r>
              <a:rPr lang="en-US" sz="2400" dirty="0"/>
              <a:t>Monophony - musical </a:t>
            </a:r>
            <a:r>
              <a:rPr lang="en-US" sz="2400" b="1" dirty="0"/>
              <a:t>texture</a:t>
            </a:r>
            <a:r>
              <a:rPr lang="en-US" sz="2400" dirty="0"/>
              <a:t> involving a single melodic line </a:t>
            </a:r>
          </a:p>
          <a:p>
            <a:r>
              <a:rPr lang="en-US" sz="2400" dirty="0"/>
              <a:t>Melisma - many notes to one syllable of text (</a:t>
            </a:r>
            <a:r>
              <a:rPr lang="en-US" sz="2400" b="1" dirty="0"/>
              <a:t>melody</a:t>
            </a:r>
            <a:r>
              <a:rPr lang="en-US" sz="2400" dirty="0"/>
              <a:t>)</a:t>
            </a:r>
          </a:p>
          <a:p>
            <a:endParaRPr lang="en-US" sz="2400" dirty="0"/>
          </a:p>
          <a:p>
            <a:r>
              <a:rPr lang="en-US" sz="2400" u="sng" dirty="0"/>
              <a:t>Genre:</a:t>
            </a:r>
          </a:p>
          <a:p>
            <a:r>
              <a:rPr lang="en-US" sz="2400" dirty="0"/>
              <a:t>Gregorian Chant / Chant</a:t>
            </a:r>
          </a:p>
          <a:p>
            <a:r>
              <a:rPr lang="en-US" sz="2400" dirty="0"/>
              <a:t>Troubadour song* (or chanson)</a:t>
            </a:r>
          </a:p>
          <a:p>
            <a:r>
              <a:rPr lang="en-US" sz="2400" dirty="0"/>
              <a:t>Estampie* - music to accompany dancing</a:t>
            </a:r>
          </a:p>
          <a:p>
            <a:endParaRPr lang="en-US" sz="2400" dirty="0"/>
          </a:p>
          <a:p>
            <a:r>
              <a:rPr lang="en-US" sz="2400" dirty="0"/>
              <a:t>*Even though there is only one line of written music,</a:t>
            </a:r>
          </a:p>
          <a:p>
            <a:r>
              <a:rPr lang="en-US" sz="2400" dirty="0"/>
              <a:t>these works were performed with instruments whose music </a:t>
            </a:r>
          </a:p>
          <a:p>
            <a:r>
              <a:rPr lang="en-US" sz="2400" dirty="0"/>
              <a:t>was not notated (improvised).</a:t>
            </a:r>
          </a:p>
          <a:p>
            <a:endParaRPr lang="en-US" sz="2400" dirty="0"/>
          </a:p>
          <a:p>
            <a:pPr defTabSz="685800"/>
            <a:endParaRPr lang="en-US" sz="1350" dirty="0">
              <a:solidFill>
                <a:srgbClr val="202020"/>
              </a:solidFill>
              <a:latin typeface="Calibri"/>
            </a:endParaRPr>
          </a:p>
          <a:p>
            <a:pPr defTabSz="685800"/>
            <a:r>
              <a:rPr lang="en-US" sz="1350" dirty="0">
                <a:solidFill>
                  <a:srgbClr val="202020"/>
                </a:solidFill>
                <a:latin typeface="Calibri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884643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4407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The Medieval Era 5</a:t>
            </a:r>
            <a:r>
              <a:rPr lang="en-US" sz="3600" baseline="30000" dirty="0"/>
              <a:t>th</a:t>
            </a:r>
            <a:r>
              <a:rPr lang="en-US" sz="3600" dirty="0"/>
              <a:t>-14</a:t>
            </a:r>
            <a:r>
              <a:rPr lang="en-US" sz="3600" baseline="30000" dirty="0"/>
              <a:t>th</a:t>
            </a:r>
            <a:r>
              <a:rPr lang="en-US" sz="3600" dirty="0"/>
              <a:t> centuries (about 400-1399)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45A79B-25FA-3A40-92F1-4F9B8B87D296}"/>
              </a:ext>
            </a:extLst>
          </p:cNvPr>
          <p:cNvSpPr txBox="1"/>
          <p:nvPr/>
        </p:nvSpPr>
        <p:spPr>
          <a:xfrm>
            <a:off x="1516118" y="1249253"/>
            <a:ext cx="9320047" cy="4570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/>
              <a:t>Later Medieval music:</a:t>
            </a:r>
          </a:p>
          <a:p>
            <a:r>
              <a:rPr lang="en-US" sz="2400" dirty="0"/>
              <a:t>Complexities:</a:t>
            </a:r>
          </a:p>
          <a:p>
            <a:r>
              <a:rPr lang="en-US" sz="2400" dirty="0"/>
              <a:t>	Texture - nonimitative polyphony</a:t>
            </a:r>
          </a:p>
          <a:p>
            <a:r>
              <a:rPr lang="en-US" sz="2400" dirty="0"/>
              <a:t>	Rhythmic patterns</a:t>
            </a:r>
          </a:p>
          <a:p>
            <a:endParaRPr lang="en-US" sz="2400" dirty="0"/>
          </a:p>
          <a:p>
            <a:r>
              <a:rPr lang="en-US" sz="2400" u="sng" dirty="0"/>
              <a:t>Genre:</a:t>
            </a:r>
          </a:p>
          <a:p>
            <a:r>
              <a:rPr lang="en-US" sz="2400" dirty="0"/>
              <a:t>Organum</a:t>
            </a:r>
          </a:p>
          <a:p>
            <a:r>
              <a:rPr lang="en-US" sz="2400" dirty="0"/>
              <a:t>Motet</a:t>
            </a:r>
          </a:p>
          <a:p>
            <a:r>
              <a:rPr lang="en-US" sz="2400" dirty="0"/>
              <a:t>Estampie</a:t>
            </a:r>
          </a:p>
          <a:p>
            <a:endParaRPr lang="en-US" sz="2400" dirty="0"/>
          </a:p>
          <a:p>
            <a:endParaRPr lang="en-US" sz="2400" dirty="0"/>
          </a:p>
          <a:p>
            <a:pPr defTabSz="685800"/>
            <a:endParaRPr lang="en-US" sz="1350" dirty="0">
              <a:solidFill>
                <a:srgbClr val="202020"/>
              </a:solidFill>
              <a:latin typeface="Calibri"/>
            </a:endParaRPr>
          </a:p>
          <a:p>
            <a:pPr defTabSz="685800"/>
            <a:r>
              <a:rPr lang="en-US" sz="1350" dirty="0">
                <a:solidFill>
                  <a:srgbClr val="202020"/>
                </a:solidFill>
                <a:latin typeface="Calibri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450320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4408"/>
            <a:ext cx="11227676" cy="1325563"/>
          </a:xfrm>
        </p:spPr>
        <p:txBody>
          <a:bodyPr>
            <a:normAutofit/>
          </a:bodyPr>
          <a:lstStyle/>
          <a:p>
            <a:r>
              <a:rPr lang="en-US" sz="3600" dirty="0"/>
              <a:t>The Renaissance Era 15</a:t>
            </a:r>
            <a:r>
              <a:rPr lang="en-US" sz="3600" baseline="30000" dirty="0"/>
              <a:t>th</a:t>
            </a:r>
            <a:r>
              <a:rPr lang="en-US" sz="3600" dirty="0"/>
              <a:t>-17</a:t>
            </a:r>
            <a:r>
              <a:rPr lang="en-US" sz="3600" baseline="30000" dirty="0"/>
              <a:t>th</a:t>
            </a:r>
            <a:r>
              <a:rPr lang="en-US" sz="3600" dirty="0"/>
              <a:t> centuries (about 1400-1599)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45A79B-25FA-3A40-92F1-4F9B8B87D296}"/>
              </a:ext>
            </a:extLst>
          </p:cNvPr>
          <p:cNvSpPr txBox="1"/>
          <p:nvPr/>
        </p:nvSpPr>
        <p:spPr>
          <a:xfrm>
            <a:off x="1626090" y="1282451"/>
            <a:ext cx="8763000" cy="64171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Melody:  somewhat shorter in length </a:t>
            </a:r>
          </a:p>
          <a:p>
            <a:endParaRPr lang="en-US" sz="2400" dirty="0"/>
          </a:p>
          <a:p>
            <a:r>
              <a:rPr lang="en-US" sz="2400" dirty="0"/>
              <a:t>Harmony: starts to sound “filled in” to our ears</a:t>
            </a:r>
          </a:p>
          <a:p>
            <a:endParaRPr lang="en-US" sz="2400" dirty="0"/>
          </a:p>
          <a:p>
            <a:r>
              <a:rPr lang="en-US" sz="2400" dirty="0"/>
              <a:t>Rhythm/meter: less use of long-held lines in the lower voices</a:t>
            </a:r>
          </a:p>
          <a:p>
            <a:r>
              <a:rPr lang="en-US" sz="2400" dirty="0"/>
              <a:t>	</a:t>
            </a:r>
          </a:p>
          <a:p>
            <a:r>
              <a:rPr lang="en-US" sz="2400" dirty="0"/>
              <a:t>Contrasting or shifting textures </a:t>
            </a:r>
          </a:p>
          <a:p>
            <a:r>
              <a:rPr lang="en-US" sz="2400" dirty="0"/>
              <a:t>			</a:t>
            </a:r>
          </a:p>
          <a:p>
            <a:r>
              <a:rPr lang="en-US" sz="2400" dirty="0"/>
              <a:t>Text painting - using musical elements to represent a word or portion 		of a text </a:t>
            </a:r>
          </a:p>
          <a:p>
            <a:r>
              <a:rPr lang="en-US" sz="2400" dirty="0"/>
              <a:t>Sensitivity to vocal tone color </a:t>
            </a:r>
          </a:p>
          <a:p>
            <a:endParaRPr lang="en-US" sz="2400" dirty="0"/>
          </a:p>
          <a:p>
            <a:r>
              <a:rPr lang="en-US" sz="2400" dirty="0"/>
              <a:t>A cappella = voices only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defTabSz="685800"/>
            <a:endParaRPr lang="en-US" sz="1350" dirty="0">
              <a:solidFill>
                <a:srgbClr val="202020"/>
              </a:solidFill>
              <a:latin typeface="Calibri"/>
            </a:endParaRPr>
          </a:p>
          <a:p>
            <a:pPr defTabSz="685800"/>
            <a:r>
              <a:rPr lang="en-US" sz="1350" dirty="0">
                <a:solidFill>
                  <a:srgbClr val="202020"/>
                </a:solidFill>
                <a:latin typeface="Calibri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39975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4408"/>
            <a:ext cx="11122572" cy="1325563"/>
          </a:xfrm>
        </p:spPr>
        <p:txBody>
          <a:bodyPr>
            <a:normAutofit/>
          </a:bodyPr>
          <a:lstStyle/>
          <a:p>
            <a:r>
              <a:rPr lang="en-US" sz="3600" dirty="0"/>
              <a:t>The Renaissance Era 15</a:t>
            </a:r>
            <a:r>
              <a:rPr lang="en-US" sz="3600" baseline="30000" dirty="0"/>
              <a:t>th</a:t>
            </a:r>
            <a:r>
              <a:rPr lang="en-US" sz="3600" dirty="0"/>
              <a:t>-17</a:t>
            </a:r>
            <a:r>
              <a:rPr lang="en-US" sz="3600" baseline="30000" dirty="0"/>
              <a:t>th</a:t>
            </a:r>
            <a:r>
              <a:rPr lang="en-US" sz="3600" dirty="0"/>
              <a:t> centuries (about 1400-1599)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45A79B-25FA-3A40-92F1-4F9B8B87D296}"/>
              </a:ext>
            </a:extLst>
          </p:cNvPr>
          <p:cNvSpPr txBox="1"/>
          <p:nvPr/>
        </p:nvSpPr>
        <p:spPr>
          <a:xfrm>
            <a:off x="1905000" y="1282451"/>
            <a:ext cx="8763000" cy="6047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/>
              <a:t>Sacred Renaissance music:</a:t>
            </a:r>
          </a:p>
          <a:p>
            <a:r>
              <a:rPr lang="en-US" sz="2400" dirty="0"/>
              <a:t> Chant not always used</a:t>
            </a:r>
          </a:p>
          <a:p>
            <a:r>
              <a:rPr lang="en-US" sz="2400" dirty="0"/>
              <a:t>	but when it was used, it was usually paraphrased</a:t>
            </a:r>
          </a:p>
          <a:p>
            <a:endParaRPr lang="en-US" sz="2400" dirty="0"/>
          </a:p>
          <a:p>
            <a:r>
              <a:rPr lang="en-US" sz="2400" u="sng" dirty="0"/>
              <a:t>Genre</a:t>
            </a:r>
            <a:r>
              <a:rPr lang="en-US" sz="2400" dirty="0"/>
              <a:t>: Mass Ordinary (Kyrie, Gloria, Credo, Sanctus, Agnus Dei)</a:t>
            </a:r>
          </a:p>
          <a:p>
            <a:r>
              <a:rPr lang="en-US" sz="2400" dirty="0"/>
              <a:t>Motet</a:t>
            </a:r>
          </a:p>
          <a:p>
            <a:endParaRPr lang="en-US" sz="2400" dirty="0"/>
          </a:p>
          <a:p>
            <a:r>
              <a:rPr lang="en-US" sz="2400" u="sng" dirty="0"/>
              <a:t>Secular Renaissance music:</a:t>
            </a:r>
          </a:p>
          <a:p>
            <a:endParaRPr lang="en-US" sz="2400" u="sng" dirty="0"/>
          </a:p>
          <a:p>
            <a:r>
              <a:rPr lang="en-US" sz="2400" u="sng" dirty="0"/>
              <a:t>Genre: </a:t>
            </a:r>
          </a:p>
          <a:p>
            <a:r>
              <a:rPr lang="en-US" sz="2400" dirty="0"/>
              <a:t>Chanson (song)</a:t>
            </a:r>
          </a:p>
          <a:p>
            <a:r>
              <a:rPr lang="en-US" sz="2400" dirty="0"/>
              <a:t>Madrigal</a:t>
            </a:r>
          </a:p>
          <a:p>
            <a:r>
              <a:rPr lang="en-US" sz="2400" dirty="0"/>
              <a:t>Lute Song</a:t>
            </a:r>
          </a:p>
          <a:p>
            <a:r>
              <a:rPr lang="en-US" sz="2400" dirty="0"/>
              <a:t>Dance music</a:t>
            </a:r>
          </a:p>
          <a:p>
            <a:endParaRPr lang="en-US" sz="2400" dirty="0"/>
          </a:p>
          <a:p>
            <a:pPr defTabSz="685800"/>
            <a:endParaRPr lang="en-US" sz="1350" dirty="0">
              <a:solidFill>
                <a:srgbClr val="202020"/>
              </a:solidFill>
              <a:latin typeface="Calibri"/>
            </a:endParaRPr>
          </a:p>
          <a:p>
            <a:pPr defTabSz="685800"/>
            <a:r>
              <a:rPr lang="en-US" sz="1350" dirty="0">
                <a:solidFill>
                  <a:srgbClr val="202020"/>
                </a:solidFill>
                <a:latin typeface="Calibri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594643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144408"/>
            <a:ext cx="11133083" cy="1325563"/>
          </a:xfrm>
        </p:spPr>
        <p:txBody>
          <a:bodyPr>
            <a:normAutofit/>
          </a:bodyPr>
          <a:lstStyle/>
          <a:p>
            <a:r>
              <a:rPr lang="en-US" sz="3600" dirty="0"/>
              <a:t>The Baroque Era 17</a:t>
            </a:r>
            <a:r>
              <a:rPr lang="en-US" sz="3600" baseline="30000" dirty="0"/>
              <a:t>th</a:t>
            </a:r>
            <a:r>
              <a:rPr lang="en-US" sz="3600" dirty="0"/>
              <a:t>-mid-18</a:t>
            </a:r>
            <a:r>
              <a:rPr lang="en-US" sz="3600" baseline="30000" dirty="0"/>
              <a:t>th</a:t>
            </a:r>
            <a:r>
              <a:rPr lang="en-US" sz="3600" dirty="0"/>
              <a:t> centuries (about 1600-1750)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45A79B-25FA-3A40-92F1-4F9B8B87D296}"/>
              </a:ext>
            </a:extLst>
          </p:cNvPr>
          <p:cNvSpPr txBox="1"/>
          <p:nvPr/>
        </p:nvSpPr>
        <p:spPr>
          <a:xfrm>
            <a:off x="1828800" y="1282452"/>
            <a:ext cx="8974380" cy="65248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en-US" sz="2800" dirty="0"/>
              <a:t>Single emotion explored within a single movement/work </a:t>
            </a:r>
          </a:p>
          <a:p>
            <a:pPr marL="457200" indent="-457200">
              <a:buFontTx/>
              <a:buChar char="-"/>
            </a:pPr>
            <a:endParaRPr lang="en-US" sz="2800" dirty="0"/>
          </a:p>
          <a:p>
            <a:pPr marL="457200" indent="-457200">
              <a:buFontTx/>
              <a:buChar char="-"/>
            </a:pPr>
            <a:r>
              <a:rPr lang="en-US" sz="2800" dirty="0"/>
              <a:t>Contrast of timber (tone color)</a:t>
            </a:r>
          </a:p>
          <a:p>
            <a:r>
              <a:rPr lang="en-US" sz="2800" dirty="0"/>
              <a:t>	Instruments + voices	</a:t>
            </a:r>
          </a:p>
          <a:p>
            <a:endParaRPr lang="en-US" sz="2800" dirty="0"/>
          </a:p>
          <a:p>
            <a:pPr marL="457200" indent="-457200">
              <a:buFontTx/>
              <a:buChar char="-"/>
            </a:pPr>
            <a:r>
              <a:rPr lang="en-US" sz="2800" dirty="0"/>
              <a:t>Instrumental music and the craft/art of instrument </a:t>
            </a:r>
          </a:p>
          <a:p>
            <a:r>
              <a:rPr lang="en-US" sz="2800" dirty="0"/>
              <a:t>	construction reaches new heights. </a:t>
            </a:r>
          </a:p>
          <a:p>
            <a:endParaRPr lang="en-US" sz="2800" dirty="0"/>
          </a:p>
          <a:p>
            <a:pPr marL="457200" indent="-457200">
              <a:buFontTx/>
              <a:buChar char="-"/>
            </a:pPr>
            <a:r>
              <a:rPr lang="en-US" sz="2800" dirty="0"/>
              <a:t>Rhythm and meter are audibly defined.</a:t>
            </a:r>
          </a:p>
          <a:p>
            <a:pPr marL="914400" lvl="1" indent="-457200">
              <a:buFontTx/>
              <a:buChar char="-"/>
            </a:pPr>
            <a:r>
              <a:rPr lang="en-US" sz="2800" dirty="0"/>
              <a:t>A rhythmic idea (motive) can help to unify the whole. </a:t>
            </a:r>
          </a:p>
          <a:p>
            <a:pPr marL="914400" lvl="1" indent="-457200">
              <a:buFontTx/>
              <a:buChar char="-"/>
            </a:pPr>
            <a:r>
              <a:rPr lang="en-US" sz="2800" dirty="0"/>
              <a:t>The beat is sometimes emphasized through </a:t>
            </a:r>
          </a:p>
          <a:p>
            <a:pPr lvl="1"/>
            <a:r>
              <a:rPr lang="en-US" sz="2800" dirty="0"/>
              <a:t>	instrumentation.</a:t>
            </a:r>
          </a:p>
          <a:p>
            <a:pPr marL="914400" lvl="1" indent="-457200">
              <a:buFontTx/>
              <a:buChar char="-"/>
            </a:pPr>
            <a:endParaRPr lang="en-US" sz="2800" dirty="0"/>
          </a:p>
          <a:p>
            <a:pPr defTabSz="685800"/>
            <a:endParaRPr lang="en-US" sz="1350" dirty="0">
              <a:solidFill>
                <a:srgbClr val="202020"/>
              </a:solidFill>
              <a:latin typeface="Calibri"/>
            </a:endParaRPr>
          </a:p>
          <a:p>
            <a:pPr defTabSz="685800"/>
            <a:endParaRPr lang="en-US" sz="1350" dirty="0">
              <a:solidFill>
                <a:srgbClr val="202020"/>
              </a:solidFill>
              <a:latin typeface="Calibri"/>
            </a:endParaRPr>
          </a:p>
          <a:p>
            <a:pPr defTabSz="685800"/>
            <a:endParaRPr lang="en-US" sz="1350" dirty="0">
              <a:solidFill>
                <a:srgbClr val="202020"/>
              </a:solidFill>
              <a:latin typeface="Calibri"/>
            </a:endParaRPr>
          </a:p>
          <a:p>
            <a:pPr defTabSz="685800"/>
            <a:r>
              <a:rPr lang="en-US" sz="1350" dirty="0">
                <a:solidFill>
                  <a:srgbClr val="202020"/>
                </a:solidFill>
                <a:latin typeface="Calibri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557978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4408"/>
            <a:ext cx="11175124" cy="1325563"/>
          </a:xfrm>
        </p:spPr>
        <p:txBody>
          <a:bodyPr>
            <a:normAutofit/>
          </a:bodyPr>
          <a:lstStyle/>
          <a:p>
            <a:r>
              <a:rPr lang="en-US" sz="3600" dirty="0"/>
              <a:t>The Baroque Era 17</a:t>
            </a:r>
            <a:r>
              <a:rPr lang="en-US" sz="3600" baseline="30000" dirty="0"/>
              <a:t>th</a:t>
            </a:r>
            <a:r>
              <a:rPr lang="en-US" sz="3600" dirty="0"/>
              <a:t>-mid-18</a:t>
            </a:r>
            <a:r>
              <a:rPr lang="en-US" sz="3600" baseline="30000" dirty="0"/>
              <a:t>th</a:t>
            </a:r>
            <a:r>
              <a:rPr lang="en-US" sz="3600" dirty="0"/>
              <a:t> centuries (about 1600-1750)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45A79B-25FA-3A40-92F1-4F9B8B87D296}"/>
              </a:ext>
            </a:extLst>
          </p:cNvPr>
          <p:cNvSpPr txBox="1"/>
          <p:nvPr/>
        </p:nvSpPr>
        <p:spPr>
          <a:xfrm>
            <a:off x="1828801" y="1282451"/>
            <a:ext cx="8847487" cy="65402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en-US" sz="2800" dirty="0"/>
              <a:t>Harmony/Harmonic progression or Functional Harmony </a:t>
            </a:r>
          </a:p>
          <a:p>
            <a:r>
              <a:rPr lang="en-US" sz="2800" dirty="0"/>
              <a:t>				</a:t>
            </a:r>
          </a:p>
          <a:p>
            <a:pPr marL="457200" indent="-457200">
              <a:buFontTx/>
              <a:buChar char="-"/>
            </a:pPr>
            <a:r>
              <a:rPr lang="en-US" sz="2800" dirty="0"/>
              <a:t>Form /structure</a:t>
            </a:r>
          </a:p>
          <a:p>
            <a:r>
              <a:rPr lang="en-US" sz="2800" dirty="0"/>
              <a:t>	How a piece or movement is organized, </a:t>
            </a:r>
          </a:p>
          <a:p>
            <a:r>
              <a:rPr lang="en-US" sz="2800" dirty="0"/>
              <a:t>	often in conjunction with the overall </a:t>
            </a:r>
          </a:p>
          <a:p>
            <a:r>
              <a:rPr lang="en-US" sz="2800" dirty="0"/>
              <a:t>	harmonic progression </a:t>
            </a:r>
          </a:p>
          <a:p>
            <a:endParaRPr lang="en-US" sz="2800" dirty="0">
              <a:ea typeface="Cambria" charset="0"/>
              <a:cs typeface="Cambria" charset="0"/>
            </a:endParaRPr>
          </a:p>
          <a:p>
            <a:pPr marL="457200" indent="-457200">
              <a:buFontTx/>
              <a:buChar char="-"/>
            </a:pPr>
            <a:r>
              <a:rPr lang="en-US" sz="2800" dirty="0">
                <a:ea typeface="Cambria" charset="0"/>
                <a:cs typeface="Cambria" charset="0"/>
              </a:rPr>
              <a:t>Basso continuo</a:t>
            </a:r>
          </a:p>
          <a:p>
            <a:pPr marL="457200" indent="-457200">
              <a:buFontTx/>
              <a:buChar char="-"/>
            </a:pPr>
            <a:endParaRPr lang="en-US" sz="2800" dirty="0">
              <a:ea typeface="Cambria" charset="0"/>
              <a:cs typeface="Cambria" charset="0"/>
            </a:endParaRPr>
          </a:p>
          <a:p>
            <a:pPr marL="457200" indent="-457200">
              <a:buFontTx/>
              <a:buChar char="-"/>
            </a:pPr>
            <a:r>
              <a:rPr lang="en-US" sz="2800" u="sng" dirty="0">
                <a:ea typeface="Cambria" charset="0"/>
                <a:cs typeface="Cambria" charset="0"/>
              </a:rPr>
              <a:t>Genre</a:t>
            </a:r>
            <a:r>
              <a:rPr lang="en-US" sz="2800" dirty="0">
                <a:ea typeface="Cambria" charset="0"/>
                <a:cs typeface="Cambria" charset="0"/>
              </a:rPr>
              <a:t>: opera, oratorio, cantata, suite, concerto, solo</a:t>
            </a:r>
          </a:p>
          <a:p>
            <a:pPr lvl="3"/>
            <a:r>
              <a:rPr lang="en-US" sz="2800" dirty="0">
                <a:ea typeface="Cambria" charset="0"/>
                <a:cs typeface="Cambria" charset="0"/>
              </a:rPr>
              <a:t>works for instruments</a:t>
            </a:r>
          </a:p>
          <a:p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			</a:t>
            </a:r>
          </a:p>
          <a:p>
            <a:pPr defTabSz="685800"/>
            <a:endParaRPr lang="en-US" sz="1350" dirty="0">
              <a:solidFill>
                <a:srgbClr val="202020"/>
              </a:solidFill>
              <a:latin typeface="Calibri"/>
            </a:endParaRPr>
          </a:p>
          <a:p>
            <a:pPr defTabSz="685800"/>
            <a:r>
              <a:rPr lang="en-US" sz="1350" dirty="0">
                <a:solidFill>
                  <a:srgbClr val="202020"/>
                </a:solidFill>
                <a:latin typeface="Calibri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944822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207" y="144613"/>
            <a:ext cx="11771586" cy="624689"/>
          </a:xfrm>
        </p:spPr>
        <p:txBody>
          <a:bodyPr>
            <a:noAutofit/>
          </a:bodyPr>
          <a:lstStyle/>
          <a:p>
            <a:r>
              <a:rPr lang="en-US" sz="3600" dirty="0"/>
              <a:t>The Classical Era  (about 1750-1800)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45A79B-25FA-3A40-92F1-4F9B8B87D296}"/>
              </a:ext>
            </a:extLst>
          </p:cNvPr>
          <p:cNvSpPr txBox="1"/>
          <p:nvPr/>
        </p:nvSpPr>
        <p:spPr>
          <a:xfrm>
            <a:off x="1849822" y="769302"/>
            <a:ext cx="8917441" cy="7201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2400" dirty="0">
                <a:solidFill>
                  <a:srgbClr val="202020"/>
                </a:solidFill>
                <a:latin typeface="Calibri"/>
              </a:rPr>
              <a:t>-    Juxtaposing contrasting ideas within one movement/work</a:t>
            </a:r>
          </a:p>
          <a:p>
            <a:pPr defTabSz="685800"/>
            <a:r>
              <a:rPr lang="en-US" sz="2400" dirty="0">
                <a:solidFill>
                  <a:srgbClr val="202020"/>
                </a:solidFill>
                <a:latin typeface="Calibri"/>
              </a:rPr>
              <a:t>	Drama/excitement is created by through variety and contrasting </a:t>
            </a:r>
          </a:p>
          <a:p>
            <a:pPr defTabSz="685800"/>
            <a:r>
              <a:rPr lang="en-US" sz="2400" dirty="0">
                <a:solidFill>
                  <a:srgbClr val="202020"/>
                </a:solidFill>
                <a:latin typeface="Calibri"/>
              </a:rPr>
              <a:t>	musical elements within a single movement/work.</a:t>
            </a:r>
          </a:p>
          <a:p>
            <a:pPr defTabSz="685800"/>
            <a:endParaRPr lang="en-US" sz="2400" dirty="0">
              <a:solidFill>
                <a:srgbClr val="202020"/>
              </a:solidFill>
              <a:latin typeface="Calibri"/>
            </a:endParaRPr>
          </a:p>
          <a:p>
            <a:pPr marL="342900" indent="-342900" defTabSz="685800">
              <a:buFontTx/>
              <a:buChar char="-"/>
            </a:pPr>
            <a:r>
              <a:rPr lang="en-US" sz="2400" dirty="0">
                <a:solidFill>
                  <a:srgbClr val="202020"/>
                </a:solidFill>
                <a:latin typeface="Calibri"/>
              </a:rPr>
              <a:t>Predominantly a homophonic texture, but polyphony is used.</a:t>
            </a:r>
          </a:p>
          <a:p>
            <a:pPr marL="342900" indent="-342900" defTabSz="685800">
              <a:buFontTx/>
              <a:buChar char="-"/>
            </a:pPr>
            <a:endParaRPr lang="en-US" sz="2400" dirty="0">
              <a:solidFill>
                <a:srgbClr val="202020"/>
              </a:solidFill>
              <a:latin typeface="Calibri"/>
            </a:endParaRPr>
          </a:p>
          <a:p>
            <a:pPr marL="342900" indent="-342900" defTabSz="685800">
              <a:buFontTx/>
              <a:buChar char="-"/>
            </a:pPr>
            <a:r>
              <a:rPr lang="en-US" sz="2400" dirty="0"/>
              <a:t>Rhythm helps to define new themes or thematic areas.</a:t>
            </a:r>
          </a:p>
          <a:p>
            <a:pPr marL="342900" indent="-342900" defTabSz="685800">
              <a:buFontTx/>
              <a:buChar char="-"/>
            </a:pPr>
            <a:endParaRPr lang="en-US" sz="2400" dirty="0"/>
          </a:p>
          <a:p>
            <a:pPr marL="342900" indent="-342900" defTabSz="685800">
              <a:buFontTx/>
              <a:buChar char="-"/>
            </a:pPr>
            <a:r>
              <a:rPr lang="en-US" sz="2400" dirty="0"/>
              <a:t>Orchestra becomes standardized (strings + some winds)</a:t>
            </a:r>
          </a:p>
          <a:p>
            <a:pPr marL="342900" indent="-342900" defTabSz="685800">
              <a:buFontTx/>
              <a:buChar char="-"/>
            </a:pPr>
            <a:endParaRPr lang="en-US" sz="2400" dirty="0"/>
          </a:p>
          <a:p>
            <a:pPr marL="342900" indent="-342900" defTabSz="685800">
              <a:buFontTx/>
              <a:buChar char="-"/>
            </a:pPr>
            <a:r>
              <a:rPr lang="en-US" sz="2400" dirty="0"/>
              <a:t>Uncomplicated, singable melodies with clear, balanced phrases</a:t>
            </a:r>
          </a:p>
          <a:p>
            <a:pPr marL="342900" indent="-342900" defTabSz="685800">
              <a:buFontTx/>
              <a:buChar char="-"/>
            </a:pPr>
            <a:endParaRPr lang="en-US" sz="2400" dirty="0"/>
          </a:p>
          <a:p>
            <a:pPr marL="342900" indent="-342900" defTabSz="685800">
              <a:buFontTx/>
              <a:buChar char="-"/>
            </a:pPr>
            <a:r>
              <a:rPr lang="en-US" sz="2400" dirty="0"/>
              <a:t>Formal structures built on repetitions, contrast, and </a:t>
            </a:r>
          </a:p>
          <a:p>
            <a:pPr defTabSz="685800"/>
            <a:r>
              <a:rPr lang="en-US" sz="2400" dirty="0"/>
              <a:t>	cadences (musical closings)</a:t>
            </a:r>
          </a:p>
          <a:p>
            <a:pPr marL="342900" indent="-342900" defTabSz="685800">
              <a:buFontTx/>
              <a:buChar char="-"/>
            </a:pPr>
            <a:endParaRPr lang="en-US" sz="2400" dirty="0"/>
          </a:p>
          <a:p>
            <a:pPr marL="342900" indent="-342900" defTabSz="685800">
              <a:buFontTx/>
              <a:buChar char="-"/>
            </a:pPr>
            <a:endParaRPr lang="en-US" sz="2400" dirty="0"/>
          </a:p>
          <a:p>
            <a:pPr marL="342900" indent="-342900" defTabSz="685800">
              <a:buFontTx/>
              <a:buChar char="-"/>
            </a:pPr>
            <a:endParaRPr lang="en-US" sz="2400" dirty="0">
              <a:solidFill>
                <a:srgbClr val="202020"/>
              </a:solidFill>
              <a:latin typeface="Calibri"/>
            </a:endParaRPr>
          </a:p>
          <a:p>
            <a:pPr defTabSz="685800"/>
            <a:endParaRPr lang="en-US" sz="1350" dirty="0">
              <a:solidFill>
                <a:srgbClr val="202020"/>
              </a:solidFill>
              <a:latin typeface="Calibri"/>
            </a:endParaRPr>
          </a:p>
          <a:p>
            <a:pPr defTabSz="685800"/>
            <a:endParaRPr lang="en-US" sz="1350" dirty="0">
              <a:solidFill>
                <a:srgbClr val="202020"/>
              </a:solidFill>
              <a:latin typeface="Calibri"/>
            </a:endParaRPr>
          </a:p>
          <a:p>
            <a:pPr defTabSz="685800"/>
            <a:endParaRPr lang="en-US" sz="1350" dirty="0">
              <a:solidFill>
                <a:srgbClr val="202020"/>
              </a:solidFill>
              <a:latin typeface="Calibri"/>
            </a:endParaRPr>
          </a:p>
          <a:p>
            <a:pPr defTabSz="685800"/>
            <a:r>
              <a:rPr lang="en-US" sz="1350" dirty="0">
                <a:solidFill>
                  <a:srgbClr val="202020"/>
                </a:solidFill>
                <a:latin typeface="Calibri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588228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1E92E9-F1AE-E841-4F16-4D34F0427C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06287"/>
            <a:ext cx="10515600" cy="5943600"/>
          </a:xfrm>
        </p:spPr>
        <p:txBody>
          <a:bodyPr>
            <a:normAutofit/>
          </a:bodyPr>
          <a:lstStyle/>
          <a:p>
            <a:pPr marL="0" marR="0">
              <a:buNone/>
            </a:pP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MIT </a:t>
            </a:r>
            <a:r>
              <a:rPr lang="en-US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OpenCourseWare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buNone/>
            </a:pPr>
            <a:r>
              <a:rPr lang="en-US" sz="18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https://ocw.mit.edu/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buNone/>
            </a:pP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buNone/>
            </a:pP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buNone/>
            </a:pP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21M.011 Introduction to Western Music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buNone/>
            </a:pP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Fall 2024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buNone/>
            </a:pP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buNone/>
            </a:pP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buNone/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buNone/>
            </a:pP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buNone/>
            </a:pP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information about citing these materials or our Terms of Use, visit: </a:t>
            </a:r>
            <a:r>
              <a:rPr lang="en-US" sz="18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https://ocw.mit.edu/terms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1726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534</Words>
  <Application>Microsoft Macintosh PowerPoint</Application>
  <PresentationFormat>Widescreen</PresentationFormat>
  <Paragraphs>136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Cambria</vt:lpstr>
      <vt:lpstr>Times New Roman</vt:lpstr>
      <vt:lpstr>Office Theme</vt:lpstr>
      <vt:lpstr>Summary of style periods</vt:lpstr>
      <vt:lpstr>The Medieval Era 5th-14th centuries (about 400-1399)</vt:lpstr>
      <vt:lpstr>The Medieval Era 5th-14th centuries (about 400-1399)</vt:lpstr>
      <vt:lpstr>The Renaissance Era 15th-17th centuries (about 1400-1599)</vt:lpstr>
      <vt:lpstr>The Renaissance Era 15th-17th centuries (about 1400-1599)</vt:lpstr>
      <vt:lpstr>The Baroque Era 17th-mid-18th centuries (about 1600-1750)</vt:lpstr>
      <vt:lpstr>The Baroque Era 17th-mid-18th centuries (about 1600-1750)</vt:lpstr>
      <vt:lpstr>The Classical Era  (about 1750-1800)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of style periods</dc:title>
  <dc:creator>Teresa M Neff</dc:creator>
  <cp:lastModifiedBy>Shiba Nemat-Nasser</cp:lastModifiedBy>
  <cp:revision>6</cp:revision>
  <dcterms:created xsi:type="dcterms:W3CDTF">2024-11-06T18:39:51Z</dcterms:created>
  <dcterms:modified xsi:type="dcterms:W3CDTF">2025-05-09T20:07:59Z</dcterms:modified>
</cp:coreProperties>
</file>