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8" r:id="rId3"/>
    <p:sldId id="259" r:id="rId4"/>
    <p:sldId id="298" r:id="rId5"/>
    <p:sldId id="260" r:id="rId6"/>
    <p:sldId id="261" r:id="rId7"/>
    <p:sldId id="270" r:id="rId8"/>
    <p:sldId id="265" r:id="rId9"/>
    <p:sldId id="262" r:id="rId10"/>
    <p:sldId id="271" r:id="rId11"/>
    <p:sldId id="272" r:id="rId12"/>
    <p:sldId id="302" r:id="rId13"/>
    <p:sldId id="300" r:id="rId14"/>
    <p:sldId id="286" r:id="rId15"/>
    <p:sldId id="288" r:id="rId16"/>
    <p:sldId id="280" r:id="rId17"/>
    <p:sldId id="277" r:id="rId18"/>
    <p:sldId id="278" r:id="rId19"/>
    <p:sldId id="279" r:id="rId20"/>
    <p:sldId id="297" r:id="rId21"/>
    <p:sldId id="296" r:id="rId22"/>
    <p:sldId id="283" r:id="rId23"/>
    <p:sldId id="30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43"/>
    <p:restoredTop sz="96327"/>
  </p:normalViewPr>
  <p:slideViewPr>
    <p:cSldViewPr snapToGrid="0">
      <p:cViewPr varScale="1">
        <p:scale>
          <a:sx n="90" d="100"/>
          <a:sy n="90" d="100"/>
        </p:scale>
        <p:origin x="88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39150D-5309-8B4E-A753-E77A0E56F97D}" type="datetimeFigureOut">
              <a:rPr lang="en-US" smtClean="0"/>
              <a:t>5/14/25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760F4A-1C0A-A743-A533-CE68744D28A3}" type="slidenum">
              <a:rPr lang="en-US" smtClean="0"/>
              <a:t>‹#›</a:t>
            </a:fld>
            <a:endParaRPr lang="en-US"/>
          </a:p>
        </p:txBody>
      </p:sp>
    </p:spTree>
    <p:extLst>
      <p:ext uri="{BB962C8B-B14F-4D97-AF65-F5344CB8AC3E}">
        <p14:creationId xmlns:p14="http://schemas.microsoft.com/office/powerpoint/2010/main" val="4084901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760F4A-1C0A-A743-A533-CE68744D28A3}" type="slidenum">
              <a:rPr lang="en-US" smtClean="0"/>
              <a:t>1</a:t>
            </a:fld>
            <a:endParaRPr lang="en-US"/>
          </a:p>
        </p:txBody>
      </p:sp>
    </p:spTree>
    <p:extLst>
      <p:ext uri="{BB962C8B-B14F-4D97-AF65-F5344CB8AC3E}">
        <p14:creationId xmlns:p14="http://schemas.microsoft.com/office/powerpoint/2010/main" val="3346158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upload.wikimedia.org</a:t>
            </a:r>
            <a:r>
              <a:rPr lang="en-US" dirty="0"/>
              <a:t>/</a:t>
            </a:r>
            <a:r>
              <a:rPr lang="en-US" dirty="0" err="1"/>
              <a:t>wikipedia</a:t>
            </a:r>
            <a:r>
              <a:rPr lang="en-US" dirty="0"/>
              <a:t>/commons/6/62/</a:t>
            </a:r>
            <a:r>
              <a:rPr lang="en-US" dirty="0" err="1"/>
              <a:t>Plutarch_head_only.jpg</a:t>
            </a:r>
            <a:endParaRPr lang="en-US" dirty="0"/>
          </a:p>
        </p:txBody>
      </p:sp>
      <p:sp>
        <p:nvSpPr>
          <p:cNvPr id="4" name="Slide Number Placeholder 3"/>
          <p:cNvSpPr>
            <a:spLocks noGrp="1"/>
          </p:cNvSpPr>
          <p:nvPr>
            <p:ph type="sldNum" sz="quarter" idx="10"/>
          </p:nvPr>
        </p:nvSpPr>
        <p:spPr/>
        <p:txBody>
          <a:bodyPr/>
          <a:lstStyle/>
          <a:p>
            <a:fld id="{29F3A189-4B3F-134F-B65A-C51153C84B97}" type="slidenum">
              <a:rPr lang="en-US" smtClean="0"/>
              <a:t>15</a:t>
            </a:fld>
            <a:endParaRPr lang="en-US"/>
          </a:p>
        </p:txBody>
      </p:sp>
    </p:spTree>
    <p:extLst>
      <p:ext uri="{BB962C8B-B14F-4D97-AF65-F5344CB8AC3E}">
        <p14:creationId xmlns:p14="http://schemas.microsoft.com/office/powerpoint/2010/main" val="392049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F3A189-4B3F-134F-B65A-C51153C84B97}" type="slidenum">
              <a:rPr lang="en-US" smtClean="0"/>
              <a:t>17</a:t>
            </a:fld>
            <a:endParaRPr lang="en-US"/>
          </a:p>
        </p:txBody>
      </p:sp>
    </p:spTree>
    <p:extLst>
      <p:ext uri="{BB962C8B-B14F-4D97-AF65-F5344CB8AC3E}">
        <p14:creationId xmlns:p14="http://schemas.microsoft.com/office/powerpoint/2010/main" val="2757048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20FE7-C84F-E4D5-6D9C-3331594294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4131D3-B449-0106-B3E7-8D1C156C14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3CE7090-0D46-81C9-6038-CBAAC90574D3}"/>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65293303-09D6-30D0-2F5F-91934FA9F9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1DDFE5-EAE0-7B94-BCCA-AC528078E7EE}"/>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46032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712AD-56EB-07EF-1A9D-439EAAF910D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694EB4-41AA-292C-5806-3C9E183BD9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50FC04-8612-A114-1562-CF24AE47626B}"/>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FEBD40B5-EE95-7F3A-79C4-67418B05A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19D2BE-1EE9-F283-0052-BC9BE5328FC8}"/>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1052839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17F3B6-53AE-701C-E51D-34F84B8CC40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498EC5-4A3E-ED0E-B498-AD2ECFFA15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1038D1-AE48-B416-CF7F-9D76710B5B76}"/>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7E832EB1-832E-871A-A124-1B6B601103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EECFC-0DB9-E95B-862C-E3DAFDB0BF1B}"/>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26623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F3114-2AC4-D1A4-9A42-FE5375D547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BC5B2E-C7D3-75CE-757A-90D38A5A61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602253-998D-9F55-61A8-7A6D76B19F9C}"/>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DD25F2D5-7B7E-E8C6-CE2A-602ED2BEE3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18D72D-A99B-DB7C-44DF-131BAD74987F}"/>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2211866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CF586-7617-DB67-5807-2C2D022DD5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D5FEBD-4585-985A-A937-C230E9F5C3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64ADA0-5A1B-DF65-212D-A61D8982EF93}"/>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AE337ED1-FA90-EC1E-FC64-A13D55B50A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A76EE5-C13D-DF3A-23C0-36659DBD5759}"/>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3368183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D8E31-33EA-495E-24CF-62EF69B479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AAA2D-2FBC-1F67-E7C7-F4E393969E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444B2-6EEF-EB9C-F897-4438025764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8E7EF9-9B1B-A0B4-EA06-A2352D053A1E}"/>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6" name="Footer Placeholder 5">
            <a:extLst>
              <a:ext uri="{FF2B5EF4-FFF2-40B4-BE49-F238E27FC236}">
                <a16:creationId xmlns:a16="http://schemas.microsoft.com/office/drawing/2014/main" id="{C8BDDD56-4A7D-AB0E-CB01-42D27CD042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8399EA-DB50-C13E-F4AC-9A833B554E78}"/>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2883440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44D56-8EC6-90D0-06E1-47F1FC763F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87B2E9-6344-88F3-633E-980951783A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76AA4C6-914A-13CA-F74A-8647D67F11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70AB5A3-1C31-448D-0F46-37DDA4433D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9A184-5F1F-1CB7-964A-B2BFF1D30B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BCC8D40-A687-4061-E976-087763E10D1B}"/>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8" name="Footer Placeholder 7">
            <a:extLst>
              <a:ext uri="{FF2B5EF4-FFF2-40B4-BE49-F238E27FC236}">
                <a16:creationId xmlns:a16="http://schemas.microsoft.com/office/drawing/2014/main" id="{BC44DB07-57DB-630A-C31E-40B6C65C7C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40B4AB-17DD-2B5C-1888-1A8E55BBF0C9}"/>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3317773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654EA-42CA-8DA8-667D-77B019CC06F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14B6A5-7070-8F89-94CB-8F546FAB5C0A}"/>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4" name="Footer Placeholder 3">
            <a:extLst>
              <a:ext uri="{FF2B5EF4-FFF2-40B4-BE49-F238E27FC236}">
                <a16:creationId xmlns:a16="http://schemas.microsoft.com/office/drawing/2014/main" id="{DD4F7F3F-0687-3CCB-963F-CDEDE8354BA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D66136-65CA-AF97-0F6D-8F991CE6EACC}"/>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19030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34FDCB-8042-C2A3-A7D2-A3FF0EFC1907}"/>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3" name="Footer Placeholder 2">
            <a:extLst>
              <a:ext uri="{FF2B5EF4-FFF2-40B4-BE49-F238E27FC236}">
                <a16:creationId xmlns:a16="http://schemas.microsoft.com/office/drawing/2014/main" id="{03C45EE6-42E1-4E1E-C2F8-26BA478A7A1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B7C9BC-CA7A-0913-E6D3-E4C2779D9AE1}"/>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1377441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45094-41CD-8BF2-B464-85C61C6B7E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3EE20C-1058-799D-8849-9CCF13EE48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9B460F-838F-364C-F0BE-1D1634E51E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8FF12E-264E-B9FD-F018-C2ECD8850B74}"/>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6" name="Footer Placeholder 5">
            <a:extLst>
              <a:ext uri="{FF2B5EF4-FFF2-40B4-BE49-F238E27FC236}">
                <a16:creationId xmlns:a16="http://schemas.microsoft.com/office/drawing/2014/main" id="{2E879A3D-F471-35C5-3E50-1B1CF37F5B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DC802A-6835-8B4F-F8B0-F5D95EAB05B2}"/>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3345776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15CB8-29EA-C0DE-F768-4C19086793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85ECA7-A5B6-5CC4-7D1C-658FAB05F8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57E050-12C4-BE84-A293-CD8315561F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19C6B6-3B44-A00D-0300-69A56E484EA0}"/>
              </a:ext>
            </a:extLst>
          </p:cNvPr>
          <p:cNvSpPr>
            <a:spLocks noGrp="1"/>
          </p:cNvSpPr>
          <p:nvPr>
            <p:ph type="dt" sz="half" idx="10"/>
          </p:nvPr>
        </p:nvSpPr>
        <p:spPr/>
        <p:txBody>
          <a:bodyPr/>
          <a:lstStyle/>
          <a:p>
            <a:fld id="{DC718433-CD7A-2849-922E-EF8F1C290B68}" type="datetimeFigureOut">
              <a:rPr lang="en-US" smtClean="0"/>
              <a:t>5/14/25</a:t>
            </a:fld>
            <a:endParaRPr lang="en-US"/>
          </a:p>
        </p:txBody>
      </p:sp>
      <p:sp>
        <p:nvSpPr>
          <p:cNvPr id="6" name="Footer Placeholder 5">
            <a:extLst>
              <a:ext uri="{FF2B5EF4-FFF2-40B4-BE49-F238E27FC236}">
                <a16:creationId xmlns:a16="http://schemas.microsoft.com/office/drawing/2014/main" id="{8A9B03A5-2811-82B7-56A0-91D77A5B1C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AAF77-32C4-624A-7C45-4AB9E4D3E2EC}"/>
              </a:ext>
            </a:extLst>
          </p:cNvPr>
          <p:cNvSpPr>
            <a:spLocks noGrp="1"/>
          </p:cNvSpPr>
          <p:nvPr>
            <p:ph type="sldNum" sz="quarter" idx="12"/>
          </p:nvPr>
        </p:nvSpPr>
        <p:spPr/>
        <p:txBody>
          <a:bodyPr/>
          <a:lstStyle/>
          <a:p>
            <a:fld id="{4CD5240F-832E-5B40-B147-B67AD14A7275}" type="slidenum">
              <a:rPr lang="en-US" smtClean="0"/>
              <a:t>‹#›</a:t>
            </a:fld>
            <a:endParaRPr lang="en-US"/>
          </a:p>
        </p:txBody>
      </p:sp>
    </p:spTree>
    <p:extLst>
      <p:ext uri="{BB962C8B-B14F-4D97-AF65-F5344CB8AC3E}">
        <p14:creationId xmlns:p14="http://schemas.microsoft.com/office/powerpoint/2010/main" val="1897205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490BF4-6630-2BA7-B17B-7BC3E01766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111E28-08ED-6375-E73B-62A2370AAC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874A99-A00D-A12E-6A99-4471ACAB1B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718433-CD7A-2849-922E-EF8F1C290B68}" type="datetimeFigureOut">
              <a:rPr lang="en-US" smtClean="0"/>
              <a:t>5/14/25</a:t>
            </a:fld>
            <a:endParaRPr lang="en-US"/>
          </a:p>
        </p:txBody>
      </p:sp>
      <p:sp>
        <p:nvSpPr>
          <p:cNvPr id="5" name="Footer Placeholder 4">
            <a:extLst>
              <a:ext uri="{FF2B5EF4-FFF2-40B4-BE49-F238E27FC236}">
                <a16:creationId xmlns:a16="http://schemas.microsoft.com/office/drawing/2014/main" id="{336FBBF4-212D-6562-C278-8EF0B7E93E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3FE2C6-5C7F-126D-30F0-8E815D26B7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5240F-832E-5B40-B147-B67AD14A7275}" type="slidenum">
              <a:rPr lang="en-US" smtClean="0"/>
              <a:t>‹#›</a:t>
            </a:fld>
            <a:endParaRPr lang="en-US"/>
          </a:p>
        </p:txBody>
      </p:sp>
    </p:spTree>
    <p:extLst>
      <p:ext uri="{BB962C8B-B14F-4D97-AF65-F5344CB8AC3E}">
        <p14:creationId xmlns:p14="http://schemas.microsoft.com/office/powerpoint/2010/main" val="3414838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ocw.mit.edu/help/faq-fair-use/" TargetMode="Externa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docs.google.com/document/d/12RDo83IjvFlEyTn6JKJPKMBb9-Jv8PO_mSuzOXUy-P4/edit#heading=h.9pave3d5nt65"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docs.google.com/presentation/d/1oEpqtPpdahRZ7x8DjIHnEoYAzpZ-0hgaHpQHoOstaNQ/edit?usp=sharin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iste.org/pledge-for-digital-equity-transformation"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21.tiff"/><Relationship Id="rId1" Type="http://schemas.openxmlformats.org/officeDocument/2006/relationships/slideLayout" Target="../slideLayouts/slideLayout3.xml"/><Relationship Id="rId4" Type="http://schemas.openxmlformats.org/officeDocument/2006/relationships/hyperlink" Target="https://ocw.mit.edu/help/faq-fair-us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ocw.mit.edu/help/faq-fair-use/" TargetMode="External"/><Relationship Id="rId4" Type="http://schemas.openxmlformats.org/officeDocument/2006/relationships/image" Target="../media/image2.tiff"/></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ocw.mit.edu/help/faq-fair-use/" TargetMode="External"/><Relationship Id="rId5" Type="http://schemas.openxmlformats.org/officeDocument/2006/relationships/image" Target="../media/image2.tiff"/><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hyperlink" Target="https://ocw.mit.edu/help/faq-fair-use/" TargetMode="External"/><Relationship Id="rId4" Type="http://schemas.openxmlformats.org/officeDocument/2006/relationships/image" Target="../media/image29.tiff"/></Relationships>
</file>

<file path=ppt/slides/_rels/slide1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s://ocw.mit.edu/help/faq-fair-use/"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21.tiff"/><Relationship Id="rId1" Type="http://schemas.openxmlformats.org/officeDocument/2006/relationships/slideLayout" Target="../slideLayouts/slideLayout2.xml"/><Relationship Id="rId4" Type="http://schemas.openxmlformats.org/officeDocument/2006/relationships/hyperlink" Target="https://ocw.mit.edu/help/faq-fair-use/"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ocw.mit.edu/terms" TargetMode="External"/><Relationship Id="rId2" Type="http://schemas.openxmlformats.org/officeDocument/2006/relationships/hyperlink" Target="https://ocw.mit.ed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https://ocw.mit.edu/help/faq-fair-us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https://ocw.mit.edu/help/faq-fair-u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docs.google.com/document/d/12RDo83IjvFlEyTn6JKJPKMBb9-Jv8PO_mSuzOXUy-P4/edit#heading=h.phia7wgqb2uc" TargetMode="External"/><Relationship Id="rId7" Type="http://schemas.openxmlformats.org/officeDocument/2006/relationships/hyperlink" Target="https://docs.google.com/document/d/12RDo83IjvFlEyTn6JKJPKMBb9-Jv8PO_mSuzOXUy-P4/edit#heading=h.9pave3d5nt65" TargetMode="External"/><Relationship Id="rId2" Type="http://schemas.openxmlformats.org/officeDocument/2006/relationships/hyperlink" Target="https://docs.google.com/document/d/12RDo83IjvFlEyTn6JKJPKMBb9-Jv8PO_mSuzOXUy-P4/edit#heading=h.kkfj4zia46qp" TargetMode="External"/><Relationship Id="rId1" Type="http://schemas.openxmlformats.org/officeDocument/2006/relationships/slideLayout" Target="../slideLayouts/slideLayout7.xml"/><Relationship Id="rId6" Type="http://schemas.openxmlformats.org/officeDocument/2006/relationships/hyperlink" Target="https://docs.google.com/document/d/12RDo83IjvFlEyTn6JKJPKMBb9-Jv8PO_mSuzOXUy-P4/edit#heading=h.995fyxb2g9ee" TargetMode="External"/><Relationship Id="rId5" Type="http://schemas.openxmlformats.org/officeDocument/2006/relationships/hyperlink" Target="https://docs.google.com/document/d/12RDo83IjvFlEyTn6JKJPKMBb9-Jv8PO_mSuzOXUy-P4/edit#heading=h.u342217mhdxy" TargetMode="External"/><Relationship Id="rId10" Type="http://schemas.openxmlformats.org/officeDocument/2006/relationships/hyperlink" Target="https://ocw.mit.edu/help/faq-fair-use/" TargetMode="External"/><Relationship Id="rId4" Type="http://schemas.openxmlformats.org/officeDocument/2006/relationships/hyperlink" Target="https://docs.google.com/document/d/12RDo83IjvFlEyTn6JKJPKMBb9-Jv8PO_mSuzOXUy-P4/edit#heading=h.1l8yrrnwv42b" TargetMode="External"/><Relationship Id="rId9" Type="http://schemas.openxmlformats.org/officeDocument/2006/relationships/image" Target="../media/image2.tiff"/></Relationships>
</file>

<file path=ppt/slides/_rels/slide6.xml.rels><?xml version="1.0" encoding="UTF-8" standalone="yes"?>
<Relationships xmlns="http://schemas.openxmlformats.org/package/2006/relationships"><Relationship Id="rId8" Type="http://schemas.openxmlformats.org/officeDocument/2006/relationships/hyperlink" Target="https://ocw.mit.edu/help/faq-fair-use/" TargetMode="External"/><Relationship Id="rId3" Type="http://schemas.openxmlformats.org/officeDocument/2006/relationships/image" Target="../media/image8.png"/><Relationship Id="rId7" Type="http://schemas.openxmlformats.org/officeDocument/2006/relationships/image" Target="../media/image2.tiff"/><Relationship Id="rId2" Type="http://schemas.openxmlformats.org/officeDocument/2006/relationships/image" Target="../media/image7.tiff"/><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tiff"/><Relationship Id="rId5" Type="http://schemas.openxmlformats.org/officeDocument/2006/relationships/image" Target="../media/image17.tiff"/><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hyperlink" Target="https://ocw.mit.edu/help/faq-fair-use/" TargetMode="External"/><Relationship Id="rId5" Type="http://schemas.openxmlformats.org/officeDocument/2006/relationships/image" Target="../media/image2.tiff"/><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spiral with black lines&#10;&#10;Description automatically generated with medium confidence">
            <a:extLst>
              <a:ext uri="{FF2B5EF4-FFF2-40B4-BE49-F238E27FC236}">
                <a16:creationId xmlns:a16="http://schemas.microsoft.com/office/drawing/2014/main" id="{6E1E410B-95AE-FA7D-A828-92B62F1FC4AD}"/>
              </a:ext>
            </a:extLst>
          </p:cNvPr>
          <p:cNvPicPr>
            <a:picLocks noChangeAspect="1"/>
          </p:cNvPicPr>
          <p:nvPr/>
        </p:nvPicPr>
        <p:blipFill rotWithShape="1">
          <a:blip r:embed="rId3" cstate="screen">
            <a:alphaModFix amt="50000"/>
            <a:extLst>
              <a:ext uri="{28A0092B-C50C-407E-A947-70E740481C1C}">
                <a14:useLocalDpi xmlns:a14="http://schemas.microsoft.com/office/drawing/2010/main"/>
              </a:ext>
            </a:extLst>
          </a:blip>
          <a:srcRect/>
          <a:stretch/>
        </p:blipFill>
        <p:spPr>
          <a:xfrm>
            <a:off x="0" y="0"/>
            <a:ext cx="12192000" cy="6878037"/>
          </a:xfrm>
          <a:prstGeom prst="rect">
            <a:avLst/>
          </a:prstGeom>
        </p:spPr>
      </p:pic>
      <p:pic>
        <p:nvPicPr>
          <p:cNvPr id="4" name="Picture 3">
            <a:extLst>
              <a:ext uri="{FF2B5EF4-FFF2-40B4-BE49-F238E27FC236}">
                <a16:creationId xmlns:a16="http://schemas.microsoft.com/office/drawing/2014/main" id="{D36FDF67-CE83-2822-9EC1-3F20F0EC0897}"/>
              </a:ext>
            </a:extLst>
          </p:cNvPr>
          <p:cNvPicPr>
            <a:picLocks noChangeAspect="1"/>
          </p:cNvPicPr>
          <p:nvPr/>
        </p:nvPicPr>
        <p:blipFill>
          <a:blip r:embed="rId4"/>
          <a:stretch>
            <a:fillRect/>
          </a:stretch>
        </p:blipFill>
        <p:spPr>
          <a:xfrm>
            <a:off x="7083788" y="6362065"/>
            <a:ext cx="4930412" cy="515972"/>
          </a:xfrm>
          <a:prstGeom prst="rect">
            <a:avLst/>
          </a:prstGeom>
        </p:spPr>
      </p:pic>
      <p:sp>
        <p:nvSpPr>
          <p:cNvPr id="7" name="TextBox 6">
            <a:extLst>
              <a:ext uri="{FF2B5EF4-FFF2-40B4-BE49-F238E27FC236}">
                <a16:creationId xmlns:a16="http://schemas.microsoft.com/office/drawing/2014/main" id="{4A4308B1-9D4B-52C0-B8D1-73D3B1985AA4}"/>
              </a:ext>
            </a:extLst>
          </p:cNvPr>
          <p:cNvSpPr txBox="1"/>
          <p:nvPr/>
        </p:nvSpPr>
        <p:spPr>
          <a:xfrm>
            <a:off x="1752600" y="227475"/>
            <a:ext cx="8915400" cy="1754326"/>
          </a:xfrm>
          <a:prstGeom prst="rect">
            <a:avLst/>
          </a:prstGeom>
          <a:noFill/>
        </p:spPr>
        <p:txBody>
          <a:bodyPr wrap="square" rtlCol="0">
            <a:spAutoFit/>
          </a:bodyPr>
          <a:lstStyle/>
          <a:p>
            <a:pPr algn="ctr"/>
            <a:r>
              <a:rPr lang="en-US" sz="5400" dirty="0">
                <a:latin typeface="Circular Std Medium" panose="020B0604020101010102" pitchFamily="34" charset="77"/>
                <a:cs typeface="Circular Std Medium" panose="020B0604020101010102" pitchFamily="34" charset="77"/>
              </a:rPr>
              <a:t>Welcome to Learning, Media, and Technology</a:t>
            </a:r>
          </a:p>
        </p:txBody>
      </p:sp>
      <p:sp>
        <p:nvSpPr>
          <p:cNvPr id="9" name="TextBox 8">
            <a:extLst>
              <a:ext uri="{FF2B5EF4-FFF2-40B4-BE49-F238E27FC236}">
                <a16:creationId xmlns:a16="http://schemas.microsoft.com/office/drawing/2014/main" id="{969D3B94-8889-D9C2-8091-75B075855F01}"/>
              </a:ext>
            </a:extLst>
          </p:cNvPr>
          <p:cNvSpPr txBox="1"/>
          <p:nvPr/>
        </p:nvSpPr>
        <p:spPr>
          <a:xfrm>
            <a:off x="698500" y="2404647"/>
            <a:ext cx="11023600" cy="3170099"/>
          </a:xfrm>
          <a:prstGeom prst="rect">
            <a:avLst/>
          </a:prstGeom>
          <a:noFill/>
        </p:spPr>
        <p:txBody>
          <a:bodyPr wrap="square">
            <a:spAutoFit/>
          </a:bodyPr>
          <a:lstStyle/>
          <a:p>
            <a:pPr rtl="0">
              <a:spcBef>
                <a:spcPts val="0"/>
              </a:spcBef>
              <a:spcAft>
                <a:spcPts val="0"/>
              </a:spcAft>
            </a:pPr>
            <a:r>
              <a:rPr lang="en-US" sz="2000" b="1" i="0" u="none" strike="noStrike" dirty="0">
                <a:solidFill>
                  <a:srgbClr val="000000"/>
                </a:solidFill>
                <a:effectLst/>
                <a:latin typeface="Proxima Nova Rg" panose="02000506030000020004" pitchFamily="2" charset="77"/>
              </a:rPr>
              <a:t>DO NOW:</a:t>
            </a:r>
            <a:r>
              <a:rPr lang="en-US" sz="2000" b="0" i="0" u="none" strike="noStrike" dirty="0">
                <a:solidFill>
                  <a:srgbClr val="000000"/>
                </a:solidFill>
                <a:effectLst/>
                <a:latin typeface="Proxima Nova Rg" panose="02000506030000020004" pitchFamily="2" charset="77"/>
              </a:rPr>
              <a:t> Write down five things you are good at. </a:t>
            </a:r>
            <a:endParaRPr lang="en-US" sz="2000" b="0" dirty="0">
              <a:effectLst/>
              <a:latin typeface="Proxima Nova Rg" panose="02000506030000020004" pitchFamily="2" charset="77"/>
            </a:endParaRPr>
          </a:p>
          <a:p>
            <a:pPr rtl="0">
              <a:spcBef>
                <a:spcPts val="0"/>
              </a:spcBef>
              <a:spcAft>
                <a:spcPts val="0"/>
              </a:spcAft>
            </a:pPr>
            <a:br>
              <a:rPr lang="en-US" sz="2000" b="0" dirty="0">
                <a:effectLst/>
                <a:latin typeface="Proxima Nova Rg" panose="02000506030000020004" pitchFamily="2" charset="77"/>
              </a:rPr>
            </a:br>
            <a:r>
              <a:rPr lang="en-US" sz="2000" b="0" i="0" u="none" strike="noStrike" dirty="0">
                <a:solidFill>
                  <a:srgbClr val="000000"/>
                </a:solidFill>
                <a:effectLst/>
                <a:latin typeface="Proxima Nova Rg" panose="02000506030000020004" pitchFamily="2" charset="77"/>
              </a:rPr>
              <a:t>Put one thing per post-it note. Try to just write at the top. </a:t>
            </a:r>
            <a:endParaRPr lang="en-US" sz="2000" b="0" dirty="0">
              <a:effectLst/>
              <a:latin typeface="Proxima Nova Rg" panose="02000506030000020004" pitchFamily="2" charset="77"/>
            </a:endParaRPr>
          </a:p>
          <a:p>
            <a:pPr marL="1828800" indent="457200" rtl="0">
              <a:spcBef>
                <a:spcPts val="0"/>
              </a:spcBef>
              <a:spcAft>
                <a:spcPts val="0"/>
              </a:spcAft>
            </a:pPr>
            <a:br>
              <a:rPr lang="en-US" sz="2000" b="0" dirty="0">
                <a:effectLst/>
                <a:latin typeface="Proxima Nova Rg" panose="02000506030000020004" pitchFamily="2" charset="77"/>
              </a:rPr>
            </a:br>
            <a:r>
              <a:rPr lang="en-US" sz="2000" b="0" i="0" u="none" strike="noStrike" dirty="0">
                <a:solidFill>
                  <a:srgbClr val="000000"/>
                </a:solidFill>
                <a:effectLst/>
                <a:latin typeface="Proxima Nova Rg" panose="02000506030000020004" pitchFamily="2" charset="77"/>
              </a:rPr>
              <a:t>Anything SFW is fair game: </a:t>
            </a:r>
            <a:endParaRPr lang="en-US" sz="2000" b="0" dirty="0">
              <a:effectLst/>
              <a:latin typeface="Proxima Nova Rg" panose="02000506030000020004" pitchFamily="2" charset="77"/>
            </a:endParaRPr>
          </a:p>
          <a:p>
            <a:pPr marL="2286000" rtl="0">
              <a:spcBef>
                <a:spcPts val="0"/>
              </a:spcBef>
              <a:spcAft>
                <a:spcPts val="0"/>
              </a:spcAft>
            </a:pPr>
            <a:r>
              <a:rPr lang="en-US" sz="2000" b="0" i="0" u="none" strike="noStrike" dirty="0">
                <a:solidFill>
                  <a:srgbClr val="000000"/>
                </a:solidFill>
                <a:effectLst/>
                <a:latin typeface="Proxima Nova Rg" panose="02000506030000020004" pitchFamily="2" charset="77"/>
              </a:rPr>
              <a:t>(Writing bad first drafts quickly, top </a:t>
            </a:r>
            <a:r>
              <a:rPr lang="en-US" sz="2000" b="0" i="0" u="none" strike="noStrike" dirty="0" err="1">
                <a:solidFill>
                  <a:srgbClr val="000000"/>
                </a:solidFill>
                <a:effectLst/>
                <a:latin typeface="Proxima Nova Rg" panose="02000506030000020004" pitchFamily="2" charset="77"/>
              </a:rPr>
              <a:t>laning</a:t>
            </a:r>
            <a:r>
              <a:rPr lang="en-US" sz="2000" b="0" i="0" u="none" strike="noStrike" dirty="0">
                <a:solidFill>
                  <a:srgbClr val="000000"/>
                </a:solidFill>
                <a:effectLst/>
                <a:latin typeface="Proxima Nova Rg" panose="02000506030000020004" pitchFamily="2" charset="77"/>
              </a:rPr>
              <a:t> in League of Legends, teaching people to steer a canoe, interpreting quantitative education research for public audiences, etc.) </a:t>
            </a:r>
            <a:endParaRPr lang="en-US" sz="2000" b="0" dirty="0">
              <a:effectLst/>
              <a:latin typeface="Proxima Nova Rg" panose="02000506030000020004" pitchFamily="2" charset="77"/>
            </a:endParaRPr>
          </a:p>
          <a:p>
            <a:br>
              <a:rPr lang="en-US" sz="2000" dirty="0">
                <a:latin typeface="Proxima Nova Rg" panose="02000506030000020004" pitchFamily="2" charset="77"/>
              </a:rPr>
            </a:br>
            <a:endParaRPr lang="en-US" sz="2000" dirty="0">
              <a:latin typeface="Proxima Nova Rg" panose="02000506030000020004" pitchFamily="2" charset="77"/>
            </a:endParaRPr>
          </a:p>
        </p:txBody>
      </p:sp>
      <p:sp>
        <p:nvSpPr>
          <p:cNvPr id="2" name="TextBox 1">
            <a:extLst>
              <a:ext uri="{FF2B5EF4-FFF2-40B4-BE49-F238E27FC236}">
                <a16:creationId xmlns:a16="http://schemas.microsoft.com/office/drawing/2014/main" id="{969B5830-9D1A-4E14-4FBC-F9D716D22246}"/>
              </a:ext>
            </a:extLst>
          </p:cNvPr>
          <p:cNvSpPr txBox="1"/>
          <p:nvPr/>
        </p:nvSpPr>
        <p:spPr>
          <a:xfrm>
            <a:off x="177800" y="6362065"/>
            <a:ext cx="6728189"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Image © illustration by Haley McDevitt; published by Jossey-Bass.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5"/>
              </a:rPr>
              <a:t>https://</a:t>
            </a:r>
            <a:r>
              <a:rPr lang="en-US" sz="900" dirty="0" err="1">
                <a:solidFill>
                  <a:srgbClr val="222222"/>
                </a:solidFill>
                <a:effectLst/>
                <a:latin typeface="Verdana" panose="020B0604030504040204" pitchFamily="34" charset="0"/>
                <a:hlinkClick r:id="rId5"/>
              </a:rPr>
              <a:t>ocw.mit.edu</a:t>
            </a:r>
            <a:r>
              <a:rPr lang="en-US" sz="900" dirty="0">
                <a:solidFill>
                  <a:srgbClr val="222222"/>
                </a:solidFill>
                <a:effectLst/>
                <a:latin typeface="Verdana" panose="020B0604030504040204" pitchFamily="34" charset="0"/>
                <a:hlinkClick r:id="rId5"/>
              </a:rPr>
              <a:t>/help/</a:t>
            </a:r>
            <a:r>
              <a:rPr lang="en-US" sz="900" dirty="0" err="1">
                <a:solidFill>
                  <a:srgbClr val="222222"/>
                </a:solidFill>
                <a:effectLst/>
                <a:latin typeface="Verdana" panose="020B0604030504040204" pitchFamily="34" charset="0"/>
                <a:hlinkClick r:id="rId5"/>
              </a:rPr>
              <a:t>faq</a:t>
            </a:r>
            <a:r>
              <a:rPr lang="en-US" sz="900" dirty="0">
                <a:solidFill>
                  <a:srgbClr val="222222"/>
                </a:solidFill>
                <a:effectLst/>
                <a:latin typeface="Verdana" panose="020B0604030504040204" pitchFamily="34" charset="0"/>
                <a:hlinkClick r:id="rId5"/>
              </a:rPr>
              <a:t>-fair-use/</a:t>
            </a:r>
            <a:endParaRPr lang="en-US" sz="900" dirty="0">
              <a:solidFill>
                <a:srgbClr val="222222"/>
              </a:solidFill>
              <a:effectLst/>
              <a:latin typeface="Verdana" panose="020B0604030504040204" pitchFamily="34" charset="0"/>
            </a:endParaRPr>
          </a:p>
          <a:p>
            <a:endParaRPr lang="en-US" sz="900" dirty="0"/>
          </a:p>
        </p:txBody>
      </p:sp>
    </p:spTree>
    <p:extLst>
      <p:ext uri="{BB962C8B-B14F-4D97-AF65-F5344CB8AC3E}">
        <p14:creationId xmlns:p14="http://schemas.microsoft.com/office/powerpoint/2010/main" val="1730525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3C4331-C819-FF34-DF15-6FD8DBD109BB}"/>
              </a:ext>
            </a:extLst>
          </p:cNvPr>
          <p:cNvSpPr txBox="1"/>
          <p:nvPr/>
        </p:nvSpPr>
        <p:spPr>
          <a:xfrm>
            <a:off x="3491697" y="173620"/>
            <a:ext cx="5208606" cy="1015663"/>
          </a:xfrm>
          <a:prstGeom prst="rect">
            <a:avLst/>
          </a:prstGeom>
          <a:noFill/>
        </p:spPr>
        <p:txBody>
          <a:bodyPr wrap="square">
            <a:spAutoFit/>
          </a:bodyPr>
          <a:lstStyle/>
          <a:p>
            <a:r>
              <a:rPr lang="en-US" sz="6000" dirty="0">
                <a:latin typeface="Circular Std Bold" panose="020B0804020101010102" pitchFamily="34" charset="77"/>
                <a:cs typeface="Circular Std Bold" panose="020B0804020101010102" pitchFamily="34" charset="77"/>
              </a:rPr>
              <a:t>Assignments</a:t>
            </a:r>
            <a:endParaRPr lang="en-US" sz="6000" dirty="0"/>
          </a:p>
        </p:txBody>
      </p:sp>
      <p:sp>
        <p:nvSpPr>
          <p:cNvPr id="4" name="TextBox 3">
            <a:extLst>
              <a:ext uri="{FF2B5EF4-FFF2-40B4-BE49-F238E27FC236}">
                <a16:creationId xmlns:a16="http://schemas.microsoft.com/office/drawing/2014/main" id="{6C0CDBF7-86EB-E07C-2DE6-96C53B8AFAB1}"/>
              </a:ext>
            </a:extLst>
          </p:cNvPr>
          <p:cNvSpPr txBox="1"/>
          <p:nvPr/>
        </p:nvSpPr>
        <p:spPr>
          <a:xfrm>
            <a:off x="685799" y="1194911"/>
            <a:ext cx="11120378" cy="6686446"/>
          </a:xfrm>
          <a:prstGeom prst="rect">
            <a:avLst/>
          </a:prstGeom>
          <a:noFill/>
        </p:spPr>
        <p:txBody>
          <a:bodyPr wrap="square">
            <a:spAutoFit/>
          </a:bodyPr>
          <a:lstStyle/>
          <a:p>
            <a:pPr marL="914400" indent="-457200" rtl="0">
              <a:spcBef>
                <a:spcPts val="300"/>
              </a:spcBef>
              <a:spcAft>
                <a:spcPts val="0"/>
              </a:spcAft>
              <a:buFont typeface="Arial" panose="020B0604020202020204" pitchFamily="34" charset="0"/>
              <a:buChar char="•"/>
            </a:pPr>
            <a:r>
              <a:rPr lang="en-US" sz="3200" b="0" i="0" strike="noStrike" dirty="0">
                <a:solidFill>
                  <a:srgbClr val="1155CC"/>
                </a:solidFill>
                <a:effectLst/>
                <a:latin typeface="Proxima Nova Rg" panose="02000506030000020004" pitchFamily="2" charset="77"/>
              </a:rPr>
              <a:t>Assignment #1- EdTech From a Learning Science Perspective</a:t>
            </a:r>
          </a:p>
          <a:p>
            <a:pPr marL="1371600" lvl="1" indent="-457200">
              <a:spcBef>
                <a:spcPts val="300"/>
              </a:spcBef>
              <a:buFont typeface="Arial" panose="020B0604020202020204" pitchFamily="34" charset="0"/>
              <a:buChar char="•"/>
            </a:pPr>
            <a:r>
              <a:rPr lang="en-US" sz="3200" b="0" dirty="0">
                <a:effectLst/>
                <a:latin typeface="Proxima Nova Rg" panose="02000506030000020004" pitchFamily="2" charset="77"/>
              </a:rPr>
              <a:t>Evaluate an education technology and identify its pedagogical roots. Then, reimagine the technology from alternative pedagogical perspective. </a:t>
            </a:r>
          </a:p>
          <a:p>
            <a:pPr marL="914400" indent="-457200" rtl="0">
              <a:spcBef>
                <a:spcPts val="300"/>
              </a:spcBef>
              <a:spcAft>
                <a:spcPts val="0"/>
              </a:spcAft>
              <a:buFont typeface="Arial" panose="020B0604020202020204" pitchFamily="34" charset="0"/>
              <a:buChar char="•"/>
            </a:pPr>
            <a:r>
              <a:rPr lang="en-US" sz="3200" b="0" i="0" strike="noStrike" dirty="0">
                <a:solidFill>
                  <a:srgbClr val="1155CC"/>
                </a:solidFill>
                <a:effectLst/>
                <a:latin typeface="Proxima Nova Rg" panose="02000506030000020004" pitchFamily="2" charset="77"/>
              </a:rPr>
              <a:t>Assignment #2- Implementation Memo</a:t>
            </a:r>
          </a:p>
          <a:p>
            <a:pPr marL="1371600" lvl="1" indent="-457200">
              <a:spcBef>
                <a:spcPts val="300"/>
              </a:spcBef>
              <a:buFont typeface="Arial" panose="020B0604020202020204" pitchFamily="34" charset="0"/>
              <a:buChar char="•"/>
            </a:pPr>
            <a:r>
              <a:rPr lang="en-US" sz="3200" dirty="0">
                <a:latin typeface="Proxima Nova Rg" panose="02000506030000020004" pitchFamily="2" charset="77"/>
              </a:rPr>
              <a:t>Recommend (or reject) a new technology to be implemented in a particular context. </a:t>
            </a:r>
            <a:endParaRPr lang="en-US" sz="3200" b="0" dirty="0">
              <a:effectLst/>
              <a:latin typeface="Proxima Nova Rg" panose="02000506030000020004" pitchFamily="2" charset="77"/>
            </a:endParaRPr>
          </a:p>
          <a:p>
            <a:pPr marL="914400" indent="-457200" rtl="0">
              <a:spcBef>
                <a:spcPts val="300"/>
              </a:spcBef>
              <a:spcAft>
                <a:spcPts val="0"/>
              </a:spcAft>
              <a:buFont typeface="Arial" panose="020B0604020202020204" pitchFamily="34" charset="0"/>
              <a:buChar char="•"/>
            </a:pPr>
            <a:r>
              <a:rPr lang="en-US" sz="3200" b="0" i="0" strike="noStrike" dirty="0">
                <a:solidFill>
                  <a:srgbClr val="1155CC"/>
                </a:solidFill>
                <a:effectLst/>
                <a:latin typeface="Proxima Nova Rg" panose="02000506030000020004" pitchFamily="2" charset="77"/>
              </a:rPr>
              <a:t>Assignment</a:t>
            </a:r>
            <a:r>
              <a:rPr lang="en-US" sz="3200" b="0" i="0" strike="noStrike" dirty="0">
                <a:solidFill>
                  <a:srgbClr val="1155CC"/>
                </a:solidFill>
                <a:effectLst/>
                <a:latin typeface="Proxima Nova Rg" panose="02000506030000020004" pitchFamily="2" charset="77"/>
                <a:hlinkClick r:id="rId2"/>
              </a:rPr>
              <a:t> #3- Problem Finding (Final Project)</a:t>
            </a:r>
            <a:endParaRPr lang="en-US" sz="3200" b="0" i="0" strike="noStrike" dirty="0">
              <a:solidFill>
                <a:srgbClr val="1155CC"/>
              </a:solidFill>
              <a:effectLst/>
              <a:latin typeface="Proxima Nova Rg" panose="02000506030000020004" pitchFamily="2" charset="77"/>
            </a:endParaRPr>
          </a:p>
          <a:p>
            <a:pPr marL="1371600" lvl="1" indent="-457200">
              <a:spcBef>
                <a:spcPts val="300"/>
              </a:spcBef>
              <a:buFont typeface="Arial" panose="020B0604020202020204" pitchFamily="34" charset="0"/>
              <a:buChar char="•"/>
            </a:pPr>
            <a:r>
              <a:rPr lang="en-US" sz="3200" dirty="0">
                <a:latin typeface="Proxima Nova Rg" panose="02000506030000020004" pitchFamily="2" charset="77"/>
              </a:rPr>
              <a:t>Anything  you want that addresses an interesting topic in Ed Tech. </a:t>
            </a:r>
            <a:endParaRPr lang="en-US" sz="3200" b="0" dirty="0">
              <a:effectLst/>
              <a:latin typeface="Proxima Nova Rg" panose="02000506030000020004" pitchFamily="2" charset="77"/>
            </a:endParaRPr>
          </a:p>
          <a:p>
            <a:br>
              <a:rPr lang="en-US" sz="3200" dirty="0">
                <a:latin typeface="Proxima Nova Rg" panose="02000506030000020004" pitchFamily="2" charset="77"/>
              </a:rPr>
            </a:br>
            <a:endParaRPr lang="en-US" sz="3200" dirty="0">
              <a:latin typeface="Proxima Nova Rg" panose="02000506030000020004" pitchFamily="2" charset="77"/>
            </a:endParaRPr>
          </a:p>
        </p:txBody>
      </p:sp>
      <p:pic>
        <p:nvPicPr>
          <p:cNvPr id="5" name="Picture 4">
            <a:extLst>
              <a:ext uri="{FF2B5EF4-FFF2-40B4-BE49-F238E27FC236}">
                <a16:creationId xmlns:a16="http://schemas.microsoft.com/office/drawing/2014/main" id="{BCFEABC4-F828-234A-034D-9DC4281C2DF2}"/>
              </a:ext>
            </a:extLst>
          </p:cNvPr>
          <p:cNvPicPr>
            <a:picLocks noChangeAspect="1"/>
          </p:cNvPicPr>
          <p:nvPr/>
        </p:nvPicPr>
        <p:blipFill>
          <a:blip r:embed="rId3"/>
          <a:stretch>
            <a:fillRect/>
          </a:stretch>
        </p:blipFill>
        <p:spPr>
          <a:xfrm>
            <a:off x="7801337" y="6457749"/>
            <a:ext cx="4016088" cy="420287"/>
          </a:xfrm>
          <a:prstGeom prst="rect">
            <a:avLst/>
          </a:prstGeom>
        </p:spPr>
      </p:pic>
    </p:spTree>
    <p:extLst>
      <p:ext uri="{BB962C8B-B14F-4D97-AF65-F5344CB8AC3E}">
        <p14:creationId xmlns:p14="http://schemas.microsoft.com/office/powerpoint/2010/main" val="4125743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F8FB8A-93E8-0695-E613-C0BDD2532B2C}"/>
              </a:ext>
            </a:extLst>
          </p:cNvPr>
          <p:cNvPicPr>
            <a:picLocks noChangeAspect="1"/>
          </p:cNvPicPr>
          <p:nvPr/>
        </p:nvPicPr>
        <p:blipFill>
          <a:blip r:embed="rId2"/>
          <a:stretch>
            <a:fillRect/>
          </a:stretch>
        </p:blipFill>
        <p:spPr>
          <a:xfrm>
            <a:off x="576323" y="520699"/>
            <a:ext cx="7934584" cy="5937973"/>
          </a:xfrm>
          <a:prstGeom prst="rect">
            <a:avLst/>
          </a:prstGeom>
        </p:spPr>
      </p:pic>
      <p:sp>
        <p:nvSpPr>
          <p:cNvPr id="6" name="TextBox 5">
            <a:extLst>
              <a:ext uri="{FF2B5EF4-FFF2-40B4-BE49-F238E27FC236}">
                <a16:creationId xmlns:a16="http://schemas.microsoft.com/office/drawing/2014/main" id="{C0665EA7-F296-88EB-ABCE-0763D3DB899E}"/>
              </a:ext>
            </a:extLst>
          </p:cNvPr>
          <p:cNvSpPr txBox="1"/>
          <p:nvPr/>
        </p:nvSpPr>
        <p:spPr>
          <a:xfrm>
            <a:off x="8773610" y="1018572"/>
            <a:ext cx="2842067" cy="4124206"/>
          </a:xfrm>
          <a:prstGeom prst="rect">
            <a:avLst/>
          </a:prstGeom>
          <a:noFill/>
        </p:spPr>
        <p:txBody>
          <a:bodyPr wrap="square" rtlCol="0">
            <a:spAutoFit/>
          </a:bodyPr>
          <a:lstStyle/>
          <a:p>
            <a:pPr algn="ctr"/>
            <a:r>
              <a:rPr lang="en-US" sz="2800" dirty="0">
                <a:latin typeface="Circular Std Medium" panose="020B0604020101010102" pitchFamily="34" charset="77"/>
                <a:cs typeface="Circular Std Medium" panose="020B0604020101010102" pitchFamily="34" charset="77"/>
              </a:rPr>
              <a:t>Syllabus</a:t>
            </a:r>
          </a:p>
          <a:p>
            <a:pPr marL="285750" indent="-285750">
              <a:buFont typeface="Arial" panose="020B0604020202020204" pitchFamily="34" charset="0"/>
              <a:buChar char="•"/>
            </a:pPr>
            <a:endParaRPr lang="en-US" dirty="0">
              <a:latin typeface="Proxima Nova Rg" panose="02000506030000020004" pitchFamily="2" charset="77"/>
            </a:endParaRPr>
          </a:p>
          <a:p>
            <a:pPr marL="285750" indent="-285750">
              <a:buFont typeface="Arial" panose="020B0604020202020204" pitchFamily="34" charset="0"/>
              <a:buChar char="•"/>
            </a:pPr>
            <a:r>
              <a:rPr lang="en-US" dirty="0">
                <a:latin typeface="Proxima Nova Rg" panose="02000506030000020004" pitchFamily="2" charset="77"/>
              </a:rPr>
              <a:t>Do all the Readings. </a:t>
            </a:r>
          </a:p>
          <a:p>
            <a:pPr marL="285750" indent="-285750">
              <a:buFont typeface="Arial" panose="020B0604020202020204" pitchFamily="34" charset="0"/>
              <a:buChar char="•"/>
            </a:pPr>
            <a:endParaRPr lang="en-US" dirty="0">
              <a:latin typeface="Proxima Nova Rg" panose="02000506030000020004" pitchFamily="2" charset="77"/>
            </a:endParaRPr>
          </a:p>
          <a:p>
            <a:pPr marL="285750" indent="-285750">
              <a:buFont typeface="Arial" panose="020B0604020202020204" pitchFamily="34" charset="0"/>
              <a:buChar char="•"/>
            </a:pPr>
            <a:r>
              <a:rPr lang="en-US" dirty="0">
                <a:latin typeface="Proxima Nova Rg" panose="02000506030000020004" pitchFamily="2" charset="77"/>
              </a:rPr>
              <a:t>More resources in the Rabbit Hole. Grad students please do one Rabbit Hole per week. </a:t>
            </a:r>
          </a:p>
          <a:p>
            <a:pPr marL="285750" indent="-285750">
              <a:buFont typeface="Arial" panose="020B0604020202020204" pitchFamily="34" charset="0"/>
              <a:buChar char="•"/>
            </a:pPr>
            <a:endParaRPr lang="en-US" dirty="0">
              <a:latin typeface="Proxima Nova Rg" panose="02000506030000020004" pitchFamily="2" charset="77"/>
            </a:endParaRPr>
          </a:p>
          <a:p>
            <a:pPr marL="285750" indent="-285750">
              <a:buFont typeface="Arial" panose="020B0604020202020204" pitchFamily="34" charset="0"/>
              <a:buChar char="•"/>
            </a:pPr>
            <a:r>
              <a:rPr lang="en-US" dirty="0">
                <a:latin typeface="Proxima Nova Rg" panose="02000506030000020004" pitchFamily="2" charset="77"/>
              </a:rPr>
              <a:t>Learning Journal is a space for short writing/communicating assignments</a:t>
            </a:r>
          </a:p>
          <a:p>
            <a:endParaRPr lang="en-US" dirty="0">
              <a:latin typeface="Proxima Nova Rg" panose="02000506030000020004" pitchFamily="2" charset="77"/>
            </a:endParaRPr>
          </a:p>
        </p:txBody>
      </p:sp>
      <p:pic>
        <p:nvPicPr>
          <p:cNvPr id="7" name="Picture 6">
            <a:extLst>
              <a:ext uri="{FF2B5EF4-FFF2-40B4-BE49-F238E27FC236}">
                <a16:creationId xmlns:a16="http://schemas.microsoft.com/office/drawing/2014/main" id="{5769A7BE-9BA1-799D-5B2F-798892CC5349}"/>
              </a:ext>
            </a:extLst>
          </p:cNvPr>
          <p:cNvPicPr>
            <a:picLocks noChangeAspect="1"/>
          </p:cNvPicPr>
          <p:nvPr/>
        </p:nvPicPr>
        <p:blipFill>
          <a:blip r:embed="rId3"/>
          <a:stretch>
            <a:fillRect/>
          </a:stretch>
        </p:blipFill>
        <p:spPr>
          <a:xfrm>
            <a:off x="7801337" y="6457749"/>
            <a:ext cx="4016088" cy="420287"/>
          </a:xfrm>
          <a:prstGeom prst="rect">
            <a:avLst/>
          </a:prstGeom>
        </p:spPr>
      </p:pic>
    </p:spTree>
    <p:extLst>
      <p:ext uri="{BB962C8B-B14F-4D97-AF65-F5344CB8AC3E}">
        <p14:creationId xmlns:p14="http://schemas.microsoft.com/office/powerpoint/2010/main" val="2343269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D4C941-998B-70F6-1655-70A18D3CAB6D}"/>
              </a:ext>
            </a:extLst>
          </p:cNvPr>
          <p:cNvSpPr txBox="1"/>
          <p:nvPr/>
        </p:nvSpPr>
        <p:spPr>
          <a:xfrm>
            <a:off x="484532" y="1166842"/>
            <a:ext cx="6097656" cy="4524315"/>
          </a:xfrm>
          <a:prstGeom prst="rect">
            <a:avLst/>
          </a:prstGeom>
          <a:noFill/>
        </p:spPr>
        <p:txBody>
          <a:bodyPr wrap="square">
            <a:spAutoFit/>
          </a:bodyPr>
          <a:lstStyle/>
          <a:p>
            <a:pPr rtl="0">
              <a:spcBef>
                <a:spcPts val="0"/>
              </a:spcBef>
              <a:spcAft>
                <a:spcPts val="0"/>
              </a:spcAft>
            </a:pPr>
            <a:r>
              <a:rPr lang="en-US" sz="1800" b="1" i="0" u="none" strike="noStrike" dirty="0">
                <a:solidFill>
                  <a:srgbClr val="000000"/>
                </a:solidFill>
                <a:effectLst/>
                <a:latin typeface="Times New Roman" panose="02020603050405020304" pitchFamily="18" charset="0"/>
              </a:rPr>
              <a:t>Assignments and Grades</a:t>
            </a:r>
            <a:endParaRPr lang="en-US" b="0" dirty="0">
              <a:effectLst/>
            </a:endParaRPr>
          </a:p>
          <a:p>
            <a:pPr rtl="0">
              <a:spcBef>
                <a:spcPts val="0"/>
              </a:spcBef>
              <a:spcAft>
                <a:spcPts val="0"/>
              </a:spcAft>
            </a:pPr>
            <a:r>
              <a:rPr lang="en-US" sz="1800" b="0" i="0" u="none" strike="noStrike" dirty="0">
                <a:solidFill>
                  <a:srgbClr val="000000"/>
                </a:solidFill>
                <a:effectLst/>
                <a:latin typeface="Times New Roman" panose="02020603050405020304" pitchFamily="18" charset="0"/>
              </a:rPr>
              <a:t>For every class period, there will be a set of core </a:t>
            </a:r>
            <a:r>
              <a:rPr lang="en-US" sz="1800" b="1" i="0" u="none" strike="noStrike" dirty="0">
                <a:solidFill>
                  <a:srgbClr val="000000"/>
                </a:solidFill>
                <a:effectLst/>
                <a:latin typeface="Times New Roman" panose="02020603050405020304" pitchFamily="18" charset="0"/>
              </a:rPr>
              <a:t>readings</a:t>
            </a:r>
            <a:r>
              <a:rPr lang="en-US" sz="1800" b="0" i="0" u="none" strike="noStrike" dirty="0">
                <a:solidFill>
                  <a:srgbClr val="000000"/>
                </a:solidFill>
                <a:effectLst/>
                <a:latin typeface="Times New Roman" panose="02020603050405020304" pitchFamily="18" charset="0"/>
              </a:rPr>
              <a:t> that we will all complete, and then an additional set of “Rabbit Hole” readings for your continued exploration. Graduate students will be required to do at least one of these additional readings.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Times New Roman" panose="02020603050405020304" pitchFamily="18" charset="0"/>
              </a:rPr>
              <a:t>Some weeks there will also be a </a:t>
            </a:r>
            <a:r>
              <a:rPr lang="en-US" sz="1800" b="1" i="0" u="none" strike="noStrike" dirty="0">
                <a:solidFill>
                  <a:srgbClr val="000000"/>
                </a:solidFill>
                <a:effectLst/>
                <a:latin typeface="Times New Roman" panose="02020603050405020304" pitchFamily="18" charset="0"/>
              </a:rPr>
              <a:t>short assignment</a:t>
            </a:r>
            <a:r>
              <a:rPr lang="en-US" sz="1800" b="0" i="0" u="none" strike="noStrike" dirty="0">
                <a:solidFill>
                  <a:srgbClr val="000000"/>
                </a:solidFill>
                <a:effectLst/>
                <a:latin typeface="Times New Roman" panose="02020603050405020304" pitchFamily="18" charset="0"/>
              </a:rPr>
              <a:t>, asking you to reflect on your own educational history, imagine a new future, or read something closely. These assignments will typically be a few hundred words or their multimedia equivalent in images, audio, video, code, etc. </a:t>
            </a:r>
            <a:r>
              <a:rPr lang="en-US" sz="1800" b="1" i="0" u="none" strike="noStrike" dirty="0">
                <a:solidFill>
                  <a:srgbClr val="000000"/>
                </a:solidFill>
                <a:effectLst/>
                <a:latin typeface="Times New Roman" panose="02020603050405020304" pitchFamily="18" charset="0"/>
              </a:rPr>
              <a:t>Short assignments will be completed in a semi-public learning journal, you can find the template </a:t>
            </a:r>
            <a:r>
              <a:rPr lang="en-US" sz="1800" b="1" i="0" u="sng" strike="noStrike" dirty="0">
                <a:solidFill>
                  <a:srgbClr val="1155CC"/>
                </a:solidFill>
                <a:effectLst/>
                <a:latin typeface="Times New Roman" panose="02020603050405020304" pitchFamily="18" charset="0"/>
                <a:hlinkClick r:id="rId2"/>
              </a:rPr>
              <a:t>here</a:t>
            </a:r>
            <a:r>
              <a:rPr lang="en-US" sz="1800" b="1" i="0" u="none" strike="noStrike" dirty="0">
                <a:solidFill>
                  <a:srgbClr val="000000"/>
                </a:solidFill>
                <a:effectLst/>
                <a:latin typeface="Times New Roman" panose="02020603050405020304" pitchFamily="18" charset="0"/>
              </a:rPr>
              <a:t>.</a:t>
            </a:r>
            <a:endParaRPr lang="en-US" b="0" dirty="0">
              <a:effectLst/>
            </a:endParaRPr>
          </a:p>
          <a:p>
            <a:br>
              <a:rPr lang="en-US" dirty="0"/>
            </a:br>
            <a:endParaRPr lang="en-US" dirty="0"/>
          </a:p>
        </p:txBody>
      </p:sp>
    </p:spTree>
    <p:extLst>
      <p:ext uri="{BB962C8B-B14F-4D97-AF65-F5344CB8AC3E}">
        <p14:creationId xmlns:p14="http://schemas.microsoft.com/office/powerpoint/2010/main" val="2249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4371D-8648-BD11-F657-280D2C9375E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B2A6EB6-D587-82CC-BCA6-8E1E0130AF9F}"/>
              </a:ext>
            </a:extLst>
          </p:cNvPr>
          <p:cNvSpPr txBox="1"/>
          <p:nvPr/>
        </p:nvSpPr>
        <p:spPr>
          <a:xfrm>
            <a:off x="1073426" y="173620"/>
            <a:ext cx="10207487" cy="1015663"/>
          </a:xfrm>
          <a:prstGeom prst="rect">
            <a:avLst/>
          </a:prstGeom>
          <a:noFill/>
        </p:spPr>
        <p:txBody>
          <a:bodyPr wrap="square">
            <a:spAutoFit/>
          </a:bodyPr>
          <a:lstStyle/>
          <a:p>
            <a:pPr algn="ctr"/>
            <a:r>
              <a:rPr lang="en-US" sz="6000" dirty="0">
                <a:latin typeface="Circular Std Bold" panose="020B0804020101010102" pitchFamily="34" charset="77"/>
                <a:cs typeface="Circular Std Bold" panose="020B0804020101010102" pitchFamily="34" charset="77"/>
              </a:rPr>
              <a:t>Special Syllabus Dates</a:t>
            </a:r>
            <a:endParaRPr lang="en-US" sz="6000" dirty="0"/>
          </a:p>
        </p:txBody>
      </p:sp>
      <p:sp>
        <p:nvSpPr>
          <p:cNvPr id="4" name="TextBox 3">
            <a:extLst>
              <a:ext uri="{FF2B5EF4-FFF2-40B4-BE49-F238E27FC236}">
                <a16:creationId xmlns:a16="http://schemas.microsoft.com/office/drawing/2014/main" id="{B20CFEE9-5BCF-088F-F0DB-CE9D0DAF2880}"/>
              </a:ext>
            </a:extLst>
          </p:cNvPr>
          <p:cNvSpPr txBox="1"/>
          <p:nvPr/>
        </p:nvSpPr>
        <p:spPr>
          <a:xfrm>
            <a:off x="685799" y="1194911"/>
            <a:ext cx="11120378" cy="5509200"/>
          </a:xfrm>
          <a:prstGeom prst="rect">
            <a:avLst/>
          </a:prstGeom>
          <a:noFill/>
        </p:spPr>
        <p:txBody>
          <a:bodyPr wrap="square">
            <a:spAutoFit/>
          </a:bodyPr>
          <a:lstStyle/>
          <a:p>
            <a:pPr marL="457200" indent="-457200">
              <a:buFont typeface="Arial" panose="020B0604020202020204" pitchFamily="34" charset="0"/>
              <a:buChar char="•"/>
            </a:pPr>
            <a:r>
              <a:rPr lang="en-US" sz="3200" dirty="0">
                <a:latin typeface="Proxima Nova Rg" panose="02000506030000020004" pitchFamily="2" charset="77"/>
              </a:rPr>
              <a:t>Feb 14- Field Trip to MIT Museum</a:t>
            </a:r>
          </a:p>
          <a:p>
            <a:pPr marL="457200" indent="-457200">
              <a:buFont typeface="Arial" panose="020B0604020202020204" pitchFamily="34" charset="0"/>
              <a:buChar char="•"/>
            </a:pPr>
            <a:r>
              <a:rPr lang="en-US" sz="3200" dirty="0">
                <a:latin typeface="Proxima Nova Rg" panose="02000506030000020004" pitchFamily="2" charset="77"/>
              </a:rPr>
              <a:t>Feb 28- On Zoom, with ISTE’s Ed Prep Roundtable (</a:t>
            </a:r>
            <a:r>
              <a:rPr lang="en-US" sz="3200" dirty="0">
                <a:latin typeface="Proxima Nova Rg" panose="02000506030000020004" pitchFamily="2" charset="77"/>
                <a:hlinkClick r:id="rId2"/>
              </a:rPr>
              <a:t>https://iste.org/pledge-for-digital-equity-transformation</a:t>
            </a:r>
            <a:r>
              <a:rPr lang="en-US" sz="3200" dirty="0">
                <a:latin typeface="Proxima Nova Rg" panose="02000506030000020004" pitchFamily="2" charset="77"/>
              </a:rPr>
              <a:t>) </a:t>
            </a:r>
          </a:p>
          <a:p>
            <a:pPr marL="1371600" lvl="2" indent="-457200">
              <a:buFont typeface="Arial" panose="020B0604020202020204" pitchFamily="34" charset="0"/>
              <a:buChar char="•"/>
            </a:pPr>
            <a:r>
              <a:rPr lang="en-US" sz="3200" dirty="0">
                <a:latin typeface="Proxima Nova Rg" panose="02000506030000020004" pitchFamily="2" charset="77"/>
              </a:rPr>
              <a:t>Note- we need to decide soon if you all are interested in joining the whole thing, or just my intro lecture</a:t>
            </a:r>
          </a:p>
          <a:p>
            <a:pPr marL="457200" indent="-457200">
              <a:buFont typeface="Arial" panose="020B0604020202020204" pitchFamily="34" charset="0"/>
              <a:buChar char="•"/>
            </a:pPr>
            <a:r>
              <a:rPr lang="en-US" sz="3200" dirty="0">
                <a:latin typeface="Proxima Nova Rg" panose="02000506030000020004" pitchFamily="2" charset="77"/>
              </a:rPr>
              <a:t>March 18/20 SIP week– maybe online, maybe something fun, maybe something else– (Most Flexible Dates for Non Class Related Travel/Interviews/etc.) </a:t>
            </a:r>
          </a:p>
          <a:p>
            <a:pPr marL="457200" indent="-457200">
              <a:buFont typeface="Arial" panose="020B0604020202020204" pitchFamily="34" charset="0"/>
              <a:buChar char="•"/>
            </a:pPr>
            <a:r>
              <a:rPr lang="en-US" sz="3200" dirty="0">
                <a:latin typeface="Proxima Nova Rg" panose="02000506030000020004" pitchFamily="2" charset="77"/>
              </a:rPr>
              <a:t>April 8- No class, Go see the Eclipse</a:t>
            </a:r>
          </a:p>
          <a:p>
            <a:pPr marL="457200" indent="-457200">
              <a:buFont typeface="Arial" panose="020B0604020202020204" pitchFamily="34" charset="0"/>
              <a:buChar char="•"/>
            </a:pPr>
            <a:r>
              <a:rPr lang="en-US" sz="3200" dirty="0">
                <a:latin typeface="Proxima Nova Rg" panose="02000506030000020004" pitchFamily="2" charset="77"/>
              </a:rPr>
              <a:t>May 13- Last class, mandatory</a:t>
            </a:r>
            <a:br>
              <a:rPr lang="en-US" sz="3200" dirty="0">
                <a:latin typeface="Proxima Nova Rg" panose="02000506030000020004" pitchFamily="2" charset="77"/>
              </a:rPr>
            </a:br>
            <a:endParaRPr lang="en-US" sz="3200" dirty="0">
              <a:latin typeface="Proxima Nova Rg" panose="02000506030000020004" pitchFamily="2" charset="77"/>
            </a:endParaRPr>
          </a:p>
        </p:txBody>
      </p:sp>
      <p:pic>
        <p:nvPicPr>
          <p:cNvPr id="5" name="Picture 4">
            <a:extLst>
              <a:ext uri="{FF2B5EF4-FFF2-40B4-BE49-F238E27FC236}">
                <a16:creationId xmlns:a16="http://schemas.microsoft.com/office/drawing/2014/main" id="{4F894E16-C7D0-EB56-F5D4-2E5CF0241D19}"/>
              </a:ext>
            </a:extLst>
          </p:cNvPr>
          <p:cNvPicPr>
            <a:picLocks noChangeAspect="1"/>
          </p:cNvPicPr>
          <p:nvPr/>
        </p:nvPicPr>
        <p:blipFill>
          <a:blip r:embed="rId3"/>
          <a:stretch>
            <a:fillRect/>
          </a:stretch>
        </p:blipFill>
        <p:spPr>
          <a:xfrm>
            <a:off x="7801337" y="6457749"/>
            <a:ext cx="4016088" cy="420287"/>
          </a:xfrm>
          <a:prstGeom prst="rect">
            <a:avLst/>
          </a:prstGeom>
        </p:spPr>
      </p:pic>
    </p:spTree>
    <p:extLst>
      <p:ext uri="{BB962C8B-B14F-4D97-AF65-F5344CB8AC3E}">
        <p14:creationId xmlns:p14="http://schemas.microsoft.com/office/powerpoint/2010/main" val="1062197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44550" y="3429000"/>
            <a:ext cx="10515600" cy="2852737"/>
          </a:xfrm>
        </p:spPr>
        <p:txBody>
          <a:bodyPr/>
          <a:lstStyle/>
          <a:p>
            <a:pPr algn="ctr"/>
            <a:r>
              <a:rPr lang="en-US" dirty="0">
                <a:latin typeface="Circular Std Medium" panose="020B0604020101010102" pitchFamily="34" charset="77"/>
                <a:cs typeface="Circular Std Medium" panose="020B0604020101010102" pitchFamily="34" charset="77"/>
              </a:rPr>
              <a:t>Education: </a:t>
            </a:r>
            <a:br>
              <a:rPr lang="en-US" dirty="0">
                <a:latin typeface="Circular Std Medium" panose="020B0604020101010102" pitchFamily="34" charset="77"/>
                <a:cs typeface="Circular Std Medium" panose="020B0604020101010102" pitchFamily="34" charset="77"/>
              </a:rPr>
            </a:br>
            <a:r>
              <a:rPr lang="en-US" dirty="0">
                <a:latin typeface="Circular Std Medium" panose="020B0604020101010102" pitchFamily="34" charset="77"/>
                <a:cs typeface="Circular Std Medium" panose="020B0604020101010102" pitchFamily="34" charset="77"/>
              </a:rPr>
              <a:t>Filling Pails or Kindling Flames?</a:t>
            </a:r>
          </a:p>
        </p:txBody>
      </p:sp>
      <p:sp>
        <p:nvSpPr>
          <p:cNvPr id="5" name="Text Placeholder 4"/>
          <p:cNvSpPr>
            <a:spLocks noGrp="1"/>
          </p:cNvSpPr>
          <p:nvPr>
            <p:ph type="body" idx="1"/>
          </p:nvPr>
        </p:nvSpPr>
        <p:spPr/>
        <p:txBody>
          <a:bodyPr/>
          <a:lstStyle/>
          <a:p>
            <a:endParaRPr lang="en-US"/>
          </a:p>
        </p:txBody>
      </p:sp>
      <p:pic>
        <p:nvPicPr>
          <p:cNvPr id="6" name="Picture 5">
            <a:extLst>
              <a:ext uri="{FF2B5EF4-FFF2-40B4-BE49-F238E27FC236}">
                <a16:creationId xmlns:a16="http://schemas.microsoft.com/office/drawing/2014/main" id="{674E8993-EBE4-EE4B-B420-1A216DBBC4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21920" y="286870"/>
            <a:ext cx="3621187" cy="3576918"/>
          </a:xfrm>
          <a:prstGeom prst="rect">
            <a:avLst/>
          </a:prstGeom>
        </p:spPr>
      </p:pic>
      <p:pic>
        <p:nvPicPr>
          <p:cNvPr id="2" name="Picture 1">
            <a:extLst>
              <a:ext uri="{FF2B5EF4-FFF2-40B4-BE49-F238E27FC236}">
                <a16:creationId xmlns:a16="http://schemas.microsoft.com/office/drawing/2014/main" id="{A3526E79-0EB6-2217-55F2-5A265E0EBD2C}"/>
              </a:ext>
            </a:extLst>
          </p:cNvPr>
          <p:cNvPicPr>
            <a:picLocks noChangeAspect="1"/>
          </p:cNvPicPr>
          <p:nvPr/>
        </p:nvPicPr>
        <p:blipFill>
          <a:blip r:embed="rId3"/>
          <a:stretch>
            <a:fillRect/>
          </a:stretch>
        </p:blipFill>
        <p:spPr>
          <a:xfrm>
            <a:off x="7801337" y="6457749"/>
            <a:ext cx="4016088" cy="420287"/>
          </a:xfrm>
          <a:prstGeom prst="rect">
            <a:avLst/>
          </a:prstGeom>
        </p:spPr>
      </p:pic>
      <p:sp>
        <p:nvSpPr>
          <p:cNvPr id="3" name="TextBox 2">
            <a:extLst>
              <a:ext uri="{FF2B5EF4-FFF2-40B4-BE49-F238E27FC236}">
                <a16:creationId xmlns:a16="http://schemas.microsoft.com/office/drawing/2014/main" id="{C719E699-B383-D7DA-741D-339BBACF2BFE}"/>
              </a:ext>
            </a:extLst>
          </p:cNvPr>
          <p:cNvSpPr txBox="1"/>
          <p:nvPr/>
        </p:nvSpPr>
        <p:spPr>
          <a:xfrm>
            <a:off x="374575" y="6298560"/>
            <a:ext cx="6482897" cy="369332"/>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MIT seal © MIT.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113580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BEAACE-3D3E-F148-9B01-7735E10DC400}"/>
              </a:ext>
            </a:extLst>
          </p:cNvPr>
          <p:cNvPicPr>
            <a:picLocks noChangeAspect="1"/>
          </p:cNvPicPr>
          <p:nvPr/>
        </p:nvPicPr>
        <p:blipFill>
          <a:blip r:embed="rId3"/>
          <a:stretch>
            <a:fillRect/>
          </a:stretch>
        </p:blipFill>
        <p:spPr>
          <a:xfrm>
            <a:off x="1524000" y="0"/>
            <a:ext cx="2590800" cy="3327400"/>
          </a:xfrm>
          <a:prstGeom prst="rect">
            <a:avLst/>
          </a:prstGeom>
        </p:spPr>
      </p:pic>
      <p:sp>
        <p:nvSpPr>
          <p:cNvPr id="4" name="TextBox 3">
            <a:extLst>
              <a:ext uri="{FF2B5EF4-FFF2-40B4-BE49-F238E27FC236}">
                <a16:creationId xmlns:a16="http://schemas.microsoft.com/office/drawing/2014/main" id="{B80C8FA5-F028-AB46-9292-0FEFF56598F8}"/>
              </a:ext>
            </a:extLst>
          </p:cNvPr>
          <p:cNvSpPr txBox="1"/>
          <p:nvPr/>
        </p:nvSpPr>
        <p:spPr>
          <a:xfrm>
            <a:off x="4317574" y="186372"/>
            <a:ext cx="5769856" cy="6740307"/>
          </a:xfrm>
          <a:prstGeom prst="rect">
            <a:avLst/>
          </a:prstGeom>
          <a:noFill/>
        </p:spPr>
        <p:txBody>
          <a:bodyPr wrap="square" rtlCol="0">
            <a:spAutoFit/>
          </a:bodyPr>
          <a:lstStyle/>
          <a:p>
            <a:r>
              <a:rPr lang="en-US" sz="3600" dirty="0">
                <a:latin typeface="Palatino" pitchFamily="2" charset="77"/>
                <a:ea typeface="Palatino" pitchFamily="2" charset="77"/>
              </a:rPr>
              <a:t>For the mind does not require filling like a bottle, but rather, like wood, it only requires kindling to create in it an impulse to think independently and an ardent desire for truth.  Plutarch (~50 AD), </a:t>
            </a:r>
            <a:r>
              <a:rPr lang="en-US" sz="3600" i="1" dirty="0">
                <a:latin typeface="Palatino" pitchFamily="2" charset="77"/>
                <a:ea typeface="Palatino" pitchFamily="2" charset="77"/>
              </a:rPr>
              <a:t>On Listening</a:t>
            </a:r>
          </a:p>
          <a:p>
            <a:endParaRPr lang="en-US" sz="3600" dirty="0">
              <a:latin typeface="Palatino" pitchFamily="2" charset="77"/>
              <a:ea typeface="Palatino" pitchFamily="2" charset="77"/>
            </a:endParaRPr>
          </a:p>
          <a:p>
            <a:r>
              <a:rPr lang="en-US" sz="3600" dirty="0">
                <a:latin typeface="Palatino" pitchFamily="2" charset="77"/>
                <a:ea typeface="Palatino" pitchFamily="2" charset="77"/>
              </a:rPr>
              <a:t>Translation from 1927 Loeb Classic</a:t>
            </a:r>
          </a:p>
        </p:txBody>
      </p:sp>
      <p:pic>
        <p:nvPicPr>
          <p:cNvPr id="2" name="Picture 1">
            <a:extLst>
              <a:ext uri="{FF2B5EF4-FFF2-40B4-BE49-F238E27FC236}">
                <a16:creationId xmlns:a16="http://schemas.microsoft.com/office/drawing/2014/main" id="{7DC24EDA-901F-D439-5F58-F72406A3A5CD}"/>
              </a:ext>
            </a:extLst>
          </p:cNvPr>
          <p:cNvPicPr>
            <a:picLocks noChangeAspect="1"/>
          </p:cNvPicPr>
          <p:nvPr/>
        </p:nvPicPr>
        <p:blipFill>
          <a:blip r:embed="rId4"/>
          <a:stretch>
            <a:fillRect/>
          </a:stretch>
        </p:blipFill>
        <p:spPr>
          <a:xfrm>
            <a:off x="7801337" y="6457749"/>
            <a:ext cx="4016088" cy="420287"/>
          </a:xfrm>
          <a:prstGeom prst="rect">
            <a:avLst/>
          </a:prstGeom>
        </p:spPr>
      </p:pic>
      <p:sp>
        <p:nvSpPr>
          <p:cNvPr id="5" name="TextBox 4">
            <a:extLst>
              <a:ext uri="{FF2B5EF4-FFF2-40B4-BE49-F238E27FC236}">
                <a16:creationId xmlns:a16="http://schemas.microsoft.com/office/drawing/2014/main" id="{37639C34-4FE8-0B0A-5008-34A4AD790E01}"/>
              </a:ext>
            </a:extLst>
          </p:cNvPr>
          <p:cNvSpPr txBox="1"/>
          <p:nvPr/>
        </p:nvSpPr>
        <p:spPr>
          <a:xfrm>
            <a:off x="342901" y="6229350"/>
            <a:ext cx="3771900" cy="6463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Photo © </a:t>
            </a:r>
            <a:r>
              <a:rPr lang="en-US" sz="900" dirty="0" err="1">
                <a:solidFill>
                  <a:srgbClr val="222222"/>
                </a:solidFill>
                <a:effectLst/>
                <a:latin typeface="Verdana" panose="020B0604030504040204" pitchFamily="34" charset="0"/>
              </a:rPr>
              <a:t>Odysses</a:t>
            </a:r>
            <a:r>
              <a:rPr lang="en-US" sz="900" dirty="0">
                <a:solidFill>
                  <a:srgbClr val="222222"/>
                </a:solidFill>
                <a:effectLst/>
                <a:latin typeface="Verdana" panose="020B0604030504040204" pitchFamily="34" charset="0"/>
              </a:rPr>
              <a:t> at Wikimedia.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5"/>
              </a:rPr>
              <a:t>https://</a:t>
            </a:r>
            <a:r>
              <a:rPr lang="en-US" sz="900" dirty="0" err="1">
                <a:solidFill>
                  <a:srgbClr val="222222"/>
                </a:solidFill>
                <a:effectLst/>
                <a:latin typeface="Verdana" panose="020B0604030504040204" pitchFamily="34" charset="0"/>
                <a:hlinkClick r:id="rId5"/>
              </a:rPr>
              <a:t>ocw.mit.edu</a:t>
            </a:r>
            <a:r>
              <a:rPr lang="en-US" sz="900" dirty="0">
                <a:solidFill>
                  <a:srgbClr val="222222"/>
                </a:solidFill>
                <a:effectLst/>
                <a:latin typeface="Verdana" panose="020B0604030504040204" pitchFamily="34" charset="0"/>
                <a:hlinkClick r:id="rId5"/>
              </a:rPr>
              <a:t>/help/</a:t>
            </a:r>
            <a:r>
              <a:rPr lang="en-US" sz="900" dirty="0" err="1">
                <a:solidFill>
                  <a:srgbClr val="222222"/>
                </a:solidFill>
                <a:effectLst/>
                <a:latin typeface="Verdana" panose="020B0604030504040204" pitchFamily="34" charset="0"/>
                <a:hlinkClick r:id="rId5"/>
              </a:rPr>
              <a:t>faq</a:t>
            </a:r>
            <a:r>
              <a:rPr lang="en-US" sz="900" dirty="0">
                <a:solidFill>
                  <a:srgbClr val="222222"/>
                </a:solidFill>
                <a:effectLst/>
                <a:latin typeface="Verdana" panose="020B0604030504040204" pitchFamily="34" charset="0"/>
                <a:hlinkClick r:id="rId5"/>
              </a:rPr>
              <a:t>-fair-use/</a:t>
            </a:r>
            <a:endParaRPr lang="en-US" sz="900" dirty="0">
              <a:solidFill>
                <a:srgbClr val="222222"/>
              </a:solidFill>
              <a:effectLst/>
              <a:latin typeface="Verdana" panose="020B0604030504040204" pitchFamily="34" charset="0"/>
            </a:endParaRPr>
          </a:p>
          <a:p>
            <a:endParaRPr lang="en-US" sz="900" dirty="0"/>
          </a:p>
        </p:txBody>
      </p:sp>
    </p:spTree>
    <p:extLst>
      <p:ext uri="{BB962C8B-B14F-4D97-AF65-F5344CB8AC3E}">
        <p14:creationId xmlns:p14="http://schemas.microsoft.com/office/powerpoint/2010/main" val="1365214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24001" y="116335"/>
            <a:ext cx="6146371" cy="2515182"/>
          </a:xfrm>
          <a:prstGeom prst="rect">
            <a:avLst/>
          </a:prstGeom>
        </p:spPr>
      </p:pic>
      <p:pic>
        <p:nvPicPr>
          <p:cNvPr id="4" name="Picture 3"/>
          <p:cNvPicPr>
            <a:picLocks noChangeAspect="1"/>
          </p:cNvPicPr>
          <p:nvPr/>
        </p:nvPicPr>
        <p:blipFill>
          <a:blip r:embed="rId3"/>
          <a:stretch>
            <a:fillRect/>
          </a:stretch>
        </p:blipFill>
        <p:spPr>
          <a:xfrm>
            <a:off x="4141694" y="1726845"/>
            <a:ext cx="6526306" cy="5131155"/>
          </a:xfrm>
          <a:prstGeom prst="rect">
            <a:avLst/>
          </a:prstGeom>
        </p:spPr>
      </p:pic>
      <p:sp>
        <p:nvSpPr>
          <p:cNvPr id="2" name="TextBox 1">
            <a:extLst>
              <a:ext uri="{FF2B5EF4-FFF2-40B4-BE49-F238E27FC236}">
                <a16:creationId xmlns:a16="http://schemas.microsoft.com/office/drawing/2014/main" id="{EAA15912-2C7D-A3BE-740B-6084B965DF60}"/>
              </a:ext>
            </a:extLst>
          </p:cNvPr>
          <p:cNvSpPr txBox="1"/>
          <p:nvPr/>
        </p:nvSpPr>
        <p:spPr>
          <a:xfrm>
            <a:off x="357188" y="6211669"/>
            <a:ext cx="3914775" cy="6463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 Condé Nast.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a:p>
            <a:endParaRPr lang="en-US" sz="900" dirty="0"/>
          </a:p>
        </p:txBody>
      </p:sp>
    </p:spTree>
    <p:extLst>
      <p:ext uri="{BB962C8B-B14F-4D97-AF65-F5344CB8AC3E}">
        <p14:creationId xmlns:p14="http://schemas.microsoft.com/office/powerpoint/2010/main" val="4049794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upload.wikimedia.org/wikipedia/commons/6/66/PSM_V80_D211_Edward_Lee_Thorndike.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28800" y="914400"/>
            <a:ext cx="3455988"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8" descr="http://21steducation.files.wordpress.com/2012/03/john_dewey-pic.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58000" y="930276"/>
            <a:ext cx="3429000" cy="4551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3"/>
          <p:cNvSpPr txBox="1">
            <a:spLocks noChangeArrowheads="1"/>
          </p:cNvSpPr>
          <p:nvPr/>
        </p:nvSpPr>
        <p:spPr bwMode="auto">
          <a:xfrm>
            <a:off x="1905000" y="5657850"/>
            <a:ext cx="3379788"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charset="0"/>
                <a:ea typeface="ＭＳ Ｐゴシック" charset="0"/>
                <a:cs typeface="Arial" charset="0"/>
              </a:defRPr>
            </a:lvl1pPr>
            <a:lvl2pPr marL="742950" indent="-285750" eaLnBrk="0" hangingPunct="0">
              <a:defRPr>
                <a:solidFill>
                  <a:schemeClr val="tx1"/>
                </a:solidFill>
                <a:latin typeface="Tahoma" charset="0"/>
                <a:ea typeface="Arial" charset="0"/>
                <a:cs typeface="Arial" charset="0"/>
              </a:defRPr>
            </a:lvl2pPr>
            <a:lvl3pPr marL="1143000" indent="-228600" eaLnBrk="0" hangingPunct="0">
              <a:defRPr>
                <a:solidFill>
                  <a:schemeClr val="tx1"/>
                </a:solidFill>
                <a:latin typeface="Tahoma" charset="0"/>
                <a:ea typeface="Arial" charset="0"/>
                <a:cs typeface="Arial" charset="0"/>
              </a:defRPr>
            </a:lvl3pPr>
            <a:lvl4pPr marL="1600200" indent="-228600" eaLnBrk="0" hangingPunct="0">
              <a:defRPr>
                <a:solidFill>
                  <a:schemeClr val="tx1"/>
                </a:solidFill>
                <a:latin typeface="Tahoma" charset="0"/>
                <a:ea typeface="Arial" charset="0"/>
                <a:cs typeface="Arial" charset="0"/>
              </a:defRPr>
            </a:lvl4pPr>
            <a:lvl5pPr marL="2057400" indent="-228600" eaLnBrk="0" hangingPunct="0">
              <a:defRPr>
                <a:solidFill>
                  <a:schemeClr val="tx1"/>
                </a:solidFill>
                <a:latin typeface="Tahoma" charset="0"/>
                <a:ea typeface="Arial" charset="0"/>
                <a:cs typeface="Arial" charset="0"/>
              </a:defRPr>
            </a:lvl5pPr>
            <a:lvl6pPr marL="2514600" indent="-228600" eaLnBrk="0" fontAlgn="base" hangingPunct="0">
              <a:spcBef>
                <a:spcPct val="0"/>
              </a:spcBef>
              <a:spcAft>
                <a:spcPct val="0"/>
              </a:spcAft>
              <a:defRPr>
                <a:solidFill>
                  <a:schemeClr val="tx1"/>
                </a:solidFill>
                <a:latin typeface="Tahoma" charset="0"/>
                <a:ea typeface="Arial" charset="0"/>
                <a:cs typeface="Arial" charset="0"/>
              </a:defRPr>
            </a:lvl6pPr>
            <a:lvl7pPr marL="2971800" indent="-228600" eaLnBrk="0" fontAlgn="base" hangingPunct="0">
              <a:spcBef>
                <a:spcPct val="0"/>
              </a:spcBef>
              <a:spcAft>
                <a:spcPct val="0"/>
              </a:spcAft>
              <a:defRPr>
                <a:solidFill>
                  <a:schemeClr val="tx1"/>
                </a:solidFill>
                <a:latin typeface="Tahoma" charset="0"/>
                <a:ea typeface="Arial" charset="0"/>
                <a:cs typeface="Arial" charset="0"/>
              </a:defRPr>
            </a:lvl7pPr>
            <a:lvl8pPr marL="3429000" indent="-228600" eaLnBrk="0" fontAlgn="base" hangingPunct="0">
              <a:spcBef>
                <a:spcPct val="0"/>
              </a:spcBef>
              <a:spcAft>
                <a:spcPct val="0"/>
              </a:spcAft>
              <a:defRPr>
                <a:solidFill>
                  <a:schemeClr val="tx1"/>
                </a:solidFill>
                <a:latin typeface="Tahoma" charset="0"/>
                <a:ea typeface="Arial" charset="0"/>
                <a:cs typeface="Arial" charset="0"/>
              </a:defRPr>
            </a:lvl8pPr>
            <a:lvl9pPr marL="3886200" indent="-228600" eaLnBrk="0" fontAlgn="base" hangingPunct="0">
              <a:spcBef>
                <a:spcPct val="0"/>
              </a:spcBef>
              <a:spcAft>
                <a:spcPct val="0"/>
              </a:spcAft>
              <a:defRPr>
                <a:solidFill>
                  <a:schemeClr val="tx1"/>
                </a:solidFill>
                <a:latin typeface="Tahoma" charset="0"/>
                <a:ea typeface="Arial" charset="0"/>
                <a:cs typeface="Arial" charset="0"/>
              </a:defRPr>
            </a:lvl9pPr>
          </a:lstStyle>
          <a:p>
            <a:pPr algn="ctr" eaLnBrk="1" hangingPunct="1"/>
            <a:r>
              <a:rPr lang="en-US" b="1" dirty="0"/>
              <a:t>Edward Thorndike</a:t>
            </a:r>
          </a:p>
          <a:p>
            <a:pPr algn="ctr" eaLnBrk="1" hangingPunct="1"/>
            <a:endParaRPr lang="en-US" dirty="0"/>
          </a:p>
          <a:p>
            <a:pPr algn="ctr" eaLnBrk="1" hangingPunct="1"/>
            <a:r>
              <a:rPr lang="en-US" b="1" dirty="0"/>
              <a:t>Education as Science of Delivery</a:t>
            </a:r>
          </a:p>
        </p:txBody>
      </p:sp>
      <p:sp>
        <p:nvSpPr>
          <p:cNvPr id="7" name="TextBox 8"/>
          <p:cNvSpPr txBox="1">
            <a:spLocks noChangeArrowheads="1"/>
          </p:cNvSpPr>
          <p:nvPr/>
        </p:nvSpPr>
        <p:spPr bwMode="auto">
          <a:xfrm>
            <a:off x="6907214" y="5657851"/>
            <a:ext cx="3379787"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charset="0"/>
                <a:ea typeface="ＭＳ Ｐゴシック" charset="0"/>
                <a:cs typeface="Arial" charset="0"/>
              </a:defRPr>
            </a:lvl1pPr>
            <a:lvl2pPr marL="742950" indent="-285750" eaLnBrk="0" hangingPunct="0">
              <a:defRPr>
                <a:solidFill>
                  <a:schemeClr val="tx1"/>
                </a:solidFill>
                <a:latin typeface="Tahoma" charset="0"/>
                <a:ea typeface="Arial" charset="0"/>
                <a:cs typeface="Arial" charset="0"/>
              </a:defRPr>
            </a:lvl2pPr>
            <a:lvl3pPr marL="1143000" indent="-228600" eaLnBrk="0" hangingPunct="0">
              <a:defRPr>
                <a:solidFill>
                  <a:schemeClr val="tx1"/>
                </a:solidFill>
                <a:latin typeface="Tahoma" charset="0"/>
                <a:ea typeface="Arial" charset="0"/>
                <a:cs typeface="Arial" charset="0"/>
              </a:defRPr>
            </a:lvl3pPr>
            <a:lvl4pPr marL="1600200" indent="-228600" eaLnBrk="0" hangingPunct="0">
              <a:defRPr>
                <a:solidFill>
                  <a:schemeClr val="tx1"/>
                </a:solidFill>
                <a:latin typeface="Tahoma" charset="0"/>
                <a:ea typeface="Arial" charset="0"/>
                <a:cs typeface="Arial" charset="0"/>
              </a:defRPr>
            </a:lvl4pPr>
            <a:lvl5pPr marL="2057400" indent="-228600" eaLnBrk="0" hangingPunct="0">
              <a:defRPr>
                <a:solidFill>
                  <a:schemeClr val="tx1"/>
                </a:solidFill>
                <a:latin typeface="Tahoma" charset="0"/>
                <a:ea typeface="Arial" charset="0"/>
                <a:cs typeface="Arial" charset="0"/>
              </a:defRPr>
            </a:lvl5pPr>
            <a:lvl6pPr marL="2514600" indent="-228600" eaLnBrk="0" fontAlgn="base" hangingPunct="0">
              <a:spcBef>
                <a:spcPct val="0"/>
              </a:spcBef>
              <a:spcAft>
                <a:spcPct val="0"/>
              </a:spcAft>
              <a:defRPr>
                <a:solidFill>
                  <a:schemeClr val="tx1"/>
                </a:solidFill>
                <a:latin typeface="Tahoma" charset="0"/>
                <a:ea typeface="Arial" charset="0"/>
                <a:cs typeface="Arial" charset="0"/>
              </a:defRPr>
            </a:lvl6pPr>
            <a:lvl7pPr marL="2971800" indent="-228600" eaLnBrk="0" fontAlgn="base" hangingPunct="0">
              <a:spcBef>
                <a:spcPct val="0"/>
              </a:spcBef>
              <a:spcAft>
                <a:spcPct val="0"/>
              </a:spcAft>
              <a:defRPr>
                <a:solidFill>
                  <a:schemeClr val="tx1"/>
                </a:solidFill>
                <a:latin typeface="Tahoma" charset="0"/>
                <a:ea typeface="Arial" charset="0"/>
                <a:cs typeface="Arial" charset="0"/>
              </a:defRPr>
            </a:lvl7pPr>
            <a:lvl8pPr marL="3429000" indent="-228600" eaLnBrk="0" fontAlgn="base" hangingPunct="0">
              <a:spcBef>
                <a:spcPct val="0"/>
              </a:spcBef>
              <a:spcAft>
                <a:spcPct val="0"/>
              </a:spcAft>
              <a:defRPr>
                <a:solidFill>
                  <a:schemeClr val="tx1"/>
                </a:solidFill>
                <a:latin typeface="Tahoma" charset="0"/>
                <a:ea typeface="Arial" charset="0"/>
                <a:cs typeface="Arial" charset="0"/>
              </a:defRPr>
            </a:lvl8pPr>
            <a:lvl9pPr marL="3886200" indent="-228600" eaLnBrk="0" fontAlgn="base" hangingPunct="0">
              <a:spcBef>
                <a:spcPct val="0"/>
              </a:spcBef>
              <a:spcAft>
                <a:spcPct val="0"/>
              </a:spcAft>
              <a:defRPr>
                <a:solidFill>
                  <a:schemeClr val="tx1"/>
                </a:solidFill>
                <a:latin typeface="Tahoma" charset="0"/>
                <a:ea typeface="Arial" charset="0"/>
                <a:cs typeface="Arial" charset="0"/>
              </a:defRPr>
            </a:lvl9pPr>
          </a:lstStyle>
          <a:p>
            <a:pPr algn="ctr" eaLnBrk="1" hangingPunct="1"/>
            <a:r>
              <a:rPr lang="en-US" b="1"/>
              <a:t>John Dewey</a:t>
            </a:r>
          </a:p>
          <a:p>
            <a:pPr algn="ctr" eaLnBrk="1" hangingPunct="1"/>
            <a:endParaRPr lang="en-US"/>
          </a:p>
          <a:p>
            <a:pPr algn="ctr" eaLnBrk="1" hangingPunct="1"/>
            <a:r>
              <a:rPr lang="en-US" b="1"/>
              <a:t>Education as Life</a:t>
            </a:r>
          </a:p>
        </p:txBody>
      </p:sp>
      <p:pic>
        <p:nvPicPr>
          <p:cNvPr id="8" name="Picture 7">
            <a:extLst>
              <a:ext uri="{FF2B5EF4-FFF2-40B4-BE49-F238E27FC236}">
                <a16:creationId xmlns:a16="http://schemas.microsoft.com/office/drawing/2014/main" id="{D818116E-788C-8942-953D-8FC1119594F8}"/>
              </a:ext>
            </a:extLst>
          </p:cNvPr>
          <p:cNvPicPr>
            <a:picLocks noChangeAspect="1"/>
          </p:cNvPicPr>
          <p:nvPr/>
        </p:nvPicPr>
        <p:blipFill>
          <a:blip r:embed="rId5"/>
          <a:stretch>
            <a:fillRect/>
          </a:stretch>
        </p:blipFill>
        <p:spPr>
          <a:xfrm>
            <a:off x="8646289" y="6546174"/>
            <a:ext cx="3171136" cy="331862"/>
          </a:xfrm>
          <a:prstGeom prst="rect">
            <a:avLst/>
          </a:prstGeom>
        </p:spPr>
      </p:pic>
      <p:sp>
        <p:nvSpPr>
          <p:cNvPr id="9" name="TextBox 8">
            <a:extLst>
              <a:ext uri="{FF2B5EF4-FFF2-40B4-BE49-F238E27FC236}">
                <a16:creationId xmlns:a16="http://schemas.microsoft.com/office/drawing/2014/main" id="{7EE71CA7-B552-DDD0-B50D-6AB8A8445FFD}"/>
              </a:ext>
            </a:extLst>
          </p:cNvPr>
          <p:cNvSpPr txBox="1"/>
          <p:nvPr/>
        </p:nvSpPr>
        <p:spPr>
          <a:xfrm>
            <a:off x="3420805" y="5457586"/>
            <a:ext cx="1955985" cy="369332"/>
          </a:xfrm>
          <a:prstGeom prst="rect">
            <a:avLst/>
          </a:prstGeom>
          <a:noFill/>
        </p:spPr>
        <p:txBody>
          <a:bodyPr wrap="none" rtlCol="0">
            <a:spAutoFit/>
          </a:bodyPr>
          <a:lstStyle/>
          <a:p>
            <a:r>
              <a:rPr lang="en-US" sz="900" dirty="0">
                <a:solidFill>
                  <a:srgbClr val="222222"/>
                </a:solidFill>
                <a:effectLst/>
                <a:latin typeface="Verdana" panose="020B0604030504040204" pitchFamily="34" charset="0"/>
              </a:rPr>
              <a:t>Image is in the public domain.</a:t>
            </a:r>
          </a:p>
          <a:p>
            <a:endParaRPr lang="en-US" sz="900" dirty="0"/>
          </a:p>
        </p:txBody>
      </p:sp>
      <p:sp>
        <p:nvSpPr>
          <p:cNvPr id="10" name="TextBox 9">
            <a:extLst>
              <a:ext uri="{FF2B5EF4-FFF2-40B4-BE49-F238E27FC236}">
                <a16:creationId xmlns:a16="http://schemas.microsoft.com/office/drawing/2014/main" id="{68E6BE0F-A2A0-FFC6-49ED-E78696EB52AD}"/>
              </a:ext>
            </a:extLst>
          </p:cNvPr>
          <p:cNvSpPr txBox="1"/>
          <p:nvPr/>
        </p:nvSpPr>
        <p:spPr>
          <a:xfrm>
            <a:off x="10287000" y="4257257"/>
            <a:ext cx="1905000" cy="1200329"/>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 Archive Photos/</a:t>
            </a:r>
            <a:r>
              <a:rPr lang="en-US" sz="900" dirty="0" err="1">
                <a:solidFill>
                  <a:srgbClr val="222222"/>
                </a:solidFill>
                <a:effectLst/>
                <a:latin typeface="Verdana" panose="020B0604030504040204" pitchFamily="34" charset="0"/>
              </a:rPr>
              <a:t>Hulton</a:t>
            </a:r>
            <a:r>
              <a:rPr lang="en-US" sz="900" dirty="0">
                <a:solidFill>
                  <a:srgbClr val="222222"/>
                </a:solidFill>
                <a:effectLst/>
                <a:latin typeface="Verdana" panose="020B0604030504040204" pitchFamily="34" charset="0"/>
              </a:rPr>
              <a:t> Archive/Getty Images.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6"/>
              </a:rPr>
              <a:t>https://</a:t>
            </a:r>
            <a:r>
              <a:rPr lang="en-US" sz="900" dirty="0" err="1">
                <a:solidFill>
                  <a:srgbClr val="222222"/>
                </a:solidFill>
                <a:effectLst/>
                <a:latin typeface="Verdana" panose="020B0604030504040204" pitchFamily="34" charset="0"/>
                <a:hlinkClick r:id="rId6"/>
              </a:rPr>
              <a:t>ocw.mit.edu</a:t>
            </a:r>
            <a:r>
              <a:rPr lang="en-US" sz="900" dirty="0">
                <a:solidFill>
                  <a:srgbClr val="222222"/>
                </a:solidFill>
                <a:effectLst/>
                <a:latin typeface="Verdana" panose="020B0604030504040204" pitchFamily="34" charset="0"/>
                <a:hlinkClick r:id="rId6"/>
              </a:rPr>
              <a:t>/help/</a:t>
            </a:r>
            <a:r>
              <a:rPr lang="en-US" sz="900" dirty="0" err="1">
                <a:solidFill>
                  <a:srgbClr val="222222"/>
                </a:solidFill>
                <a:effectLst/>
                <a:latin typeface="Verdana" panose="020B0604030504040204" pitchFamily="34" charset="0"/>
                <a:hlinkClick r:id="rId6"/>
              </a:rPr>
              <a:t>faq</a:t>
            </a:r>
            <a:r>
              <a:rPr lang="en-US" sz="900" dirty="0">
                <a:solidFill>
                  <a:srgbClr val="222222"/>
                </a:solidFill>
                <a:effectLst/>
                <a:latin typeface="Verdana" panose="020B0604030504040204" pitchFamily="34" charset="0"/>
                <a:hlinkClick r:id="rId6"/>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919866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176586"/>
            <a:ext cx="8229600" cy="1754326"/>
          </a:xfrm>
          <a:prstGeom prst="rect">
            <a:avLst/>
          </a:prstGeom>
        </p:spPr>
        <p:txBody>
          <a:bodyPr wrap="square">
            <a:spAutoFit/>
          </a:bodyPr>
          <a:lstStyle/>
          <a:p>
            <a:endParaRPr lang="en-US" dirty="0">
              <a:latin typeface="Calibri" charset="0"/>
            </a:endParaRPr>
          </a:p>
          <a:p>
            <a:r>
              <a:rPr lang="ja-JP" altLang="en-US" dirty="0">
                <a:latin typeface="Proxima Nova Rg" panose="02000506030000020004" pitchFamily="2" charset="77"/>
                <a:ea typeface="Adobe Fan Heiti Std B" charset="0"/>
                <a:cs typeface="Adobe Fan Heiti Std B" charset="0"/>
              </a:rPr>
              <a:t>“</a:t>
            </a:r>
            <a:r>
              <a:rPr lang="en-US" dirty="0">
                <a:latin typeface="Proxima Nova Rg" panose="02000506030000020004" pitchFamily="2" charset="77"/>
                <a:ea typeface="Adobe Fan Heiti Std B" charset="0"/>
                <a:cs typeface="Adobe Fan Heiti Std B" charset="0"/>
              </a:rPr>
              <a:t>One cannot understand the history of education in the United States during the 20</a:t>
            </a:r>
            <a:r>
              <a:rPr lang="en-US" baseline="30000" dirty="0">
                <a:latin typeface="Proxima Nova Rg" panose="02000506030000020004" pitchFamily="2" charset="77"/>
                <a:ea typeface="Adobe Fan Heiti Std B" charset="0"/>
                <a:cs typeface="Adobe Fan Heiti Std B" charset="0"/>
              </a:rPr>
              <a:t>th</a:t>
            </a:r>
            <a:r>
              <a:rPr lang="en-US" dirty="0">
                <a:latin typeface="Proxima Nova Rg" panose="02000506030000020004" pitchFamily="2" charset="77"/>
                <a:ea typeface="Adobe Fan Heiti Std B" charset="0"/>
                <a:cs typeface="Adobe Fan Heiti Std B" charset="0"/>
              </a:rPr>
              <a:t> century unless one realizes that Edward L. Thorndike won and John Dewey lost.</a:t>
            </a:r>
            <a:r>
              <a:rPr lang="ja-JP" altLang="en-US" dirty="0">
                <a:latin typeface="Proxima Nova Rg" panose="02000506030000020004" pitchFamily="2" charset="77"/>
                <a:ea typeface="Adobe Fan Heiti Std B" charset="0"/>
                <a:cs typeface="Adobe Fan Heiti Std B" charset="0"/>
              </a:rPr>
              <a:t>”</a:t>
            </a:r>
            <a:r>
              <a:rPr lang="en-US" dirty="0">
                <a:latin typeface="Proxima Nova Rg" panose="02000506030000020004" pitchFamily="2" charset="77"/>
                <a:ea typeface="Adobe Fan Heiti Std B" charset="0"/>
                <a:cs typeface="Adobe Fan Heiti Std B" charset="0"/>
              </a:rPr>
              <a:t> </a:t>
            </a:r>
          </a:p>
          <a:p>
            <a:endParaRPr lang="en-US" dirty="0">
              <a:latin typeface="Proxima Nova Rg" panose="02000506030000020004" pitchFamily="2" charset="77"/>
              <a:ea typeface="Adobe Fan Heiti Std B" charset="0"/>
              <a:cs typeface="Adobe Fan Heiti Std B" charset="0"/>
            </a:endParaRPr>
          </a:p>
          <a:p>
            <a:r>
              <a:rPr lang="en-US" dirty="0">
                <a:latin typeface="Proxima Nova Rg" panose="02000506030000020004" pitchFamily="2" charset="77"/>
                <a:ea typeface="Adobe Fan Heiti Std B" charset="0"/>
                <a:cs typeface="Adobe Fan Heiti Std B" charset="0"/>
              </a:rPr>
              <a:t>-Ellen </a:t>
            </a:r>
            <a:r>
              <a:rPr lang="en-US" dirty="0" err="1">
                <a:latin typeface="Proxima Nova Rg" panose="02000506030000020004" pitchFamily="2" charset="77"/>
                <a:ea typeface="Adobe Fan Heiti Std B" charset="0"/>
                <a:cs typeface="Adobe Fan Heiti Std B" charset="0"/>
              </a:rPr>
              <a:t>Lagemann</a:t>
            </a:r>
            <a:endParaRPr lang="en-US" dirty="0">
              <a:latin typeface="Proxima Nova Rg" panose="02000506030000020004" pitchFamily="2" charset="77"/>
              <a:ea typeface="Adobe Fan Heiti Std B" charset="0"/>
              <a:cs typeface="Adobe Fan Heiti Std B" charset="0"/>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3888" y="1860947"/>
            <a:ext cx="3279575" cy="4807858"/>
          </a:xfrm>
          <a:prstGeom prst="rect">
            <a:avLst/>
          </a:prstGeom>
        </p:spPr>
      </p:pic>
      <p:pic>
        <p:nvPicPr>
          <p:cNvPr id="6" name="Picture 5"/>
          <p:cNvPicPr>
            <a:picLocks noChangeAspect="1"/>
          </p:cNvPicPr>
          <p:nvPr/>
        </p:nvPicPr>
        <p:blipFill>
          <a:blip r:embed="rId3"/>
          <a:stretch>
            <a:fillRect/>
          </a:stretch>
        </p:blipFill>
        <p:spPr>
          <a:xfrm>
            <a:off x="1767065" y="2214120"/>
            <a:ext cx="4654410" cy="4086954"/>
          </a:xfrm>
          <a:prstGeom prst="rect">
            <a:avLst/>
          </a:prstGeom>
        </p:spPr>
      </p:pic>
      <p:pic>
        <p:nvPicPr>
          <p:cNvPr id="2" name="Picture 1">
            <a:extLst>
              <a:ext uri="{FF2B5EF4-FFF2-40B4-BE49-F238E27FC236}">
                <a16:creationId xmlns:a16="http://schemas.microsoft.com/office/drawing/2014/main" id="{50243B3E-90E7-05BF-EA00-8A2CA60800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8099" y="6668805"/>
            <a:ext cx="1999325" cy="209231"/>
          </a:xfrm>
          <a:prstGeom prst="rect">
            <a:avLst/>
          </a:prstGeom>
        </p:spPr>
      </p:pic>
      <p:sp>
        <p:nvSpPr>
          <p:cNvPr id="3" name="TextBox 2">
            <a:extLst>
              <a:ext uri="{FF2B5EF4-FFF2-40B4-BE49-F238E27FC236}">
                <a16:creationId xmlns:a16="http://schemas.microsoft.com/office/drawing/2014/main" id="{5877A8C4-8D22-FD88-77AE-2EDEA1DFD060}"/>
              </a:ext>
            </a:extLst>
          </p:cNvPr>
          <p:cNvSpPr txBox="1"/>
          <p:nvPr/>
        </p:nvSpPr>
        <p:spPr>
          <a:xfrm>
            <a:off x="257175" y="6301074"/>
            <a:ext cx="6164300" cy="6463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Left © Lawrence </a:t>
            </a:r>
            <a:r>
              <a:rPr lang="en-US" sz="900" dirty="0" err="1">
                <a:solidFill>
                  <a:srgbClr val="222222"/>
                </a:solidFill>
                <a:effectLst/>
                <a:latin typeface="Verdana" panose="020B0604030504040204" pitchFamily="34" charset="0"/>
              </a:rPr>
              <a:t>Earlbaum</a:t>
            </a:r>
            <a:r>
              <a:rPr lang="en-US" sz="900" dirty="0">
                <a:solidFill>
                  <a:srgbClr val="222222"/>
                </a:solidFill>
                <a:effectLst/>
                <a:latin typeface="Verdana" panose="020B0604030504040204" pitchFamily="34" charset="0"/>
              </a:rPr>
              <a:t> Associates, Inc. Right © MIT Press.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5"/>
              </a:rPr>
              <a:t>https://</a:t>
            </a:r>
            <a:r>
              <a:rPr lang="en-US" sz="900" dirty="0" err="1">
                <a:solidFill>
                  <a:srgbClr val="222222"/>
                </a:solidFill>
                <a:effectLst/>
                <a:latin typeface="Verdana" panose="020B0604030504040204" pitchFamily="34" charset="0"/>
                <a:hlinkClick r:id="rId5"/>
              </a:rPr>
              <a:t>ocw.mit.edu</a:t>
            </a:r>
            <a:r>
              <a:rPr lang="en-US" sz="900" dirty="0">
                <a:solidFill>
                  <a:srgbClr val="222222"/>
                </a:solidFill>
                <a:effectLst/>
                <a:latin typeface="Verdana" panose="020B0604030504040204" pitchFamily="34" charset="0"/>
                <a:hlinkClick r:id="rId5"/>
              </a:rPr>
              <a:t>/help/</a:t>
            </a:r>
            <a:r>
              <a:rPr lang="en-US" sz="900" dirty="0" err="1">
                <a:solidFill>
                  <a:srgbClr val="222222"/>
                </a:solidFill>
                <a:effectLst/>
                <a:latin typeface="Verdana" panose="020B0604030504040204" pitchFamily="34" charset="0"/>
                <a:hlinkClick r:id="rId5"/>
              </a:rPr>
              <a:t>faq</a:t>
            </a:r>
            <a:r>
              <a:rPr lang="en-US" sz="900" dirty="0">
                <a:solidFill>
                  <a:srgbClr val="222222"/>
                </a:solidFill>
                <a:effectLst/>
                <a:latin typeface="Verdana" panose="020B0604030504040204" pitchFamily="34" charset="0"/>
                <a:hlinkClick r:id="rId5"/>
              </a:rPr>
              <a:t>-fair-use/</a:t>
            </a:r>
            <a:endParaRPr lang="en-US" sz="900" dirty="0">
              <a:solidFill>
                <a:srgbClr val="222222"/>
              </a:solidFill>
              <a:effectLst/>
              <a:latin typeface="Verdana" panose="020B0604030504040204" pitchFamily="34" charset="0"/>
            </a:endParaRPr>
          </a:p>
          <a:p>
            <a:endParaRPr lang="en-US" sz="900" dirty="0"/>
          </a:p>
        </p:txBody>
      </p:sp>
    </p:spTree>
    <p:extLst>
      <p:ext uri="{BB962C8B-B14F-4D97-AF65-F5344CB8AC3E}">
        <p14:creationId xmlns:p14="http://schemas.microsoft.com/office/powerpoint/2010/main" val="3483616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CB485B-AE0E-AC43-B072-506B00CA9C0D}"/>
              </a:ext>
            </a:extLst>
          </p:cNvPr>
          <p:cNvSpPr/>
          <p:nvPr/>
        </p:nvSpPr>
        <p:spPr>
          <a:xfrm>
            <a:off x="0" y="4517141"/>
            <a:ext cx="12192000" cy="2360896"/>
          </a:xfrm>
          <a:prstGeom prst="rect">
            <a:avLst/>
          </a:prstGeom>
          <a:solidFill>
            <a:srgbClr val="FFFF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0035"/>
            <a:ext cx="12192000" cy="6211643"/>
          </a:xfrm>
          <a:prstGeom prst="rect">
            <a:avLst/>
          </a:prstGeom>
        </p:spPr>
      </p:pic>
      <p:sp>
        <p:nvSpPr>
          <p:cNvPr id="2" name="TextBox 1">
            <a:extLst>
              <a:ext uri="{FF2B5EF4-FFF2-40B4-BE49-F238E27FC236}">
                <a16:creationId xmlns:a16="http://schemas.microsoft.com/office/drawing/2014/main" id="{B47AED8D-1C2D-D94E-9A01-F53B8F1E06DD}"/>
              </a:ext>
            </a:extLst>
          </p:cNvPr>
          <p:cNvSpPr txBox="1"/>
          <p:nvPr/>
        </p:nvSpPr>
        <p:spPr>
          <a:xfrm>
            <a:off x="-17927" y="6051640"/>
            <a:ext cx="12209927" cy="523220"/>
          </a:xfrm>
          <a:prstGeom prst="rect">
            <a:avLst/>
          </a:prstGeom>
          <a:noFill/>
        </p:spPr>
        <p:txBody>
          <a:bodyPr wrap="square" rtlCol="0">
            <a:spAutoFit/>
          </a:bodyPr>
          <a:lstStyle/>
          <a:p>
            <a:r>
              <a:rPr lang="en-US" sz="2800" dirty="0">
                <a:latin typeface="Palatino" pitchFamily="2" charset="77"/>
                <a:ea typeface="Palatino" pitchFamily="2" charset="77"/>
              </a:rPr>
              <a:t>Slide from Jal Mehta and Sarah Fine, Harvard Graduate School of Education</a:t>
            </a:r>
          </a:p>
        </p:txBody>
      </p:sp>
      <p:pic>
        <p:nvPicPr>
          <p:cNvPr id="3" name="Picture 2">
            <a:extLst>
              <a:ext uri="{FF2B5EF4-FFF2-40B4-BE49-F238E27FC236}">
                <a16:creationId xmlns:a16="http://schemas.microsoft.com/office/drawing/2014/main" id="{4CA5AD07-F499-C528-1276-D48A1AFCF2F4}"/>
              </a:ext>
            </a:extLst>
          </p:cNvPr>
          <p:cNvPicPr>
            <a:picLocks noChangeAspect="1"/>
          </p:cNvPicPr>
          <p:nvPr/>
        </p:nvPicPr>
        <p:blipFill>
          <a:blip r:embed="rId3"/>
          <a:stretch>
            <a:fillRect/>
          </a:stretch>
        </p:blipFill>
        <p:spPr>
          <a:xfrm>
            <a:off x="7801337" y="6457749"/>
            <a:ext cx="4016088" cy="420287"/>
          </a:xfrm>
          <a:prstGeom prst="rect">
            <a:avLst/>
          </a:prstGeom>
        </p:spPr>
      </p:pic>
    </p:spTree>
    <p:extLst>
      <p:ext uri="{BB962C8B-B14F-4D97-AF65-F5344CB8AC3E}">
        <p14:creationId xmlns:p14="http://schemas.microsoft.com/office/powerpoint/2010/main" val="2561273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two people in different colors&#10;&#10;Description automatically generated with medium confidence">
            <a:extLst>
              <a:ext uri="{FF2B5EF4-FFF2-40B4-BE49-F238E27FC236}">
                <a16:creationId xmlns:a16="http://schemas.microsoft.com/office/drawing/2014/main" id="{DDF048CF-25C1-AC5A-A5A1-91D05F0590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565721" y="3429000"/>
            <a:ext cx="7388506" cy="3444853"/>
          </a:xfrm>
          <a:prstGeom prst="rect">
            <a:avLst/>
          </a:prstGeom>
        </p:spPr>
      </p:pic>
      <p:sp>
        <p:nvSpPr>
          <p:cNvPr id="5" name="TextBox 4">
            <a:extLst>
              <a:ext uri="{FF2B5EF4-FFF2-40B4-BE49-F238E27FC236}">
                <a16:creationId xmlns:a16="http://schemas.microsoft.com/office/drawing/2014/main" id="{B7EE416D-2351-5758-1FB1-835BBB020685}"/>
              </a:ext>
            </a:extLst>
          </p:cNvPr>
          <p:cNvSpPr txBox="1"/>
          <p:nvPr/>
        </p:nvSpPr>
        <p:spPr>
          <a:xfrm>
            <a:off x="729204" y="98306"/>
            <a:ext cx="10336193" cy="3354765"/>
          </a:xfrm>
          <a:prstGeom prst="rect">
            <a:avLst/>
          </a:prstGeom>
          <a:noFill/>
        </p:spPr>
        <p:txBody>
          <a:bodyPr wrap="square">
            <a:spAutoFit/>
          </a:bodyPr>
          <a:lstStyle/>
          <a:p>
            <a:pPr algn="ctr" rtl="0">
              <a:spcBef>
                <a:spcPts val="0"/>
              </a:spcBef>
              <a:spcAft>
                <a:spcPts val="0"/>
              </a:spcAft>
            </a:pPr>
            <a:r>
              <a:rPr lang="en-US" sz="3200" b="0" i="0" u="none" strike="noStrike" dirty="0">
                <a:solidFill>
                  <a:srgbClr val="000000"/>
                </a:solidFill>
                <a:effectLst/>
                <a:latin typeface="Circular Std Medium" panose="020B0604020101010102" pitchFamily="34" charset="77"/>
                <a:cs typeface="Circular Std Medium" panose="020B0604020101010102" pitchFamily="34" charset="77"/>
              </a:rPr>
              <a:t>Learning Goals</a:t>
            </a:r>
          </a:p>
          <a:p>
            <a:pPr algn="ctr" rtl="0">
              <a:spcBef>
                <a:spcPts val="0"/>
              </a:spcBef>
              <a:spcAft>
                <a:spcPts val="0"/>
              </a:spcAft>
            </a:pPr>
            <a:endParaRPr lang="en-US" b="0" dirty="0">
              <a:effectLst/>
              <a:latin typeface="Circular Std Medium" panose="020B0604020101010102" pitchFamily="34" charset="77"/>
              <a:cs typeface="Circular Std Medium" panose="020B0604020101010102" pitchFamily="34" charset="77"/>
            </a:endParaRPr>
          </a:p>
          <a:p>
            <a:pPr rtl="0" fontAlgn="base">
              <a:spcBef>
                <a:spcPts val="0"/>
              </a:spcBef>
              <a:spcAft>
                <a:spcPts val="0"/>
              </a:spcAft>
              <a:buFont typeface="+mj-lt"/>
              <a:buAutoNum type="arabicPeriod"/>
            </a:pPr>
            <a:r>
              <a:rPr lang="en-US" sz="1800" i="0" u="none" strike="noStrike" dirty="0">
                <a:solidFill>
                  <a:srgbClr val="000000"/>
                </a:solidFill>
                <a:latin typeface="Proxima Nova Rg" panose="02000506030000020004" pitchFamily="2" charset="77"/>
              </a:rPr>
              <a:t> </a:t>
            </a:r>
            <a:r>
              <a:rPr lang="en-US" sz="1800" b="0" i="0" u="none" strike="noStrike" dirty="0">
                <a:solidFill>
                  <a:srgbClr val="000000"/>
                </a:solidFill>
                <a:effectLst/>
                <a:latin typeface="Proxima Nova Rg" panose="02000506030000020004" pitchFamily="2" charset="77"/>
              </a:rPr>
              <a:t>look anew at </a:t>
            </a:r>
            <a:r>
              <a:rPr lang="en-US" sz="1800" b="1" i="0" u="none" strike="noStrike" dirty="0">
                <a:solidFill>
                  <a:srgbClr val="000000"/>
                </a:solidFill>
                <a:effectLst/>
                <a:latin typeface="Proxima Nova Rg" panose="02000506030000020004" pitchFamily="2" charset="77"/>
              </a:rPr>
              <a:t>your own educational history</a:t>
            </a:r>
            <a:r>
              <a:rPr lang="en-US" sz="1800" b="0" i="0" u="none" strike="noStrike" dirty="0">
                <a:solidFill>
                  <a:srgbClr val="000000"/>
                </a:solidFill>
                <a:effectLst/>
                <a:latin typeface="Proxima Nova Rg" panose="02000506030000020004" pitchFamily="2" charset="77"/>
              </a:rPr>
              <a:t>, and understand the ideas and practices that have shaped your own schooling and learning</a:t>
            </a:r>
          </a:p>
          <a:p>
            <a:pPr rtl="0" fontAlgn="base">
              <a:spcBef>
                <a:spcPts val="0"/>
              </a:spcBef>
              <a:spcAft>
                <a:spcPts val="0"/>
              </a:spcAft>
              <a:buFont typeface="+mj-lt"/>
              <a:buAutoNum type="arabicPeriod"/>
            </a:pPr>
            <a:r>
              <a:rPr lang="en-US" sz="1800" b="0" i="0" u="none" strike="noStrike" dirty="0">
                <a:solidFill>
                  <a:srgbClr val="000000"/>
                </a:solidFill>
                <a:effectLst/>
                <a:latin typeface="Proxima Nova Rg" panose="02000506030000020004" pitchFamily="2" charset="77"/>
              </a:rPr>
              <a:t>develop familiarity with the </a:t>
            </a:r>
            <a:r>
              <a:rPr lang="en-US" sz="1800" b="1" i="0" u="none" strike="noStrike" dirty="0">
                <a:solidFill>
                  <a:srgbClr val="000000"/>
                </a:solidFill>
                <a:effectLst/>
                <a:latin typeface="Proxima Nova Rg" panose="02000506030000020004" pitchFamily="2" charset="77"/>
              </a:rPr>
              <a:t>skills and practices of social science and analysis of social-technical systems</a:t>
            </a:r>
          </a:p>
          <a:p>
            <a:pPr rtl="0" fontAlgn="base">
              <a:spcBef>
                <a:spcPts val="0"/>
              </a:spcBef>
              <a:spcAft>
                <a:spcPts val="0"/>
              </a:spcAft>
              <a:buFont typeface="+mj-lt"/>
              <a:buAutoNum type="arabicPeriod"/>
            </a:pPr>
            <a:r>
              <a:rPr lang="en-US" sz="1800" b="0" i="0" u="none" strike="noStrike" dirty="0">
                <a:solidFill>
                  <a:srgbClr val="000000"/>
                </a:solidFill>
                <a:effectLst/>
                <a:latin typeface="Proxima Nova Rg" panose="02000506030000020004" pitchFamily="2" charset="77"/>
              </a:rPr>
              <a:t> peer into the marvelous </a:t>
            </a:r>
            <a:r>
              <a:rPr lang="en-US" sz="1800" b="1" i="0" u="none" strike="noStrike" dirty="0">
                <a:solidFill>
                  <a:srgbClr val="000000"/>
                </a:solidFill>
                <a:effectLst/>
                <a:latin typeface="Proxima Nova Rg" panose="02000506030000020004" pitchFamily="2" charset="77"/>
              </a:rPr>
              <a:t>complexity and richness of the education field</a:t>
            </a:r>
            <a:r>
              <a:rPr lang="en-US" sz="1800" b="0" i="0" u="none" strike="noStrike" dirty="0">
                <a:solidFill>
                  <a:srgbClr val="000000"/>
                </a:solidFill>
                <a:effectLst/>
                <a:latin typeface="Proxima Nova Rg" panose="02000506030000020004" pitchFamily="2" charset="77"/>
              </a:rPr>
              <a:t>..   </a:t>
            </a:r>
          </a:p>
          <a:p>
            <a:pPr rtl="0" fontAlgn="base">
              <a:spcBef>
                <a:spcPts val="0"/>
              </a:spcBef>
              <a:spcAft>
                <a:spcPts val="0"/>
              </a:spcAft>
              <a:buFont typeface="+mj-lt"/>
              <a:buAutoNum type="arabicPeriod"/>
            </a:pPr>
            <a:r>
              <a:rPr lang="en-US" sz="1800" b="0" i="0" u="none" strike="noStrike" dirty="0">
                <a:solidFill>
                  <a:srgbClr val="000000"/>
                </a:solidFill>
                <a:effectLst/>
                <a:latin typeface="Proxima Nova Rg" panose="02000506030000020004" pitchFamily="2" charset="77"/>
              </a:rPr>
              <a:t> seriously </a:t>
            </a:r>
            <a:r>
              <a:rPr lang="en-US" sz="1800" b="1" i="0" u="none" strike="noStrike" dirty="0">
                <a:solidFill>
                  <a:srgbClr val="000000"/>
                </a:solidFill>
                <a:effectLst/>
                <a:latin typeface="Proxima Nova Rg" panose="02000506030000020004" pitchFamily="2" charset="77"/>
              </a:rPr>
              <a:t>consider a career in the education field</a:t>
            </a:r>
            <a:r>
              <a:rPr lang="en-US" sz="1800" b="0" i="0" u="none" strike="noStrike" dirty="0">
                <a:solidFill>
                  <a:srgbClr val="000000"/>
                </a:solidFill>
                <a:effectLst/>
                <a:latin typeface="Proxima Nova Rg" panose="02000506030000020004" pitchFamily="2" charset="77"/>
              </a:rPr>
              <a:t>. It’s one of the most rewarding ways you can spend part of your life. </a:t>
            </a:r>
          </a:p>
          <a:p>
            <a:pPr rtl="0" fontAlgn="base">
              <a:spcBef>
                <a:spcPts val="0"/>
              </a:spcBef>
              <a:spcAft>
                <a:spcPts val="0"/>
              </a:spcAft>
              <a:buFont typeface="+mj-lt"/>
              <a:buAutoNum type="arabicPeriod"/>
            </a:pPr>
            <a:r>
              <a:rPr lang="en-US" sz="1800" b="0" i="0" u="none" strike="noStrike" dirty="0">
                <a:solidFill>
                  <a:srgbClr val="000000"/>
                </a:solidFill>
                <a:effectLst/>
                <a:latin typeface="Proxima Nova Rg" panose="02000506030000020004" pitchFamily="2" charset="77"/>
              </a:rPr>
              <a:t> get a </a:t>
            </a:r>
            <a:r>
              <a:rPr lang="en-US" sz="1800" b="1" i="0" u="none" strike="noStrike" dirty="0">
                <a:solidFill>
                  <a:srgbClr val="000000"/>
                </a:solidFill>
                <a:effectLst/>
                <a:latin typeface="Proxima Nova Rg" panose="02000506030000020004" pitchFamily="2" charset="77"/>
              </a:rPr>
              <a:t>grounding in some foundational ideas in education</a:t>
            </a:r>
            <a:r>
              <a:rPr lang="en-US" sz="1800" b="0" i="0" u="none" strike="noStrike" dirty="0">
                <a:solidFill>
                  <a:srgbClr val="000000"/>
                </a:solidFill>
                <a:effectLst/>
                <a:latin typeface="Proxima Nova Rg" panose="02000506030000020004" pitchFamily="2" charset="77"/>
              </a:rPr>
              <a:t>, as well as exposure to new research and thinking about learning, media, and technology</a:t>
            </a:r>
          </a:p>
        </p:txBody>
      </p:sp>
      <p:pic>
        <p:nvPicPr>
          <p:cNvPr id="6" name="Picture 5">
            <a:extLst>
              <a:ext uri="{FF2B5EF4-FFF2-40B4-BE49-F238E27FC236}">
                <a16:creationId xmlns:a16="http://schemas.microsoft.com/office/drawing/2014/main" id="{3D39E5CE-50D4-3666-FF0F-3BAC50892D94}"/>
              </a:ext>
            </a:extLst>
          </p:cNvPr>
          <p:cNvPicPr>
            <a:picLocks noChangeAspect="1"/>
          </p:cNvPicPr>
          <p:nvPr/>
        </p:nvPicPr>
        <p:blipFill>
          <a:blip r:embed="rId3"/>
          <a:stretch>
            <a:fillRect/>
          </a:stretch>
        </p:blipFill>
        <p:spPr>
          <a:xfrm>
            <a:off x="7083788" y="6362065"/>
            <a:ext cx="4930412" cy="515972"/>
          </a:xfrm>
          <a:prstGeom prst="rect">
            <a:avLst/>
          </a:prstGeom>
        </p:spPr>
      </p:pic>
      <p:sp>
        <p:nvSpPr>
          <p:cNvPr id="2" name="TextBox 1">
            <a:extLst>
              <a:ext uri="{FF2B5EF4-FFF2-40B4-BE49-F238E27FC236}">
                <a16:creationId xmlns:a16="http://schemas.microsoft.com/office/drawing/2014/main" id="{41639A19-9752-5C5B-779B-E01F822FFF8C}"/>
              </a:ext>
            </a:extLst>
          </p:cNvPr>
          <p:cNvSpPr txBox="1"/>
          <p:nvPr/>
        </p:nvSpPr>
        <p:spPr>
          <a:xfrm>
            <a:off x="293325" y="6219944"/>
            <a:ext cx="4814888"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Illustration © Haley McDevitt.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327645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6A08DD-06A3-0748-91A4-3854B85F6CA3}"/>
              </a:ext>
            </a:extLst>
          </p:cNvPr>
          <p:cNvSpPr txBox="1"/>
          <p:nvPr/>
        </p:nvSpPr>
        <p:spPr>
          <a:xfrm>
            <a:off x="4495800" y="445598"/>
            <a:ext cx="2815772" cy="830997"/>
          </a:xfrm>
          <a:prstGeom prst="rect">
            <a:avLst/>
          </a:prstGeom>
          <a:noFill/>
        </p:spPr>
        <p:txBody>
          <a:bodyPr wrap="square" rtlCol="0">
            <a:spAutoFit/>
          </a:bodyPr>
          <a:lstStyle/>
          <a:p>
            <a:pPr algn="ctr"/>
            <a:r>
              <a:rPr lang="en-US" sz="4800" dirty="0">
                <a:latin typeface="Phosphate Solid" panose="02000506050000020004" pitchFamily="2" charset="77"/>
                <a:ea typeface="Krungthep" panose="02000400000000000000" pitchFamily="2" charset="-34"/>
                <a:cs typeface="Phosphate Solid" panose="02000506050000020004" pitchFamily="2" charset="77"/>
              </a:rPr>
              <a:t>Identity</a:t>
            </a:r>
          </a:p>
        </p:txBody>
      </p:sp>
      <p:sp>
        <p:nvSpPr>
          <p:cNvPr id="5" name="TextBox 4">
            <a:extLst>
              <a:ext uri="{FF2B5EF4-FFF2-40B4-BE49-F238E27FC236}">
                <a16:creationId xmlns:a16="http://schemas.microsoft.com/office/drawing/2014/main" id="{8DBDCAAD-F34D-5A44-8A9B-E1951421E4D1}"/>
              </a:ext>
            </a:extLst>
          </p:cNvPr>
          <p:cNvSpPr txBox="1"/>
          <p:nvPr/>
        </p:nvSpPr>
        <p:spPr>
          <a:xfrm>
            <a:off x="1962417" y="5169031"/>
            <a:ext cx="28157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Mastery</a:t>
            </a:r>
          </a:p>
        </p:txBody>
      </p:sp>
      <p:sp>
        <p:nvSpPr>
          <p:cNvPr id="6" name="TextBox 5">
            <a:extLst>
              <a:ext uri="{FF2B5EF4-FFF2-40B4-BE49-F238E27FC236}">
                <a16:creationId xmlns:a16="http://schemas.microsoft.com/office/drawing/2014/main" id="{934E96D1-46EB-AC48-B197-A33CAEAC62FC}"/>
              </a:ext>
            </a:extLst>
          </p:cNvPr>
          <p:cNvSpPr txBox="1"/>
          <p:nvPr/>
        </p:nvSpPr>
        <p:spPr>
          <a:xfrm>
            <a:off x="7039428" y="5120602"/>
            <a:ext cx="36285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Creativity</a:t>
            </a:r>
          </a:p>
        </p:txBody>
      </p:sp>
      <p:sp>
        <p:nvSpPr>
          <p:cNvPr id="7" name="Bent Arrow 6">
            <a:extLst>
              <a:ext uri="{FF2B5EF4-FFF2-40B4-BE49-F238E27FC236}">
                <a16:creationId xmlns:a16="http://schemas.microsoft.com/office/drawing/2014/main" id="{1F0C9852-856B-2147-9D4E-36A678058ABA}"/>
              </a:ext>
            </a:extLst>
          </p:cNvPr>
          <p:cNvSpPr/>
          <p:nvPr/>
        </p:nvSpPr>
        <p:spPr>
          <a:xfrm>
            <a:off x="2205318" y="233083"/>
            <a:ext cx="2061883" cy="4778189"/>
          </a:xfrm>
          <a:prstGeom prst="bentArrow">
            <a:avLst>
              <a:gd name="adj1" fmla="val 25000"/>
              <a:gd name="adj2" fmla="val 24565"/>
              <a:gd name="adj3" fmla="val 25000"/>
              <a:gd name="adj4" fmla="val 4375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3" name="Bent Arrow 2">
            <a:extLst>
              <a:ext uri="{FF2B5EF4-FFF2-40B4-BE49-F238E27FC236}">
                <a16:creationId xmlns:a16="http://schemas.microsoft.com/office/drawing/2014/main" id="{6BC55882-3FA6-F74D-8B05-5463152B0F6E}"/>
              </a:ext>
            </a:extLst>
          </p:cNvPr>
          <p:cNvSpPr/>
          <p:nvPr/>
        </p:nvSpPr>
        <p:spPr>
          <a:xfrm rot="5400000">
            <a:off x="6272238" y="1736118"/>
            <a:ext cx="4565673" cy="2093965"/>
          </a:xfrm>
          <a:prstGeom prst="bentArrow">
            <a:avLst>
              <a:gd name="adj1" fmla="val 25973"/>
              <a:gd name="adj2" fmla="val 25000"/>
              <a:gd name="adj3" fmla="val 25000"/>
              <a:gd name="adj4" fmla="val 4375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8" name="Picture 7">
            <a:extLst>
              <a:ext uri="{FF2B5EF4-FFF2-40B4-BE49-F238E27FC236}">
                <a16:creationId xmlns:a16="http://schemas.microsoft.com/office/drawing/2014/main" id="{69B93DE0-7738-B14B-B743-5202936384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60369" y="1600781"/>
            <a:ext cx="3584180" cy="3147204"/>
          </a:xfrm>
          <a:prstGeom prst="rect">
            <a:avLst/>
          </a:prstGeom>
        </p:spPr>
      </p:pic>
      <p:pic>
        <p:nvPicPr>
          <p:cNvPr id="2" name="Picture 1">
            <a:extLst>
              <a:ext uri="{FF2B5EF4-FFF2-40B4-BE49-F238E27FC236}">
                <a16:creationId xmlns:a16="http://schemas.microsoft.com/office/drawing/2014/main" id="{350CAE31-0801-192B-765A-16F2F640F53D}"/>
              </a:ext>
            </a:extLst>
          </p:cNvPr>
          <p:cNvPicPr>
            <a:picLocks noChangeAspect="1"/>
          </p:cNvPicPr>
          <p:nvPr/>
        </p:nvPicPr>
        <p:blipFill>
          <a:blip r:embed="rId3"/>
          <a:stretch>
            <a:fillRect/>
          </a:stretch>
        </p:blipFill>
        <p:spPr>
          <a:xfrm>
            <a:off x="7801337" y="6457749"/>
            <a:ext cx="4016088" cy="420287"/>
          </a:xfrm>
          <a:prstGeom prst="rect">
            <a:avLst/>
          </a:prstGeom>
        </p:spPr>
      </p:pic>
      <p:sp>
        <p:nvSpPr>
          <p:cNvPr id="9" name="TextBox 8">
            <a:extLst>
              <a:ext uri="{FF2B5EF4-FFF2-40B4-BE49-F238E27FC236}">
                <a16:creationId xmlns:a16="http://schemas.microsoft.com/office/drawing/2014/main" id="{C8D8715D-6FFE-0A02-AA08-05F218F2C138}"/>
              </a:ext>
            </a:extLst>
          </p:cNvPr>
          <p:cNvSpPr txBox="1"/>
          <p:nvPr/>
        </p:nvSpPr>
        <p:spPr>
          <a:xfrm>
            <a:off x="257175" y="6301074"/>
            <a:ext cx="6164300"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 Lawrence </a:t>
            </a:r>
            <a:r>
              <a:rPr lang="en-US" sz="900" dirty="0" err="1">
                <a:solidFill>
                  <a:srgbClr val="222222"/>
                </a:solidFill>
                <a:effectLst/>
                <a:latin typeface="Verdana" panose="020B0604030504040204" pitchFamily="34" charset="0"/>
              </a:rPr>
              <a:t>Earlbaum</a:t>
            </a:r>
            <a:r>
              <a:rPr lang="en-US" sz="900" dirty="0">
                <a:solidFill>
                  <a:srgbClr val="222222"/>
                </a:solidFill>
                <a:effectLst/>
                <a:latin typeface="Verdana" panose="020B0604030504040204" pitchFamily="34" charset="0"/>
              </a:rPr>
              <a:t> Associates, Inc.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a:p>
            <a:endParaRPr lang="en-US" sz="900" dirty="0"/>
          </a:p>
        </p:txBody>
      </p:sp>
    </p:spTree>
    <p:extLst>
      <p:ext uri="{BB962C8B-B14F-4D97-AF65-F5344CB8AC3E}">
        <p14:creationId xmlns:p14="http://schemas.microsoft.com/office/powerpoint/2010/main" val="329263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6A08DD-06A3-0748-91A4-3854B85F6CA3}"/>
              </a:ext>
            </a:extLst>
          </p:cNvPr>
          <p:cNvSpPr txBox="1"/>
          <p:nvPr/>
        </p:nvSpPr>
        <p:spPr>
          <a:xfrm>
            <a:off x="4495800" y="445598"/>
            <a:ext cx="2815772" cy="830997"/>
          </a:xfrm>
          <a:prstGeom prst="rect">
            <a:avLst/>
          </a:prstGeom>
          <a:noFill/>
        </p:spPr>
        <p:txBody>
          <a:bodyPr wrap="square" rtlCol="0">
            <a:spAutoFit/>
          </a:bodyPr>
          <a:lstStyle/>
          <a:p>
            <a:pPr algn="ctr"/>
            <a:r>
              <a:rPr lang="en-US" sz="4800" dirty="0">
                <a:latin typeface="Phosphate Solid" panose="02000506050000020004" pitchFamily="2" charset="77"/>
                <a:ea typeface="Krungthep" panose="02000400000000000000" pitchFamily="2" charset="-34"/>
                <a:cs typeface="Phosphate Solid" panose="02000506050000020004" pitchFamily="2" charset="77"/>
              </a:rPr>
              <a:t>Identity</a:t>
            </a:r>
          </a:p>
        </p:txBody>
      </p:sp>
      <p:sp>
        <p:nvSpPr>
          <p:cNvPr id="5" name="TextBox 4">
            <a:extLst>
              <a:ext uri="{FF2B5EF4-FFF2-40B4-BE49-F238E27FC236}">
                <a16:creationId xmlns:a16="http://schemas.microsoft.com/office/drawing/2014/main" id="{8DBDCAAD-F34D-5A44-8A9B-E1951421E4D1}"/>
              </a:ext>
            </a:extLst>
          </p:cNvPr>
          <p:cNvSpPr txBox="1"/>
          <p:nvPr/>
        </p:nvSpPr>
        <p:spPr>
          <a:xfrm>
            <a:off x="1962417" y="5169031"/>
            <a:ext cx="28157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Mastery</a:t>
            </a:r>
          </a:p>
        </p:txBody>
      </p:sp>
      <p:sp>
        <p:nvSpPr>
          <p:cNvPr id="6" name="TextBox 5">
            <a:extLst>
              <a:ext uri="{FF2B5EF4-FFF2-40B4-BE49-F238E27FC236}">
                <a16:creationId xmlns:a16="http://schemas.microsoft.com/office/drawing/2014/main" id="{934E96D1-46EB-AC48-B197-A33CAEAC62FC}"/>
              </a:ext>
            </a:extLst>
          </p:cNvPr>
          <p:cNvSpPr txBox="1"/>
          <p:nvPr/>
        </p:nvSpPr>
        <p:spPr>
          <a:xfrm>
            <a:off x="7039428" y="5120602"/>
            <a:ext cx="36285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Creativity</a:t>
            </a:r>
          </a:p>
        </p:txBody>
      </p:sp>
      <p:pic>
        <p:nvPicPr>
          <p:cNvPr id="7" name="Picture 6">
            <a:extLst>
              <a:ext uri="{FF2B5EF4-FFF2-40B4-BE49-F238E27FC236}">
                <a16:creationId xmlns:a16="http://schemas.microsoft.com/office/drawing/2014/main" id="{7443A430-D4B0-D047-BCB5-53E08C2CE1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78190" y="1721224"/>
            <a:ext cx="2230241" cy="3269534"/>
          </a:xfrm>
          <a:prstGeom prst="rect">
            <a:avLst/>
          </a:prstGeom>
        </p:spPr>
      </p:pic>
      <p:sp>
        <p:nvSpPr>
          <p:cNvPr id="10" name="Bent Arrow 9">
            <a:extLst>
              <a:ext uri="{FF2B5EF4-FFF2-40B4-BE49-F238E27FC236}">
                <a16:creationId xmlns:a16="http://schemas.microsoft.com/office/drawing/2014/main" id="{748C5BED-DE95-0849-BC54-D8CB3F58C95B}"/>
              </a:ext>
            </a:extLst>
          </p:cNvPr>
          <p:cNvSpPr/>
          <p:nvPr/>
        </p:nvSpPr>
        <p:spPr>
          <a:xfrm flipH="1">
            <a:off x="7629816" y="360342"/>
            <a:ext cx="2111354" cy="4778189"/>
          </a:xfrm>
          <a:prstGeom prst="bentArrow">
            <a:avLst>
              <a:gd name="adj1" fmla="val 25000"/>
              <a:gd name="adj2" fmla="val 24565"/>
              <a:gd name="adj3" fmla="val 25000"/>
              <a:gd name="adj4" fmla="val 4375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11" name="Bent Arrow 10">
            <a:extLst>
              <a:ext uri="{FF2B5EF4-FFF2-40B4-BE49-F238E27FC236}">
                <a16:creationId xmlns:a16="http://schemas.microsoft.com/office/drawing/2014/main" id="{090258C6-2A65-F747-89D4-E6B27F3CC1F2}"/>
              </a:ext>
            </a:extLst>
          </p:cNvPr>
          <p:cNvSpPr/>
          <p:nvPr/>
        </p:nvSpPr>
        <p:spPr>
          <a:xfrm rot="5400000" flipV="1">
            <a:off x="820292" y="1811767"/>
            <a:ext cx="4565673" cy="2148857"/>
          </a:xfrm>
          <a:prstGeom prst="bentArrow">
            <a:avLst>
              <a:gd name="adj1" fmla="val 25973"/>
              <a:gd name="adj2" fmla="val 25000"/>
              <a:gd name="adj3" fmla="val 25000"/>
              <a:gd name="adj4" fmla="val 4375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2" name="Picture 1">
            <a:extLst>
              <a:ext uri="{FF2B5EF4-FFF2-40B4-BE49-F238E27FC236}">
                <a16:creationId xmlns:a16="http://schemas.microsoft.com/office/drawing/2014/main" id="{C2999005-90D5-F010-162C-18C9E9481FB4}"/>
              </a:ext>
            </a:extLst>
          </p:cNvPr>
          <p:cNvPicPr>
            <a:picLocks noChangeAspect="1"/>
          </p:cNvPicPr>
          <p:nvPr/>
        </p:nvPicPr>
        <p:blipFill>
          <a:blip r:embed="rId3"/>
          <a:stretch>
            <a:fillRect/>
          </a:stretch>
        </p:blipFill>
        <p:spPr>
          <a:xfrm>
            <a:off x="7801337" y="6457749"/>
            <a:ext cx="4016088" cy="420287"/>
          </a:xfrm>
          <a:prstGeom prst="rect">
            <a:avLst/>
          </a:prstGeom>
        </p:spPr>
      </p:pic>
      <p:sp>
        <p:nvSpPr>
          <p:cNvPr id="3" name="TextBox 2">
            <a:extLst>
              <a:ext uri="{FF2B5EF4-FFF2-40B4-BE49-F238E27FC236}">
                <a16:creationId xmlns:a16="http://schemas.microsoft.com/office/drawing/2014/main" id="{C094F0E0-4123-2EDF-E76C-1AFA6D052D9A}"/>
              </a:ext>
            </a:extLst>
          </p:cNvPr>
          <p:cNvSpPr txBox="1"/>
          <p:nvPr/>
        </p:nvSpPr>
        <p:spPr>
          <a:xfrm>
            <a:off x="255776" y="6323851"/>
            <a:ext cx="5330637" cy="369332"/>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 MIT Press.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https://ocw.mit.edu/help/faq-fair-use/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2620649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6A08DD-06A3-0748-91A4-3854B85F6CA3}"/>
              </a:ext>
            </a:extLst>
          </p:cNvPr>
          <p:cNvSpPr txBox="1"/>
          <p:nvPr/>
        </p:nvSpPr>
        <p:spPr>
          <a:xfrm>
            <a:off x="4495800" y="445598"/>
            <a:ext cx="2815772" cy="830997"/>
          </a:xfrm>
          <a:prstGeom prst="rect">
            <a:avLst/>
          </a:prstGeom>
          <a:noFill/>
        </p:spPr>
        <p:txBody>
          <a:bodyPr wrap="square" rtlCol="0">
            <a:spAutoFit/>
          </a:bodyPr>
          <a:lstStyle/>
          <a:p>
            <a:pPr algn="ctr"/>
            <a:r>
              <a:rPr lang="en-US" sz="4800" dirty="0">
                <a:latin typeface="Phosphate Solid" panose="02000506050000020004" pitchFamily="2" charset="77"/>
                <a:ea typeface="Krungthep" panose="02000400000000000000" pitchFamily="2" charset="-34"/>
                <a:cs typeface="Phosphate Solid" panose="02000506050000020004" pitchFamily="2" charset="77"/>
              </a:rPr>
              <a:t>Identity</a:t>
            </a:r>
          </a:p>
        </p:txBody>
      </p:sp>
      <p:sp>
        <p:nvSpPr>
          <p:cNvPr id="5" name="TextBox 4">
            <a:extLst>
              <a:ext uri="{FF2B5EF4-FFF2-40B4-BE49-F238E27FC236}">
                <a16:creationId xmlns:a16="http://schemas.microsoft.com/office/drawing/2014/main" id="{8DBDCAAD-F34D-5A44-8A9B-E1951421E4D1}"/>
              </a:ext>
            </a:extLst>
          </p:cNvPr>
          <p:cNvSpPr txBox="1"/>
          <p:nvPr/>
        </p:nvSpPr>
        <p:spPr>
          <a:xfrm>
            <a:off x="1962417" y="5169031"/>
            <a:ext cx="28157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Mastery</a:t>
            </a:r>
          </a:p>
        </p:txBody>
      </p:sp>
      <p:sp>
        <p:nvSpPr>
          <p:cNvPr id="6" name="TextBox 5">
            <a:extLst>
              <a:ext uri="{FF2B5EF4-FFF2-40B4-BE49-F238E27FC236}">
                <a16:creationId xmlns:a16="http://schemas.microsoft.com/office/drawing/2014/main" id="{934E96D1-46EB-AC48-B197-A33CAEAC62FC}"/>
              </a:ext>
            </a:extLst>
          </p:cNvPr>
          <p:cNvSpPr txBox="1"/>
          <p:nvPr/>
        </p:nvSpPr>
        <p:spPr>
          <a:xfrm>
            <a:off x="7039428" y="5120602"/>
            <a:ext cx="3628572" cy="830997"/>
          </a:xfrm>
          <a:prstGeom prst="rect">
            <a:avLst/>
          </a:prstGeom>
          <a:noFill/>
        </p:spPr>
        <p:txBody>
          <a:bodyPr wrap="square" rtlCol="0">
            <a:spAutoFit/>
          </a:bodyPr>
          <a:lstStyle/>
          <a:p>
            <a:r>
              <a:rPr lang="en-US" sz="4800" dirty="0">
                <a:latin typeface="Phosphate Solid" panose="02000506050000020004" pitchFamily="2" charset="77"/>
                <a:ea typeface="Krungthep" panose="02000400000000000000" pitchFamily="2" charset="-34"/>
                <a:cs typeface="Phosphate Solid" panose="02000506050000020004" pitchFamily="2" charset="77"/>
              </a:rPr>
              <a:t>Creativity</a:t>
            </a:r>
          </a:p>
        </p:txBody>
      </p:sp>
      <p:pic>
        <p:nvPicPr>
          <p:cNvPr id="2" name="Picture 1">
            <a:extLst>
              <a:ext uri="{FF2B5EF4-FFF2-40B4-BE49-F238E27FC236}">
                <a16:creationId xmlns:a16="http://schemas.microsoft.com/office/drawing/2014/main" id="{EF4C55B5-F7E9-3E47-88C1-42AF2D6FE1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93094" y="1434353"/>
            <a:ext cx="3621187" cy="3576918"/>
          </a:xfrm>
          <a:prstGeom prst="rect">
            <a:avLst/>
          </a:prstGeom>
        </p:spPr>
      </p:pic>
      <p:pic>
        <p:nvPicPr>
          <p:cNvPr id="3" name="Picture 2">
            <a:extLst>
              <a:ext uri="{FF2B5EF4-FFF2-40B4-BE49-F238E27FC236}">
                <a16:creationId xmlns:a16="http://schemas.microsoft.com/office/drawing/2014/main" id="{C76A5F05-6C38-AEB1-9738-FC85473583CE}"/>
              </a:ext>
            </a:extLst>
          </p:cNvPr>
          <p:cNvPicPr>
            <a:picLocks noChangeAspect="1"/>
          </p:cNvPicPr>
          <p:nvPr/>
        </p:nvPicPr>
        <p:blipFill>
          <a:blip r:embed="rId3"/>
          <a:stretch>
            <a:fillRect/>
          </a:stretch>
        </p:blipFill>
        <p:spPr>
          <a:xfrm>
            <a:off x="7801337" y="6457749"/>
            <a:ext cx="4016088" cy="420287"/>
          </a:xfrm>
          <a:prstGeom prst="rect">
            <a:avLst/>
          </a:prstGeom>
        </p:spPr>
      </p:pic>
      <p:sp>
        <p:nvSpPr>
          <p:cNvPr id="7" name="TextBox 6">
            <a:extLst>
              <a:ext uri="{FF2B5EF4-FFF2-40B4-BE49-F238E27FC236}">
                <a16:creationId xmlns:a16="http://schemas.microsoft.com/office/drawing/2014/main" id="{688B2909-AD8A-2584-36F6-F3DBAD0C81DD}"/>
              </a:ext>
            </a:extLst>
          </p:cNvPr>
          <p:cNvSpPr txBox="1"/>
          <p:nvPr/>
        </p:nvSpPr>
        <p:spPr>
          <a:xfrm>
            <a:off x="374575" y="6298560"/>
            <a:ext cx="6482897" cy="369332"/>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MIT seal © MIT.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23453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51AC7C-F645-4B40-AA3A-0B640638BEFC}"/>
              </a:ext>
            </a:extLst>
          </p:cNvPr>
          <p:cNvSpPr>
            <a:spLocks noGrp="1"/>
          </p:cNvSpPr>
          <p:nvPr>
            <p:ph idx="1"/>
          </p:nvPr>
        </p:nvSpPr>
        <p:spPr>
          <a:xfrm>
            <a:off x="2152650" y="1524683"/>
            <a:ext cx="7886700" cy="4351338"/>
          </a:xfrm>
        </p:spPr>
        <p:txBody>
          <a:bodyPr>
            <a:normAutofit/>
          </a:bodyPr>
          <a:lstStyle/>
          <a:p>
            <a:pPr marL="0" indent="0">
              <a:buNone/>
            </a:pPr>
            <a:r>
              <a:rPr lang="en-US" sz="1600" dirty="0">
                <a:latin typeface="Arial" panose="020B0604020202020204" pitchFamily="34" charset="0"/>
                <a:cs typeface="Arial" panose="020B0604020202020204" pitchFamily="34" charset="0"/>
              </a:rPr>
              <a:t>MIT </a:t>
            </a:r>
            <a:r>
              <a:rPr lang="en-US" sz="1600" dirty="0" err="1">
                <a:latin typeface="Arial" panose="020B0604020202020204" pitchFamily="34" charset="0"/>
                <a:cs typeface="Arial" panose="020B0604020202020204" pitchFamily="34" charset="0"/>
              </a:rPr>
              <a:t>OpenCourseWare</a:t>
            </a:r>
            <a:endParaRPr lang="en-US" sz="1600" dirty="0">
              <a:latin typeface="Arial" panose="020B0604020202020204" pitchFamily="34" charset="0"/>
              <a:cs typeface="Arial" panose="020B0604020202020204" pitchFamily="34" charset="0"/>
            </a:endParaRPr>
          </a:p>
          <a:p>
            <a:pPr marL="0" indent="0">
              <a:buNone/>
            </a:pPr>
            <a:r>
              <a:rPr lang="en-US" sz="1600" u="sng" dirty="0">
                <a:solidFill>
                  <a:srgbClr val="0070C0"/>
                </a:solidFill>
                <a:latin typeface="Arial" panose="020B0604020202020204" pitchFamily="34" charset="0"/>
                <a:cs typeface="Arial" panose="020B0604020202020204" pitchFamily="34" charset="0"/>
                <a:hlinkClick r:id="rId2"/>
              </a:rPr>
              <a:t>https://</a:t>
            </a:r>
            <a:r>
              <a:rPr lang="en-US" sz="1600" u="sng" dirty="0" err="1">
                <a:solidFill>
                  <a:srgbClr val="0070C0"/>
                </a:solidFill>
                <a:latin typeface="Arial" panose="020B0604020202020204" pitchFamily="34" charset="0"/>
                <a:cs typeface="Arial" panose="020B0604020202020204" pitchFamily="34" charset="0"/>
                <a:hlinkClick r:id="rId2"/>
              </a:rPr>
              <a:t>ocw.mit.edu</a:t>
            </a:r>
            <a:r>
              <a:rPr lang="en-US" sz="1600" u="sng" dirty="0">
                <a:solidFill>
                  <a:srgbClr val="0070C0"/>
                </a:solidFill>
                <a:latin typeface="Arial" panose="020B0604020202020204" pitchFamily="34" charset="0"/>
                <a:cs typeface="Arial" panose="020B0604020202020204" pitchFamily="34" charset="0"/>
                <a:hlinkClick r:id="rId2"/>
              </a:rPr>
              <a:t> </a:t>
            </a:r>
            <a:endParaRPr lang="en-US" sz="1600" u="sng" dirty="0">
              <a:solidFill>
                <a:srgbClr val="0070C0"/>
              </a:solidFill>
              <a:latin typeface="Arial" panose="020B0604020202020204" pitchFamily="34" charset="0"/>
              <a:cs typeface="Arial" panose="020B0604020202020204" pitchFamily="34" charset="0"/>
            </a:endParaRPr>
          </a:p>
          <a:p>
            <a:pPr marL="0" indent="0">
              <a:buNone/>
            </a:pPr>
            <a:endParaRPr lang="en-US" sz="1600" dirty="0">
              <a:latin typeface="Arial" panose="020B0604020202020204" pitchFamily="34" charset="0"/>
              <a:cs typeface="Arial" panose="020B0604020202020204" pitchFamily="34" charset="0"/>
            </a:endParaRPr>
          </a:p>
          <a:p>
            <a:pPr marL="0" indent="0">
              <a:buNone/>
            </a:pPr>
            <a:r>
              <a:rPr lang="en-US" sz="1600" dirty="0">
                <a:latin typeface="Arial" panose="020B0604020202020204" pitchFamily="34" charset="0"/>
                <a:cs typeface="Arial" panose="020B0604020202020204" pitchFamily="34" charset="0"/>
              </a:rPr>
              <a:t>CMS.595 Learning, Media, and Technology</a:t>
            </a:r>
          </a:p>
          <a:p>
            <a:pPr marL="0" indent="0">
              <a:buNone/>
            </a:pPr>
            <a:r>
              <a:rPr lang="en-US" sz="1600" dirty="0">
                <a:latin typeface="Arial" panose="020B0604020202020204" pitchFamily="34" charset="0"/>
                <a:cs typeface="Arial" panose="020B0604020202020204" pitchFamily="34" charset="0"/>
              </a:rPr>
              <a:t>Spring 2024</a:t>
            </a:r>
          </a:p>
          <a:p>
            <a:pPr marL="0" indent="0">
              <a:buNone/>
            </a:pPr>
            <a:endParaRPr lang="en-US" sz="1600" dirty="0">
              <a:latin typeface="Arial" panose="020B0604020202020204" pitchFamily="34" charset="0"/>
              <a:cs typeface="Arial" panose="020B0604020202020204" pitchFamily="34" charset="0"/>
            </a:endParaRPr>
          </a:p>
          <a:p>
            <a:pPr marL="0" indent="0">
              <a:buNone/>
            </a:pPr>
            <a:r>
              <a:rPr lang="en-US" sz="1600" dirty="0">
                <a:latin typeface="Arial" panose="020B0604020202020204" pitchFamily="34" charset="0"/>
                <a:cs typeface="Arial" panose="020B0604020202020204" pitchFamily="34" charset="0"/>
              </a:rPr>
              <a:t>For information about citing these materials or our Terms of Use, visit: </a:t>
            </a:r>
            <a:r>
              <a:rPr lang="en-US" sz="1600" u="sng" dirty="0">
                <a:solidFill>
                  <a:srgbClr val="0070C0"/>
                </a:solidFill>
                <a:latin typeface="Arial" panose="020B0604020202020204" pitchFamily="34" charset="0"/>
                <a:cs typeface="Arial" panose="020B0604020202020204" pitchFamily="34" charset="0"/>
                <a:hlinkClick r:id="rId3"/>
              </a:rPr>
              <a:t>https://</a:t>
            </a:r>
            <a:r>
              <a:rPr lang="en-US" sz="1600" u="sng" dirty="0" err="1">
                <a:solidFill>
                  <a:srgbClr val="0070C0"/>
                </a:solidFill>
                <a:latin typeface="Arial" panose="020B0604020202020204" pitchFamily="34" charset="0"/>
                <a:cs typeface="Arial" panose="020B0604020202020204" pitchFamily="34" charset="0"/>
                <a:hlinkClick r:id="rId3"/>
              </a:rPr>
              <a:t>ocw.mit.edu</a:t>
            </a:r>
            <a:r>
              <a:rPr lang="en-US" sz="1600" u="sng" dirty="0">
                <a:solidFill>
                  <a:srgbClr val="0070C0"/>
                </a:solidFill>
                <a:latin typeface="Arial" panose="020B0604020202020204" pitchFamily="34" charset="0"/>
                <a:cs typeface="Arial" panose="020B0604020202020204" pitchFamily="34" charset="0"/>
                <a:hlinkClick r:id="rId3"/>
              </a:rPr>
              <a:t>/terms </a:t>
            </a:r>
            <a:endParaRPr lang="en-US" sz="1600" u="sng" dirty="0">
              <a:solidFill>
                <a:srgbClr val="0070C0"/>
              </a:solidFill>
              <a:latin typeface="Arial" panose="020B0604020202020204" pitchFamily="34" charset="0"/>
              <a:cs typeface="Arial" panose="020B0604020202020204" pitchFamily="34" charset="0"/>
            </a:endParaRPr>
          </a:p>
          <a:p>
            <a:pPr marL="0"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7757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itting in a circle&#10;&#10;Description automatically generated">
            <a:extLst>
              <a:ext uri="{FF2B5EF4-FFF2-40B4-BE49-F238E27FC236}">
                <a16:creationId xmlns:a16="http://schemas.microsoft.com/office/drawing/2014/main" id="{C8951B20-152B-5A37-839B-4A4577FB31D8}"/>
              </a:ext>
            </a:extLst>
          </p:cNvPr>
          <p:cNvPicPr>
            <a:picLocks noChangeAspect="1"/>
          </p:cNvPicPr>
          <p:nvPr/>
        </p:nvPicPr>
        <p:blipFill>
          <a:blip r:embed="rId2"/>
          <a:stretch>
            <a:fillRect/>
          </a:stretch>
        </p:blipFill>
        <p:spPr>
          <a:xfrm>
            <a:off x="7072132" y="1738132"/>
            <a:ext cx="5119868" cy="5119868"/>
          </a:xfrm>
          <a:prstGeom prst="rect">
            <a:avLst/>
          </a:prstGeom>
        </p:spPr>
      </p:pic>
      <p:sp>
        <p:nvSpPr>
          <p:cNvPr id="5" name="TextBox 4">
            <a:extLst>
              <a:ext uri="{FF2B5EF4-FFF2-40B4-BE49-F238E27FC236}">
                <a16:creationId xmlns:a16="http://schemas.microsoft.com/office/drawing/2014/main" id="{DC20F527-D2F7-EF8B-78EE-658B85683DB2}"/>
              </a:ext>
            </a:extLst>
          </p:cNvPr>
          <p:cNvSpPr txBox="1"/>
          <p:nvPr/>
        </p:nvSpPr>
        <p:spPr>
          <a:xfrm>
            <a:off x="141789" y="758636"/>
            <a:ext cx="11699111" cy="3693319"/>
          </a:xfrm>
          <a:prstGeom prst="rect">
            <a:avLst/>
          </a:prstGeom>
          <a:noFill/>
        </p:spPr>
        <p:txBody>
          <a:bodyPr wrap="square">
            <a:spAutoFit/>
          </a:bodyPr>
          <a:lstStyle/>
          <a:p>
            <a:pPr rtl="0">
              <a:spcBef>
                <a:spcPts val="0"/>
              </a:spcBef>
              <a:spcAft>
                <a:spcPts val="0"/>
              </a:spcAft>
            </a:pPr>
            <a:r>
              <a:rPr lang="en-US" sz="3000" b="0" i="0" u="none" strike="noStrike" dirty="0">
                <a:solidFill>
                  <a:srgbClr val="000000"/>
                </a:solidFill>
                <a:effectLst/>
                <a:latin typeface="Circular Std Medium" panose="020B0604020101010102" pitchFamily="34" charset="77"/>
                <a:cs typeface="Circular Std Medium" panose="020B0604020101010102" pitchFamily="34" charset="77"/>
              </a:rPr>
              <a:t>Attendance: (</a:t>
            </a:r>
            <a:r>
              <a:rPr lang="en-US" sz="3000" b="0" i="0" u="none" strike="noStrike" dirty="0" err="1">
                <a:solidFill>
                  <a:srgbClr val="000000"/>
                </a:solidFill>
                <a:effectLst/>
                <a:latin typeface="Circular Std Medium" panose="020B0604020101010102" pitchFamily="34" charset="77"/>
                <a:cs typeface="Circular Std Medium" panose="020B0604020101010102" pitchFamily="34" charset="77"/>
              </a:rPr>
              <a:t>tl;dr</a:t>
            </a:r>
            <a:r>
              <a:rPr lang="en-US" sz="3000" b="0" i="0" u="none" strike="noStrike" dirty="0">
                <a:solidFill>
                  <a:srgbClr val="000000"/>
                </a:solidFill>
                <a:effectLst/>
                <a:latin typeface="Circular Std Medium" panose="020B0604020101010102" pitchFamily="34" charset="77"/>
                <a:cs typeface="Circular Std Medium" panose="020B0604020101010102" pitchFamily="34" charset="77"/>
              </a:rPr>
              <a:t>- required)</a:t>
            </a:r>
            <a:endParaRPr lang="en-US" sz="3000" b="0" dirty="0">
              <a:effectLst/>
              <a:latin typeface="Circular Std Medium" panose="020B0604020101010102" pitchFamily="34" charset="77"/>
              <a:cs typeface="Circular Std Medium" panose="020B0604020101010102" pitchFamily="34" charset="77"/>
            </a:endParaRPr>
          </a:p>
          <a:p>
            <a:pPr rtl="0">
              <a:spcBef>
                <a:spcPts val="0"/>
              </a:spcBef>
              <a:spcAft>
                <a:spcPts val="0"/>
              </a:spcAft>
            </a:pPr>
            <a:br>
              <a:rPr lang="en-US" b="0" dirty="0">
                <a:effectLst/>
              </a:rPr>
            </a:br>
            <a:r>
              <a:rPr lang="en-US" sz="1800" b="0" i="0" u="none" strike="noStrike" dirty="0">
                <a:solidFill>
                  <a:srgbClr val="000000"/>
                </a:solidFill>
                <a:effectLst/>
                <a:latin typeface="Proxima Nova Rg" panose="02000506030000020004" pitchFamily="2" charset="77"/>
              </a:rPr>
              <a:t>The fundamental commitment that I’ll ask you to make is to </a:t>
            </a:r>
            <a:r>
              <a:rPr lang="en-US" sz="2400" b="1" i="0" u="none" strike="noStrike" dirty="0">
                <a:solidFill>
                  <a:srgbClr val="000000"/>
                </a:solidFill>
                <a:effectLst/>
                <a:latin typeface="Circular Std Medium" panose="020B0604020101010102" pitchFamily="34" charset="77"/>
                <a:cs typeface="Circular Std Medium" panose="020B0604020101010102" pitchFamily="34" charset="77"/>
              </a:rPr>
              <a:t>attend every session</a:t>
            </a:r>
            <a:r>
              <a:rPr lang="en-US" sz="2400" b="0" i="0" u="none" strike="noStrike" dirty="0">
                <a:solidFill>
                  <a:srgbClr val="000000"/>
                </a:solidFill>
                <a:effectLst/>
                <a:latin typeface="Circular Std Medium" panose="020B0604020101010102" pitchFamily="34" charset="77"/>
                <a:cs typeface="Circular Std Medium" panose="020B0604020101010102" pitchFamily="34" charset="77"/>
              </a:rPr>
              <a:t> </a:t>
            </a:r>
            <a:r>
              <a:rPr lang="en-US" sz="1800" b="0" i="0" u="none" strike="noStrike" dirty="0">
                <a:solidFill>
                  <a:srgbClr val="000000"/>
                </a:solidFill>
                <a:effectLst/>
                <a:latin typeface="Proxima Nova Rg" panose="02000506030000020004" pitchFamily="2" charset="77"/>
              </a:rPr>
              <a:t>and complete the assignments. This isn’t a class where there is a body of knowledge that I’m hoping you will master, however you manage to do that; rather, the participation of every student in the course is essential to a successful seminar. </a:t>
            </a:r>
          </a:p>
          <a:p>
            <a:pPr rtl="0">
              <a:spcBef>
                <a:spcPts val="0"/>
              </a:spcBef>
              <a:spcAft>
                <a:spcPts val="0"/>
              </a:spcAft>
            </a:pPr>
            <a:endParaRPr lang="en-US" sz="2400" dirty="0">
              <a:solidFill>
                <a:srgbClr val="000000"/>
              </a:solidFill>
              <a:latin typeface="Circular Std Medium" panose="020B0604020101010102" pitchFamily="34" charset="77"/>
              <a:cs typeface="Circular Std Medium" panose="020B0604020101010102" pitchFamily="34" charset="77"/>
            </a:endParaRPr>
          </a:p>
          <a:p>
            <a:pPr rtl="0">
              <a:spcBef>
                <a:spcPts val="0"/>
              </a:spcBef>
              <a:spcAft>
                <a:spcPts val="0"/>
              </a:spcAft>
            </a:pPr>
            <a:r>
              <a:rPr lang="en-US" sz="3000" b="0" dirty="0">
                <a:solidFill>
                  <a:srgbClr val="000000"/>
                </a:solidFill>
                <a:effectLst/>
                <a:latin typeface="Circular Std Medium" panose="020B0604020101010102" pitchFamily="34" charset="77"/>
                <a:cs typeface="Circular Std Medium" panose="020B0604020101010102" pitchFamily="34" charset="77"/>
              </a:rPr>
              <a:t>Communication:</a:t>
            </a:r>
          </a:p>
          <a:p>
            <a:pPr rtl="0">
              <a:spcBef>
                <a:spcPts val="0"/>
              </a:spcBef>
              <a:spcAft>
                <a:spcPts val="0"/>
              </a:spcAft>
            </a:pPr>
            <a:endParaRPr lang="en-US" dirty="0">
              <a:solidFill>
                <a:srgbClr val="000000"/>
              </a:solidFill>
              <a:latin typeface="Times New Roman" panose="02020603050405020304" pitchFamily="18" charset="0"/>
            </a:endParaRPr>
          </a:p>
          <a:p>
            <a:pPr rtl="0">
              <a:spcBef>
                <a:spcPts val="0"/>
              </a:spcBef>
              <a:spcAft>
                <a:spcPts val="0"/>
              </a:spcAft>
            </a:pPr>
            <a:r>
              <a:rPr lang="en-US" b="0" dirty="0">
                <a:solidFill>
                  <a:srgbClr val="000000"/>
                </a:solidFill>
                <a:effectLst/>
                <a:latin typeface="Proxima Nova Rg" panose="02000506030000020004" pitchFamily="2" charset="77"/>
              </a:rPr>
              <a:t>Early and often. When things come up, let me know and cc S3. </a:t>
            </a:r>
            <a:endParaRPr lang="en-US" b="0" dirty="0">
              <a:effectLst/>
              <a:latin typeface="Proxima Nova Rg" panose="02000506030000020004" pitchFamily="2" charset="77"/>
            </a:endParaRPr>
          </a:p>
          <a:p>
            <a:br>
              <a:rPr lang="en-US" dirty="0"/>
            </a:br>
            <a:endParaRPr lang="en-US" dirty="0"/>
          </a:p>
        </p:txBody>
      </p:sp>
      <p:pic>
        <p:nvPicPr>
          <p:cNvPr id="6" name="Picture 5">
            <a:extLst>
              <a:ext uri="{FF2B5EF4-FFF2-40B4-BE49-F238E27FC236}">
                <a16:creationId xmlns:a16="http://schemas.microsoft.com/office/drawing/2014/main" id="{EDCC9DBE-1CBD-6263-470A-B863E4605EF4}"/>
              </a:ext>
            </a:extLst>
          </p:cNvPr>
          <p:cNvPicPr>
            <a:picLocks noChangeAspect="1"/>
          </p:cNvPicPr>
          <p:nvPr/>
        </p:nvPicPr>
        <p:blipFill>
          <a:blip r:embed="rId3"/>
          <a:stretch>
            <a:fillRect/>
          </a:stretch>
        </p:blipFill>
        <p:spPr>
          <a:xfrm>
            <a:off x="6887013" y="6362065"/>
            <a:ext cx="4930412" cy="515972"/>
          </a:xfrm>
          <a:prstGeom prst="rect">
            <a:avLst/>
          </a:prstGeom>
        </p:spPr>
      </p:pic>
      <p:sp>
        <p:nvSpPr>
          <p:cNvPr id="2" name="TextBox 1">
            <a:extLst>
              <a:ext uri="{FF2B5EF4-FFF2-40B4-BE49-F238E27FC236}">
                <a16:creationId xmlns:a16="http://schemas.microsoft.com/office/drawing/2014/main" id="{4B713DF0-57CA-DDC5-6C97-56E7D3D5DEF8}"/>
              </a:ext>
            </a:extLst>
          </p:cNvPr>
          <p:cNvSpPr txBox="1"/>
          <p:nvPr/>
        </p:nvSpPr>
        <p:spPr>
          <a:xfrm>
            <a:off x="293325" y="6219944"/>
            <a:ext cx="4814888"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Illustration © Haley McDevitt.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203511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272AF8-3981-FEF5-874F-C45F9B0BF336}"/>
              </a:ext>
            </a:extLst>
          </p:cNvPr>
          <p:cNvSpPr txBox="1"/>
          <p:nvPr/>
        </p:nvSpPr>
        <p:spPr>
          <a:xfrm>
            <a:off x="5433350" y="504027"/>
            <a:ext cx="6280230" cy="5632311"/>
          </a:xfrm>
          <a:prstGeom prst="rect">
            <a:avLst/>
          </a:prstGeom>
          <a:noFill/>
        </p:spPr>
        <p:txBody>
          <a:bodyPr wrap="square">
            <a:spAutoFit/>
          </a:bodyPr>
          <a:lstStyle/>
          <a:p>
            <a:pPr algn="ctr" rtl="0">
              <a:spcBef>
                <a:spcPts val="0"/>
              </a:spcBef>
              <a:spcAft>
                <a:spcPts val="0"/>
              </a:spcAft>
            </a:pPr>
            <a:r>
              <a:rPr lang="en-US" sz="3600" b="0" i="0" u="none" strike="noStrike" dirty="0">
                <a:solidFill>
                  <a:srgbClr val="000000"/>
                </a:solidFill>
                <a:effectLst/>
                <a:latin typeface="Circular Std Medium" panose="020B0604020101010102" pitchFamily="34" charset="77"/>
                <a:cs typeface="Circular Std Medium" panose="020B0604020101010102" pitchFamily="34" charset="77"/>
              </a:rPr>
              <a:t>The Learning, Media, and Technology Thesis</a:t>
            </a:r>
          </a:p>
          <a:p>
            <a:pPr algn="ctr" rtl="0">
              <a:spcBef>
                <a:spcPts val="0"/>
              </a:spcBef>
              <a:spcAft>
                <a:spcPts val="0"/>
              </a:spcAft>
            </a:pPr>
            <a:endParaRPr lang="en-US" sz="3600" b="0" dirty="0">
              <a:solidFill>
                <a:srgbClr val="000000"/>
              </a:solidFill>
              <a:effectLst/>
              <a:latin typeface="Circular Std Medium" panose="020B0604020101010102" pitchFamily="34" charset="77"/>
              <a:cs typeface="Circular Std Medium" panose="020B0604020101010102" pitchFamily="34" charset="77"/>
            </a:endParaRPr>
          </a:p>
          <a:p>
            <a:pPr algn="ctr" rtl="0">
              <a:spcBef>
                <a:spcPts val="0"/>
              </a:spcBef>
              <a:spcAft>
                <a:spcPts val="0"/>
              </a:spcAft>
            </a:pPr>
            <a:r>
              <a:rPr lang="en-US" sz="3600" dirty="0">
                <a:solidFill>
                  <a:srgbClr val="000000"/>
                </a:solidFill>
                <a:latin typeface="Proxima Nova Rg" panose="02000506030000020004" pitchFamily="2" charset="77"/>
                <a:cs typeface="Circular Std Medium" panose="020B0604020101010102" pitchFamily="34" charset="77"/>
              </a:rPr>
              <a:t>Schools are socio-technical systems. </a:t>
            </a:r>
          </a:p>
          <a:p>
            <a:pPr algn="ctr" rtl="0">
              <a:spcBef>
                <a:spcPts val="0"/>
              </a:spcBef>
              <a:spcAft>
                <a:spcPts val="0"/>
              </a:spcAft>
            </a:pPr>
            <a:endParaRPr lang="en-US" sz="3600" dirty="0">
              <a:solidFill>
                <a:srgbClr val="000000"/>
              </a:solidFill>
              <a:latin typeface="Proxima Nova Rg" panose="02000506030000020004" pitchFamily="2" charset="77"/>
              <a:cs typeface="Circular Std Medium" panose="020B0604020101010102" pitchFamily="34" charset="77"/>
            </a:endParaRPr>
          </a:p>
          <a:p>
            <a:pPr algn="ctr" rtl="0">
              <a:spcBef>
                <a:spcPts val="0"/>
              </a:spcBef>
              <a:spcAft>
                <a:spcPts val="0"/>
              </a:spcAft>
            </a:pPr>
            <a:r>
              <a:rPr lang="en-US" sz="3600" b="0" dirty="0">
                <a:solidFill>
                  <a:srgbClr val="000000"/>
                </a:solidFill>
                <a:effectLst/>
                <a:latin typeface="Proxima Nova Rg" panose="02000506030000020004" pitchFamily="2" charset="77"/>
                <a:cs typeface="Circular Std Medium" panose="020B0604020101010102" pitchFamily="34" charset="77"/>
              </a:rPr>
              <a:t>If you build </a:t>
            </a:r>
            <a:r>
              <a:rPr lang="en-US" sz="3600" dirty="0">
                <a:solidFill>
                  <a:srgbClr val="000000"/>
                </a:solidFill>
                <a:latin typeface="Proxima Nova Rg" panose="02000506030000020004" pitchFamily="2" charset="77"/>
                <a:cs typeface="Circular Std Medium" panose="020B0604020101010102" pitchFamily="34" charset="77"/>
              </a:rPr>
              <a:t>tech for social systems, and you don’t understand those systems, the tech you build won’t work. </a:t>
            </a:r>
            <a:endParaRPr lang="en-US" sz="3600" b="0" dirty="0">
              <a:effectLst/>
              <a:latin typeface="Proxima Nova Rg" panose="02000506030000020004" pitchFamily="2" charset="77"/>
              <a:cs typeface="Circular Std Medium" panose="020B0604020101010102" pitchFamily="34" charset="77"/>
            </a:endParaRPr>
          </a:p>
        </p:txBody>
      </p:sp>
      <p:pic>
        <p:nvPicPr>
          <p:cNvPr id="3" name="Picture 2">
            <a:extLst>
              <a:ext uri="{FF2B5EF4-FFF2-40B4-BE49-F238E27FC236}">
                <a16:creationId xmlns:a16="http://schemas.microsoft.com/office/drawing/2014/main" id="{F5F79277-449B-3D08-4212-13D655D58EDB}"/>
              </a:ext>
            </a:extLst>
          </p:cNvPr>
          <p:cNvPicPr>
            <a:picLocks noChangeAspect="1"/>
          </p:cNvPicPr>
          <p:nvPr/>
        </p:nvPicPr>
        <p:blipFill>
          <a:blip r:embed="rId2"/>
          <a:stretch>
            <a:fillRect/>
          </a:stretch>
        </p:blipFill>
        <p:spPr>
          <a:xfrm>
            <a:off x="0" y="0"/>
            <a:ext cx="4572000" cy="6858000"/>
          </a:xfrm>
          <a:prstGeom prst="rect">
            <a:avLst/>
          </a:prstGeom>
        </p:spPr>
      </p:pic>
      <p:pic>
        <p:nvPicPr>
          <p:cNvPr id="4" name="Picture 3">
            <a:extLst>
              <a:ext uri="{FF2B5EF4-FFF2-40B4-BE49-F238E27FC236}">
                <a16:creationId xmlns:a16="http://schemas.microsoft.com/office/drawing/2014/main" id="{2CCED0FD-C4FE-BCE9-8022-3B410F38AF47}"/>
              </a:ext>
            </a:extLst>
          </p:cNvPr>
          <p:cNvPicPr>
            <a:picLocks noChangeAspect="1"/>
          </p:cNvPicPr>
          <p:nvPr/>
        </p:nvPicPr>
        <p:blipFill>
          <a:blip r:embed="rId3"/>
          <a:stretch>
            <a:fillRect/>
          </a:stretch>
        </p:blipFill>
        <p:spPr>
          <a:xfrm>
            <a:off x="6887013" y="6362065"/>
            <a:ext cx="4930412" cy="515972"/>
          </a:xfrm>
          <a:prstGeom prst="rect">
            <a:avLst/>
          </a:prstGeom>
        </p:spPr>
      </p:pic>
      <p:sp>
        <p:nvSpPr>
          <p:cNvPr id="5" name="TextBox 4">
            <a:extLst>
              <a:ext uri="{FF2B5EF4-FFF2-40B4-BE49-F238E27FC236}">
                <a16:creationId xmlns:a16="http://schemas.microsoft.com/office/drawing/2014/main" id="{9BD2F338-3B6C-48F2-AF8D-5BB6FCA9EA41}"/>
              </a:ext>
            </a:extLst>
          </p:cNvPr>
          <p:cNvSpPr txBox="1"/>
          <p:nvPr/>
        </p:nvSpPr>
        <p:spPr>
          <a:xfrm>
            <a:off x="3860444" y="6073170"/>
            <a:ext cx="3026569" cy="784830"/>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Illustration © Haley McDevitt.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4"/>
              </a:rPr>
              <a:t>https://</a:t>
            </a:r>
            <a:r>
              <a:rPr lang="en-US" sz="900" dirty="0" err="1">
                <a:solidFill>
                  <a:srgbClr val="222222"/>
                </a:solidFill>
                <a:effectLst/>
                <a:latin typeface="Verdana" panose="020B0604030504040204" pitchFamily="34" charset="0"/>
                <a:hlinkClick r:id="rId4"/>
              </a:rPr>
              <a:t>ocw.mit.edu</a:t>
            </a:r>
            <a:r>
              <a:rPr lang="en-US" sz="900" dirty="0">
                <a:solidFill>
                  <a:srgbClr val="222222"/>
                </a:solidFill>
                <a:effectLst/>
                <a:latin typeface="Verdana" panose="020B0604030504040204" pitchFamily="34" charset="0"/>
                <a:hlinkClick r:id="rId4"/>
              </a:rPr>
              <a:t>/help/</a:t>
            </a:r>
            <a:r>
              <a:rPr lang="en-US" sz="900" dirty="0" err="1">
                <a:solidFill>
                  <a:srgbClr val="222222"/>
                </a:solidFill>
                <a:effectLst/>
                <a:latin typeface="Verdana" panose="020B0604030504040204" pitchFamily="34" charset="0"/>
                <a:hlinkClick r:id="rId4"/>
              </a:rPr>
              <a:t>faq</a:t>
            </a:r>
            <a:r>
              <a:rPr lang="en-US" sz="900" dirty="0">
                <a:solidFill>
                  <a:srgbClr val="222222"/>
                </a:solidFill>
                <a:effectLst/>
                <a:latin typeface="Verdana" panose="020B0604030504040204" pitchFamily="34" charset="0"/>
                <a:hlinkClick r:id="rId4"/>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3904296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4840A3-32CF-8DAE-7BFF-70FFBC122C1C}"/>
              </a:ext>
            </a:extLst>
          </p:cNvPr>
          <p:cNvSpPr txBox="1"/>
          <p:nvPr/>
        </p:nvSpPr>
        <p:spPr>
          <a:xfrm>
            <a:off x="1797452" y="1167685"/>
            <a:ext cx="8597096" cy="4016484"/>
          </a:xfrm>
          <a:prstGeom prst="rect">
            <a:avLst/>
          </a:prstGeom>
          <a:noFill/>
        </p:spPr>
        <p:txBody>
          <a:bodyPr wrap="square">
            <a:spAutoFit/>
          </a:bodyPr>
          <a:lstStyle/>
          <a:p>
            <a:pPr marL="514350" indent="-285750" rtl="0">
              <a:spcBef>
                <a:spcPts val="300"/>
              </a:spcBef>
              <a:spcAft>
                <a:spcPts val="0"/>
              </a:spcAft>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2"/>
              </a:rPr>
              <a:t>PART I: Foundations</a:t>
            </a:r>
            <a:endParaRPr lang="en-US" sz="2400" b="0" i="0" u="sng" strike="noStrike" dirty="0">
              <a:solidFill>
                <a:srgbClr val="1155CC"/>
              </a:solidFill>
              <a:effectLst/>
              <a:latin typeface="Circular Std Medium" panose="020B0604020101010102" pitchFamily="34" charset="77"/>
              <a:cs typeface="Circular Std Medium" panose="020B0604020101010102" pitchFamily="34" charset="77"/>
            </a:endParaRPr>
          </a:p>
          <a:p>
            <a:pPr marL="971550" lvl="1" indent="-285750">
              <a:spcBef>
                <a:spcPts val="300"/>
              </a:spcBef>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3"/>
              </a:rPr>
              <a:t>Assignment #1- EdTech From a Learning Science Perspective</a:t>
            </a:r>
            <a:endParaRPr lang="en-US" sz="2400" b="0" dirty="0">
              <a:effectLst/>
              <a:latin typeface="Circular Std Medium" panose="020B0604020101010102" pitchFamily="34" charset="77"/>
              <a:cs typeface="Circular Std Medium" panose="020B0604020101010102" pitchFamily="34" charset="77"/>
            </a:endParaRPr>
          </a:p>
          <a:p>
            <a:pPr marL="514350" indent="-285750" rtl="0">
              <a:spcBef>
                <a:spcPts val="300"/>
              </a:spcBef>
              <a:spcAft>
                <a:spcPts val="0"/>
              </a:spcAft>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4"/>
              </a:rPr>
              <a:t>PART II- Three Genres of Learning At Scale</a:t>
            </a:r>
            <a:endParaRPr lang="en-US" sz="2400" b="0" i="0" u="sng" strike="noStrike" dirty="0">
              <a:solidFill>
                <a:srgbClr val="1155CC"/>
              </a:solidFill>
              <a:effectLst/>
              <a:latin typeface="Circular Std Medium" panose="020B0604020101010102" pitchFamily="34" charset="77"/>
              <a:cs typeface="Circular Std Medium" panose="020B0604020101010102" pitchFamily="34" charset="77"/>
            </a:endParaRPr>
          </a:p>
          <a:p>
            <a:pPr marL="971550" lvl="1" indent="-285750">
              <a:spcBef>
                <a:spcPts val="300"/>
              </a:spcBef>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5"/>
              </a:rPr>
              <a:t>Assignment #2- Implementation Memo</a:t>
            </a:r>
            <a:endParaRPr lang="en-US" sz="2400" b="0" dirty="0">
              <a:effectLst/>
              <a:latin typeface="Circular Std Medium" panose="020B0604020101010102" pitchFamily="34" charset="77"/>
              <a:cs typeface="Circular Std Medium" panose="020B0604020101010102" pitchFamily="34" charset="77"/>
            </a:endParaRPr>
          </a:p>
          <a:p>
            <a:pPr marL="514350" indent="-285750" rtl="0">
              <a:spcBef>
                <a:spcPts val="300"/>
              </a:spcBef>
              <a:spcAft>
                <a:spcPts val="0"/>
              </a:spcAft>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6"/>
              </a:rPr>
              <a:t>PART III: Four As-Yet Intractable Dilemmas</a:t>
            </a:r>
            <a:endParaRPr lang="en-US" sz="2400" b="0" i="0" u="sng" strike="noStrike" dirty="0">
              <a:solidFill>
                <a:srgbClr val="1155CC"/>
              </a:solidFill>
              <a:effectLst/>
              <a:latin typeface="Circular Std Medium" panose="020B0604020101010102" pitchFamily="34" charset="77"/>
              <a:cs typeface="Circular Std Medium" panose="020B0604020101010102" pitchFamily="34" charset="77"/>
            </a:endParaRPr>
          </a:p>
          <a:p>
            <a:pPr marL="971550" lvl="1" indent="-285750">
              <a:spcBef>
                <a:spcPts val="300"/>
              </a:spcBef>
              <a:buFont typeface="Arial" panose="020B0604020202020204" pitchFamily="34" charset="0"/>
              <a:buChar char="•"/>
            </a:pPr>
            <a:r>
              <a:rPr lang="en-US" sz="2400" b="0" i="0" u="sng" strike="noStrike" dirty="0">
                <a:solidFill>
                  <a:srgbClr val="1155CC"/>
                </a:solidFill>
                <a:effectLst/>
                <a:latin typeface="Circular Std Medium" panose="020B0604020101010102" pitchFamily="34" charset="77"/>
                <a:cs typeface="Circular Std Medium" panose="020B0604020101010102" pitchFamily="34" charset="77"/>
                <a:hlinkClick r:id="rId7"/>
              </a:rPr>
              <a:t>Assignment #3- Problem Finding (Final Project)</a:t>
            </a:r>
            <a:endParaRPr lang="en-US" sz="2400" b="0" dirty="0">
              <a:effectLst/>
              <a:latin typeface="Circular Std Medium" panose="020B0604020101010102" pitchFamily="34" charset="77"/>
              <a:cs typeface="Circular Std Medium" panose="020B0604020101010102" pitchFamily="34" charset="77"/>
            </a:endParaRPr>
          </a:p>
          <a:p>
            <a:pPr marL="971550" lvl="1" indent="-285750">
              <a:spcBef>
                <a:spcPts val="300"/>
              </a:spcBef>
              <a:buFont typeface="Arial" panose="020B0604020202020204" pitchFamily="34" charset="0"/>
              <a:buChar char="•"/>
            </a:pPr>
            <a:endParaRPr lang="en-US" sz="2400" b="0" i="0" u="sng" strike="noStrike" dirty="0">
              <a:solidFill>
                <a:srgbClr val="1155CC"/>
              </a:solidFill>
              <a:effectLst/>
              <a:latin typeface="Circular Std Medium" panose="020B0604020101010102" pitchFamily="34" charset="77"/>
              <a:cs typeface="Circular Std Medium" panose="020B0604020101010102" pitchFamily="34" charset="77"/>
            </a:endParaRPr>
          </a:p>
          <a:p>
            <a:br>
              <a:rPr lang="en-US" sz="2400" dirty="0">
                <a:latin typeface="Circular Std Medium" panose="020B0604020101010102" pitchFamily="34" charset="77"/>
                <a:cs typeface="Circular Std Medium" panose="020B0604020101010102" pitchFamily="34" charset="77"/>
              </a:rPr>
            </a:br>
            <a:endParaRPr lang="en-US" sz="2400" dirty="0">
              <a:latin typeface="Circular Std Medium" panose="020B0604020101010102" pitchFamily="34" charset="77"/>
              <a:cs typeface="Circular Std Medium" panose="020B0604020101010102" pitchFamily="34" charset="77"/>
            </a:endParaRPr>
          </a:p>
        </p:txBody>
      </p:sp>
      <p:sp>
        <p:nvSpPr>
          <p:cNvPr id="5" name="TextBox 4">
            <a:extLst>
              <a:ext uri="{FF2B5EF4-FFF2-40B4-BE49-F238E27FC236}">
                <a16:creationId xmlns:a16="http://schemas.microsoft.com/office/drawing/2014/main" id="{B2EE81D8-CB0C-29B3-9629-FCCC3D0F6173}"/>
              </a:ext>
            </a:extLst>
          </p:cNvPr>
          <p:cNvSpPr txBox="1"/>
          <p:nvPr/>
        </p:nvSpPr>
        <p:spPr>
          <a:xfrm>
            <a:off x="3048965" y="399855"/>
            <a:ext cx="6094070" cy="646331"/>
          </a:xfrm>
          <a:prstGeom prst="rect">
            <a:avLst/>
          </a:prstGeom>
          <a:noFill/>
        </p:spPr>
        <p:txBody>
          <a:bodyPr wrap="square">
            <a:spAutoFit/>
          </a:bodyPr>
          <a:lstStyle/>
          <a:p>
            <a:pPr algn="ctr" rtl="0">
              <a:spcBef>
                <a:spcPts val="0"/>
              </a:spcBef>
              <a:spcAft>
                <a:spcPts val="0"/>
              </a:spcAft>
            </a:pPr>
            <a:r>
              <a:rPr lang="en-US" sz="3600" b="0" i="0" u="none" strike="noStrike" dirty="0">
                <a:solidFill>
                  <a:srgbClr val="000000"/>
                </a:solidFill>
                <a:effectLst/>
                <a:latin typeface="Circular Std Medium" panose="020B0604020101010102" pitchFamily="34" charset="77"/>
                <a:cs typeface="Circular Std Medium" panose="020B0604020101010102" pitchFamily="34" charset="77"/>
              </a:rPr>
              <a:t>Structure of the Course</a:t>
            </a:r>
            <a:endParaRPr lang="en-US" sz="3600" b="0" dirty="0">
              <a:effectLst/>
              <a:latin typeface="Circular Std Medium" panose="020B0604020101010102" pitchFamily="34" charset="77"/>
              <a:cs typeface="Circular Std Medium" panose="020B0604020101010102" pitchFamily="34" charset="77"/>
            </a:endParaRPr>
          </a:p>
        </p:txBody>
      </p:sp>
      <p:pic>
        <p:nvPicPr>
          <p:cNvPr id="7" name="Picture 6" descr="A group of people around a table&#10;&#10;Description automatically generated">
            <a:extLst>
              <a:ext uri="{FF2B5EF4-FFF2-40B4-BE49-F238E27FC236}">
                <a16:creationId xmlns:a16="http://schemas.microsoft.com/office/drawing/2014/main" id="{C66367AA-109B-3D7A-60FA-B7979A437F4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680050" y="4096492"/>
            <a:ext cx="2831900" cy="2635429"/>
          </a:xfrm>
          <a:prstGeom prst="rect">
            <a:avLst/>
          </a:prstGeom>
        </p:spPr>
      </p:pic>
      <p:pic>
        <p:nvPicPr>
          <p:cNvPr id="9" name="Picture 8">
            <a:extLst>
              <a:ext uri="{FF2B5EF4-FFF2-40B4-BE49-F238E27FC236}">
                <a16:creationId xmlns:a16="http://schemas.microsoft.com/office/drawing/2014/main" id="{AF84FCD0-A540-43BF-84D5-E430D1F5FAA0}"/>
              </a:ext>
            </a:extLst>
          </p:cNvPr>
          <p:cNvPicPr>
            <a:picLocks noChangeAspect="1"/>
          </p:cNvPicPr>
          <p:nvPr/>
        </p:nvPicPr>
        <p:blipFill>
          <a:blip r:embed="rId9"/>
          <a:stretch>
            <a:fillRect/>
          </a:stretch>
        </p:blipFill>
        <p:spPr>
          <a:xfrm>
            <a:off x="7234177" y="6398395"/>
            <a:ext cx="4583248" cy="479641"/>
          </a:xfrm>
          <a:prstGeom prst="rect">
            <a:avLst/>
          </a:prstGeom>
        </p:spPr>
      </p:pic>
      <p:sp>
        <p:nvSpPr>
          <p:cNvPr id="2" name="TextBox 1">
            <a:extLst>
              <a:ext uri="{FF2B5EF4-FFF2-40B4-BE49-F238E27FC236}">
                <a16:creationId xmlns:a16="http://schemas.microsoft.com/office/drawing/2014/main" id="{1DA3490D-D934-8EBC-9E73-6DDBDEF87CCD}"/>
              </a:ext>
            </a:extLst>
          </p:cNvPr>
          <p:cNvSpPr txBox="1"/>
          <p:nvPr/>
        </p:nvSpPr>
        <p:spPr>
          <a:xfrm>
            <a:off x="142936" y="6297147"/>
            <a:ext cx="4814888"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Illustration © Haley McDevitt.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10"/>
              </a:rPr>
              <a:t>https://</a:t>
            </a:r>
            <a:r>
              <a:rPr lang="en-US" sz="900" dirty="0" err="1">
                <a:solidFill>
                  <a:srgbClr val="222222"/>
                </a:solidFill>
                <a:effectLst/>
                <a:latin typeface="Verdana" panose="020B0604030504040204" pitchFamily="34" charset="0"/>
                <a:hlinkClick r:id="rId10"/>
              </a:rPr>
              <a:t>ocw.mit.edu</a:t>
            </a:r>
            <a:r>
              <a:rPr lang="en-US" sz="900" dirty="0">
                <a:solidFill>
                  <a:srgbClr val="222222"/>
                </a:solidFill>
                <a:effectLst/>
                <a:latin typeface="Verdana" panose="020B0604030504040204" pitchFamily="34" charset="0"/>
                <a:hlinkClick r:id="rId10"/>
              </a:rPr>
              <a:t>/help/</a:t>
            </a:r>
            <a:r>
              <a:rPr lang="en-US" sz="900" dirty="0" err="1">
                <a:solidFill>
                  <a:srgbClr val="222222"/>
                </a:solidFill>
                <a:effectLst/>
                <a:latin typeface="Verdana" panose="020B0604030504040204" pitchFamily="34" charset="0"/>
                <a:hlinkClick r:id="rId10"/>
              </a:rPr>
              <a:t>faq</a:t>
            </a:r>
            <a:r>
              <a:rPr lang="en-US" sz="900" dirty="0">
                <a:solidFill>
                  <a:srgbClr val="222222"/>
                </a:solidFill>
                <a:effectLst/>
                <a:latin typeface="Verdana" panose="020B0604030504040204" pitchFamily="34" charset="0"/>
                <a:hlinkClick r:id="rId10"/>
              </a:rPr>
              <a:t>-fair-use/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1816782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09ECB2-8202-BF9D-F26F-378E85A7A78F}"/>
              </a:ext>
            </a:extLst>
          </p:cNvPr>
          <p:cNvSpPr txBox="1"/>
          <p:nvPr/>
        </p:nvSpPr>
        <p:spPr>
          <a:xfrm>
            <a:off x="3048965" y="-14487"/>
            <a:ext cx="6094070" cy="646331"/>
          </a:xfrm>
          <a:prstGeom prst="rect">
            <a:avLst/>
          </a:prstGeom>
          <a:noFill/>
        </p:spPr>
        <p:txBody>
          <a:bodyPr wrap="square">
            <a:spAutoFit/>
          </a:bodyPr>
          <a:lstStyle/>
          <a:p>
            <a:pPr algn="ctr" rtl="0">
              <a:spcBef>
                <a:spcPts val="0"/>
              </a:spcBef>
              <a:spcAft>
                <a:spcPts val="0"/>
              </a:spcAft>
            </a:pPr>
            <a:r>
              <a:rPr lang="en-US" sz="3600" b="0" i="0" u="none" strike="noStrike" dirty="0">
                <a:solidFill>
                  <a:srgbClr val="000000"/>
                </a:solidFill>
                <a:effectLst/>
                <a:latin typeface="Circular Std Medium" panose="020B0604020101010102" pitchFamily="34" charset="77"/>
                <a:cs typeface="Circular Std Medium" panose="020B0604020101010102" pitchFamily="34" charset="77"/>
              </a:rPr>
              <a:t>Part I: Foundations</a:t>
            </a:r>
            <a:endParaRPr lang="en-US" sz="3600" b="0" dirty="0">
              <a:effectLst/>
              <a:latin typeface="Circular Std Medium" panose="020B0604020101010102" pitchFamily="34" charset="77"/>
              <a:cs typeface="Circular Std Medium" panose="020B0604020101010102" pitchFamily="34" charset="77"/>
            </a:endParaRPr>
          </a:p>
        </p:txBody>
      </p:sp>
      <p:sp>
        <p:nvSpPr>
          <p:cNvPr id="5" name="TextBox 4">
            <a:extLst>
              <a:ext uri="{FF2B5EF4-FFF2-40B4-BE49-F238E27FC236}">
                <a16:creationId xmlns:a16="http://schemas.microsoft.com/office/drawing/2014/main" id="{0BBBB34E-62F3-D26A-90AC-9523E1257D41}"/>
              </a:ext>
            </a:extLst>
          </p:cNvPr>
          <p:cNvSpPr txBox="1"/>
          <p:nvPr/>
        </p:nvSpPr>
        <p:spPr>
          <a:xfrm>
            <a:off x="699492" y="2792390"/>
            <a:ext cx="3911648" cy="1200329"/>
          </a:xfrm>
          <a:prstGeom prst="rect">
            <a:avLst/>
          </a:prstGeom>
          <a:noFill/>
        </p:spPr>
        <p:txBody>
          <a:bodyPr wrap="none" rtlCol="0">
            <a:spAutoFit/>
          </a:bodyPr>
          <a:lstStyle/>
          <a:p>
            <a:pPr algn="ctr"/>
            <a:r>
              <a:rPr lang="en-US" b="1" dirty="0">
                <a:solidFill>
                  <a:schemeClr val="accent1"/>
                </a:solidFill>
                <a:latin typeface="Proxima Nova Rg" panose="02000506030000020004" pitchFamily="2" charset="77"/>
              </a:rPr>
              <a:t>Theories of Teaching and Learning:</a:t>
            </a:r>
          </a:p>
          <a:p>
            <a:pPr algn="ctr"/>
            <a:r>
              <a:rPr lang="en-US" dirty="0">
                <a:latin typeface="Proxima Nova Rg" panose="02000506030000020004" pitchFamily="2" charset="77"/>
              </a:rPr>
              <a:t>Cognitive Load Theory  (</a:t>
            </a:r>
            <a:r>
              <a:rPr lang="en-US" i="1" dirty="0" err="1">
                <a:latin typeface="Proxima Nova Rg" panose="02000506030000020004" pitchFamily="2" charset="77"/>
              </a:rPr>
              <a:t>Mens</a:t>
            </a:r>
            <a:r>
              <a:rPr lang="en-US" dirty="0">
                <a:latin typeface="Proxima Nova Rg" panose="02000506030000020004" pitchFamily="2" charset="77"/>
              </a:rPr>
              <a:t>)</a:t>
            </a:r>
          </a:p>
          <a:p>
            <a:pPr algn="ctr"/>
            <a:r>
              <a:rPr lang="en-US" dirty="0">
                <a:latin typeface="Proxima Nova Rg" panose="02000506030000020004" pitchFamily="2" charset="77"/>
              </a:rPr>
              <a:t>Situated Learning (</a:t>
            </a:r>
            <a:r>
              <a:rPr lang="en-US" i="1" dirty="0">
                <a:latin typeface="Proxima Nova Rg" panose="02000506030000020004" pitchFamily="2" charset="77"/>
              </a:rPr>
              <a:t>Manus</a:t>
            </a:r>
            <a:r>
              <a:rPr lang="en-US" dirty="0">
                <a:latin typeface="Proxima Nova Rg" panose="02000506030000020004" pitchFamily="2" charset="77"/>
              </a:rPr>
              <a:t>)</a:t>
            </a:r>
          </a:p>
          <a:p>
            <a:endParaRPr lang="en-US" dirty="0"/>
          </a:p>
        </p:txBody>
      </p:sp>
      <p:pic>
        <p:nvPicPr>
          <p:cNvPr id="6" name="Picture 5">
            <a:extLst>
              <a:ext uri="{FF2B5EF4-FFF2-40B4-BE49-F238E27FC236}">
                <a16:creationId xmlns:a16="http://schemas.microsoft.com/office/drawing/2014/main" id="{56D2E76B-5B54-D541-0E1B-F82690B5E0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40451" y="631844"/>
            <a:ext cx="2029731" cy="2004918"/>
          </a:xfrm>
          <a:prstGeom prst="rect">
            <a:avLst/>
          </a:prstGeom>
        </p:spPr>
      </p:pic>
      <p:pic>
        <p:nvPicPr>
          <p:cNvPr id="1026" name="Picture 2">
            <a:extLst>
              <a:ext uri="{FF2B5EF4-FFF2-40B4-BE49-F238E27FC236}">
                <a16:creationId xmlns:a16="http://schemas.microsoft.com/office/drawing/2014/main" id="{002F451C-696D-A9CB-9796-E662BBE745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24744" y="748274"/>
            <a:ext cx="2176569" cy="217656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BDE0706-7EB5-005A-8ACC-7302DFC1967F}"/>
              </a:ext>
            </a:extLst>
          </p:cNvPr>
          <p:cNvSpPr txBox="1"/>
          <p:nvPr/>
        </p:nvSpPr>
        <p:spPr>
          <a:xfrm>
            <a:off x="6631666" y="2792390"/>
            <a:ext cx="3116559" cy="1477328"/>
          </a:xfrm>
          <a:prstGeom prst="rect">
            <a:avLst/>
          </a:prstGeom>
          <a:noFill/>
        </p:spPr>
        <p:txBody>
          <a:bodyPr wrap="none" rtlCol="0">
            <a:spAutoFit/>
          </a:bodyPr>
          <a:lstStyle/>
          <a:p>
            <a:pPr algn="ctr"/>
            <a:r>
              <a:rPr lang="en-US" b="1" dirty="0">
                <a:solidFill>
                  <a:schemeClr val="accent1"/>
                </a:solidFill>
                <a:latin typeface="Proxima Nova Rg" panose="02000506030000020004" pitchFamily="2" charset="77"/>
              </a:rPr>
              <a:t>EdTech and MIT</a:t>
            </a:r>
          </a:p>
          <a:p>
            <a:pPr algn="ctr"/>
            <a:r>
              <a:rPr lang="en-US" dirty="0">
                <a:latin typeface="Proxima Nova Rg" panose="02000506030000020004" pitchFamily="2" charset="77"/>
              </a:rPr>
              <a:t>MIT Museum and Gen AI</a:t>
            </a:r>
          </a:p>
          <a:p>
            <a:pPr algn="ctr"/>
            <a:r>
              <a:rPr lang="en-US" dirty="0">
                <a:latin typeface="Proxima Nova Rg" panose="02000506030000020004" pitchFamily="2" charset="77"/>
              </a:rPr>
              <a:t>CS and Equity in Mass.</a:t>
            </a:r>
          </a:p>
          <a:p>
            <a:pPr algn="ctr"/>
            <a:r>
              <a:rPr lang="en-US" dirty="0">
                <a:latin typeface="Proxima Nova Rg" panose="02000506030000020004" pitchFamily="2" charset="77"/>
              </a:rPr>
              <a:t>Online Learning for Teachers</a:t>
            </a:r>
          </a:p>
          <a:p>
            <a:endParaRPr lang="en-US" dirty="0"/>
          </a:p>
        </p:txBody>
      </p:sp>
      <p:pic>
        <p:nvPicPr>
          <p:cNvPr id="8" name="Picture 7">
            <a:extLst>
              <a:ext uri="{FF2B5EF4-FFF2-40B4-BE49-F238E27FC236}">
                <a16:creationId xmlns:a16="http://schemas.microsoft.com/office/drawing/2014/main" id="{EA67672D-576D-65AE-8FC4-8BF130DE7CAB}"/>
              </a:ext>
            </a:extLst>
          </p:cNvPr>
          <p:cNvPicPr>
            <a:picLocks noChangeAspect="1"/>
          </p:cNvPicPr>
          <p:nvPr/>
        </p:nvPicPr>
        <p:blipFill>
          <a:blip r:embed="rId4"/>
          <a:stretch>
            <a:fillRect/>
          </a:stretch>
        </p:blipFill>
        <p:spPr>
          <a:xfrm>
            <a:off x="8189945" y="992008"/>
            <a:ext cx="2870200" cy="1689100"/>
          </a:xfrm>
          <a:prstGeom prst="rect">
            <a:avLst/>
          </a:prstGeom>
        </p:spPr>
      </p:pic>
      <p:pic>
        <p:nvPicPr>
          <p:cNvPr id="1028" name="Picture 4" descr="Teachers and Machines: The Classroom of Technology Since 1920: Cuban,  Larry: 9780807727928: Amazon.com: Books">
            <a:extLst>
              <a:ext uri="{FF2B5EF4-FFF2-40B4-BE49-F238E27FC236}">
                <a16:creationId xmlns:a16="http://schemas.microsoft.com/office/drawing/2014/main" id="{BBEE2B60-597C-5542-562F-EA78158F8F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8900" y="4121321"/>
            <a:ext cx="1444927" cy="21925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6003FB9-E995-365E-F50F-651941F1D750}"/>
              </a:ext>
            </a:extLst>
          </p:cNvPr>
          <p:cNvSpPr txBox="1"/>
          <p:nvPr/>
        </p:nvSpPr>
        <p:spPr>
          <a:xfrm>
            <a:off x="2253757" y="4269718"/>
            <a:ext cx="2408505" cy="1754326"/>
          </a:xfrm>
          <a:prstGeom prst="rect">
            <a:avLst/>
          </a:prstGeom>
          <a:noFill/>
        </p:spPr>
        <p:txBody>
          <a:bodyPr wrap="square" rtlCol="0">
            <a:spAutoFit/>
          </a:bodyPr>
          <a:lstStyle/>
          <a:p>
            <a:pPr algn="ctr"/>
            <a:r>
              <a:rPr lang="en-US" b="1" dirty="0">
                <a:solidFill>
                  <a:schemeClr val="accent1"/>
                </a:solidFill>
                <a:latin typeface="Proxima Nova Rg" panose="02000506030000020004" pitchFamily="2" charset="77"/>
              </a:rPr>
              <a:t>EdTech Before the Internet</a:t>
            </a:r>
          </a:p>
          <a:p>
            <a:pPr algn="ctr"/>
            <a:endParaRPr lang="en-US" b="1" dirty="0">
              <a:latin typeface="Proxima Nova Rg" panose="02000506030000020004" pitchFamily="2" charset="77"/>
            </a:endParaRPr>
          </a:p>
          <a:p>
            <a:pPr algn="ctr"/>
            <a:r>
              <a:rPr lang="en-US" dirty="0">
                <a:latin typeface="Proxima Nova Rg" panose="02000506030000020004" pitchFamily="2" charset="77"/>
              </a:rPr>
              <a:t>Larry Cuban’s </a:t>
            </a:r>
            <a:r>
              <a:rPr lang="en-US" i="1" dirty="0">
                <a:latin typeface="Proxima Nova Rg" panose="02000506030000020004" pitchFamily="2" charset="77"/>
              </a:rPr>
              <a:t>Teachers and Machines</a:t>
            </a:r>
            <a:endParaRPr lang="en-US" i="1" dirty="0"/>
          </a:p>
        </p:txBody>
      </p:sp>
      <p:sp>
        <p:nvSpPr>
          <p:cNvPr id="10" name="TextBox 9">
            <a:extLst>
              <a:ext uri="{FF2B5EF4-FFF2-40B4-BE49-F238E27FC236}">
                <a16:creationId xmlns:a16="http://schemas.microsoft.com/office/drawing/2014/main" id="{3BEEE648-E468-4C58-3DC0-42EF14F18682}"/>
              </a:ext>
            </a:extLst>
          </p:cNvPr>
          <p:cNvSpPr txBox="1"/>
          <p:nvPr/>
        </p:nvSpPr>
        <p:spPr>
          <a:xfrm>
            <a:off x="8818532" y="4160145"/>
            <a:ext cx="2408505" cy="1754326"/>
          </a:xfrm>
          <a:prstGeom prst="rect">
            <a:avLst/>
          </a:prstGeom>
          <a:noFill/>
        </p:spPr>
        <p:txBody>
          <a:bodyPr wrap="square" rtlCol="0">
            <a:spAutoFit/>
          </a:bodyPr>
          <a:lstStyle/>
          <a:p>
            <a:pPr algn="ctr"/>
            <a:r>
              <a:rPr lang="en-US" b="1" dirty="0">
                <a:solidFill>
                  <a:schemeClr val="accent1"/>
                </a:solidFill>
                <a:latin typeface="Proxima Nova Rg" panose="02000506030000020004" pitchFamily="2" charset="77"/>
              </a:rPr>
              <a:t>Changing Practices in Schools</a:t>
            </a:r>
          </a:p>
          <a:p>
            <a:pPr algn="ctr"/>
            <a:endParaRPr lang="en-US" b="1" dirty="0">
              <a:latin typeface="Proxima Nova Rg" panose="02000506030000020004" pitchFamily="2" charset="77"/>
            </a:endParaRPr>
          </a:p>
          <a:p>
            <a:pPr algn="ctr"/>
            <a:r>
              <a:rPr lang="en-US" dirty="0">
                <a:latin typeface="Proxima Nova Rg" panose="02000506030000020004" pitchFamily="2" charset="77"/>
              </a:rPr>
              <a:t>Justin Reich’s </a:t>
            </a:r>
            <a:r>
              <a:rPr lang="en-US" i="1" dirty="0">
                <a:latin typeface="Proxima Nova Rg" panose="02000506030000020004" pitchFamily="2" charset="77"/>
              </a:rPr>
              <a:t>Iterate: The Secret to Innovation in Schools</a:t>
            </a:r>
            <a:endParaRPr lang="en-US" i="1" dirty="0"/>
          </a:p>
        </p:txBody>
      </p:sp>
      <p:pic>
        <p:nvPicPr>
          <p:cNvPr id="11" name="Picture 2">
            <a:extLst>
              <a:ext uri="{FF2B5EF4-FFF2-40B4-BE49-F238E27FC236}">
                <a16:creationId xmlns:a16="http://schemas.microsoft.com/office/drawing/2014/main" id="{CDEACB35-9640-4777-4F42-3675D083396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88518" y="4018523"/>
            <a:ext cx="1571119" cy="22953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C926374B-1CAC-C589-B8CC-86A4A26FB83A}"/>
              </a:ext>
            </a:extLst>
          </p:cNvPr>
          <p:cNvPicPr>
            <a:picLocks noChangeAspect="1"/>
          </p:cNvPicPr>
          <p:nvPr/>
        </p:nvPicPr>
        <p:blipFill>
          <a:blip r:embed="rId7"/>
          <a:stretch>
            <a:fillRect/>
          </a:stretch>
        </p:blipFill>
        <p:spPr>
          <a:xfrm>
            <a:off x="8449519" y="6525582"/>
            <a:ext cx="3367906" cy="352454"/>
          </a:xfrm>
          <a:prstGeom prst="rect">
            <a:avLst/>
          </a:prstGeom>
        </p:spPr>
      </p:pic>
      <p:sp>
        <p:nvSpPr>
          <p:cNvPr id="3" name="TextBox 2">
            <a:extLst>
              <a:ext uri="{FF2B5EF4-FFF2-40B4-BE49-F238E27FC236}">
                <a16:creationId xmlns:a16="http://schemas.microsoft.com/office/drawing/2014/main" id="{21A619C9-BE26-0399-1AD5-1238AEAE6429}"/>
              </a:ext>
            </a:extLst>
          </p:cNvPr>
          <p:cNvSpPr txBox="1"/>
          <p:nvPr/>
        </p:nvSpPr>
        <p:spPr>
          <a:xfrm>
            <a:off x="216560" y="6350169"/>
            <a:ext cx="7655853" cy="507831"/>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MIT seal © MIT. Teachers and Machines © Teachers College Press. Iterate © Jossey-Bass. </a:t>
            </a:r>
          </a:p>
          <a:p>
            <a:r>
              <a:rPr lang="en-US" sz="900" dirty="0">
                <a:solidFill>
                  <a:srgbClr val="222222"/>
                </a:solidFill>
                <a:effectLst/>
                <a:latin typeface="Verdana" panose="020B0604030504040204" pitchFamily="34" charset="0"/>
              </a:rPr>
              <a:t>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8"/>
              </a:rPr>
              <a:t>https://ocw.mit.edu/help/faq-fair-use/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1785904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6DA568-4AE9-FD44-A210-60ADBF6976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08152" y="4049716"/>
            <a:ext cx="9159848" cy="1892567"/>
          </a:xfrm>
          <a:prstGeom prst="rect">
            <a:avLst/>
          </a:prstGeom>
        </p:spPr>
      </p:pic>
      <p:pic>
        <p:nvPicPr>
          <p:cNvPr id="6" name="Picture 5">
            <a:extLst>
              <a:ext uri="{FF2B5EF4-FFF2-40B4-BE49-F238E27FC236}">
                <a16:creationId xmlns:a16="http://schemas.microsoft.com/office/drawing/2014/main" id="{205276A2-1231-8B44-A3EA-2D508A259A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0" y="1620040"/>
            <a:ext cx="9144000" cy="2376487"/>
          </a:xfrm>
          <a:prstGeom prst="rect">
            <a:avLst/>
          </a:prstGeom>
        </p:spPr>
      </p:pic>
      <p:sp>
        <p:nvSpPr>
          <p:cNvPr id="7" name="Rectangle 6">
            <a:extLst>
              <a:ext uri="{FF2B5EF4-FFF2-40B4-BE49-F238E27FC236}">
                <a16:creationId xmlns:a16="http://schemas.microsoft.com/office/drawing/2014/main" id="{9F9144DA-BB6D-9A48-84F8-E99BB4CE1E4E}"/>
              </a:ext>
            </a:extLst>
          </p:cNvPr>
          <p:cNvSpPr/>
          <p:nvPr/>
        </p:nvSpPr>
        <p:spPr>
          <a:xfrm>
            <a:off x="1796676" y="623949"/>
            <a:ext cx="8582799" cy="646331"/>
          </a:xfrm>
          <a:prstGeom prst="rect">
            <a:avLst/>
          </a:prstGeom>
        </p:spPr>
        <p:txBody>
          <a:bodyPr wrap="none">
            <a:spAutoFit/>
          </a:bodyPr>
          <a:lstStyle/>
          <a:p>
            <a:r>
              <a:rPr lang="en-US" sz="3600" dirty="0">
                <a:latin typeface="Circular Std Bold" panose="020B0804020101010102" pitchFamily="34" charset="77"/>
                <a:cs typeface="Circular Std Bold" panose="020B0804020101010102" pitchFamily="34" charset="77"/>
              </a:rPr>
              <a:t>Part II: Three Genres of </a:t>
            </a:r>
            <a:r>
              <a:rPr lang="en-US" sz="3600" dirty="0" err="1">
                <a:latin typeface="Circular Std Bold" panose="020B0804020101010102" pitchFamily="34" charset="77"/>
                <a:cs typeface="Circular Std Bold" panose="020B0804020101010102" pitchFamily="34" charset="77"/>
              </a:rPr>
              <a:t>Learning@Scale</a:t>
            </a:r>
            <a:endParaRPr lang="en-US" sz="3600" dirty="0"/>
          </a:p>
        </p:txBody>
      </p:sp>
      <p:sp>
        <p:nvSpPr>
          <p:cNvPr id="9" name="Rectangle 8">
            <a:extLst>
              <a:ext uri="{FF2B5EF4-FFF2-40B4-BE49-F238E27FC236}">
                <a16:creationId xmlns:a16="http://schemas.microsoft.com/office/drawing/2014/main" id="{3C609182-EA13-7440-A9F7-ACB7DD831BFE}"/>
              </a:ext>
            </a:extLst>
          </p:cNvPr>
          <p:cNvSpPr/>
          <p:nvPr/>
        </p:nvSpPr>
        <p:spPr>
          <a:xfrm>
            <a:off x="1524000" y="5942283"/>
            <a:ext cx="9300944" cy="584775"/>
          </a:xfrm>
          <a:prstGeom prst="rect">
            <a:avLst/>
          </a:prstGeom>
        </p:spPr>
        <p:txBody>
          <a:bodyPr wrap="none">
            <a:spAutoFit/>
          </a:bodyPr>
          <a:lstStyle/>
          <a:p>
            <a:r>
              <a:rPr lang="en-US" sz="3200" dirty="0">
                <a:solidFill>
                  <a:srgbClr val="7782CA"/>
                </a:solidFill>
                <a:latin typeface="Circular Std Bold" panose="020B0804020101010102" pitchFamily="34" charset="77"/>
                <a:cs typeface="Circular Std Bold" panose="020B0804020101010102" pitchFamily="34" charset="77"/>
              </a:rPr>
              <a:t>Who guides the sequence of learning activities?</a:t>
            </a:r>
            <a:endParaRPr lang="en-US" sz="3200" dirty="0">
              <a:solidFill>
                <a:srgbClr val="7782CA"/>
              </a:solidFill>
            </a:endParaRPr>
          </a:p>
        </p:txBody>
      </p:sp>
      <p:pic>
        <p:nvPicPr>
          <p:cNvPr id="3" name="Picture 2">
            <a:extLst>
              <a:ext uri="{FF2B5EF4-FFF2-40B4-BE49-F238E27FC236}">
                <a16:creationId xmlns:a16="http://schemas.microsoft.com/office/drawing/2014/main" id="{DE53D378-E6CD-655A-E7DA-8355508510EE}"/>
              </a:ext>
            </a:extLst>
          </p:cNvPr>
          <p:cNvPicPr>
            <a:picLocks noChangeAspect="1"/>
          </p:cNvPicPr>
          <p:nvPr/>
        </p:nvPicPr>
        <p:blipFill>
          <a:blip r:embed="rId4"/>
          <a:stretch>
            <a:fillRect/>
          </a:stretch>
        </p:blipFill>
        <p:spPr>
          <a:xfrm>
            <a:off x="7801337" y="6457749"/>
            <a:ext cx="4016088" cy="420287"/>
          </a:xfrm>
          <a:prstGeom prst="rect">
            <a:avLst/>
          </a:prstGeom>
        </p:spPr>
      </p:pic>
    </p:spTree>
    <p:extLst>
      <p:ext uri="{BB962C8B-B14F-4D97-AF65-F5344CB8AC3E}">
        <p14:creationId xmlns:p14="http://schemas.microsoft.com/office/powerpoint/2010/main" val="2212921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2AB7712A-FA02-8E49-ADA4-A458DF2BF25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95786" y="1097027"/>
            <a:ext cx="4538597" cy="2456401"/>
          </a:xfrm>
          <a:prstGeom prst="rect">
            <a:avLst/>
          </a:prstGeom>
        </p:spPr>
      </p:pic>
      <p:pic>
        <p:nvPicPr>
          <p:cNvPr id="6" name="Content Placeholder 4" descr="A map with text&#10;&#10;Description automatically generated">
            <a:extLst>
              <a:ext uri="{FF2B5EF4-FFF2-40B4-BE49-F238E27FC236}">
                <a16:creationId xmlns:a16="http://schemas.microsoft.com/office/drawing/2014/main" id="{6D4F2773-E892-7044-B42B-7BC3DCE5D1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07597" y="1157109"/>
            <a:ext cx="4024198" cy="2366431"/>
          </a:xfrm>
          <a:prstGeom prst="rect">
            <a:avLst/>
          </a:prstGeom>
        </p:spPr>
      </p:pic>
      <p:pic>
        <p:nvPicPr>
          <p:cNvPr id="7" name="Picture 6" descr="A picture containing device&#10;&#10;Description automatically generated">
            <a:extLst>
              <a:ext uri="{FF2B5EF4-FFF2-40B4-BE49-F238E27FC236}">
                <a16:creationId xmlns:a16="http://schemas.microsoft.com/office/drawing/2014/main" id="{11E24DBF-61A3-1741-A240-40A74C8106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318" y="3817156"/>
            <a:ext cx="5231356" cy="2390228"/>
          </a:xfrm>
          <a:prstGeom prst="rect">
            <a:avLst/>
          </a:prstGeom>
        </p:spPr>
      </p:pic>
      <p:sp>
        <p:nvSpPr>
          <p:cNvPr id="8" name="Rectangle 7">
            <a:extLst>
              <a:ext uri="{FF2B5EF4-FFF2-40B4-BE49-F238E27FC236}">
                <a16:creationId xmlns:a16="http://schemas.microsoft.com/office/drawing/2014/main" id="{B87EB7C9-8547-BE46-9ADD-C3813E6AA1BD}"/>
              </a:ext>
            </a:extLst>
          </p:cNvPr>
          <p:cNvSpPr/>
          <p:nvPr/>
        </p:nvSpPr>
        <p:spPr>
          <a:xfrm>
            <a:off x="1370988" y="428605"/>
            <a:ext cx="9450023" cy="646331"/>
          </a:xfrm>
          <a:prstGeom prst="rect">
            <a:avLst/>
          </a:prstGeom>
        </p:spPr>
        <p:txBody>
          <a:bodyPr wrap="none">
            <a:spAutoFit/>
          </a:bodyPr>
          <a:lstStyle/>
          <a:p>
            <a:r>
              <a:rPr lang="en-US" sz="3600" dirty="0">
                <a:latin typeface="Circular Std Bold" panose="020B0804020101010102" pitchFamily="34" charset="77"/>
                <a:cs typeface="Circular Std Bold" panose="020B0804020101010102" pitchFamily="34" charset="77"/>
              </a:rPr>
              <a:t>Part III: Four “As-Yet Intractable Dilemmas” </a:t>
            </a:r>
            <a:endParaRPr lang="en-US" sz="3600" dirty="0"/>
          </a:p>
        </p:txBody>
      </p:sp>
      <p:sp>
        <p:nvSpPr>
          <p:cNvPr id="9" name="Rectangle 8">
            <a:extLst>
              <a:ext uri="{FF2B5EF4-FFF2-40B4-BE49-F238E27FC236}">
                <a16:creationId xmlns:a16="http://schemas.microsoft.com/office/drawing/2014/main" id="{C4044078-8EDB-4B43-860D-EB2AC5D44D42}"/>
              </a:ext>
            </a:extLst>
          </p:cNvPr>
          <p:cNvSpPr/>
          <p:nvPr/>
        </p:nvSpPr>
        <p:spPr>
          <a:xfrm>
            <a:off x="2052252" y="3366297"/>
            <a:ext cx="2425664" cy="369332"/>
          </a:xfrm>
          <a:prstGeom prst="rect">
            <a:avLst/>
          </a:prstGeom>
        </p:spPr>
        <p:txBody>
          <a:bodyPr wrap="none">
            <a:spAutoFit/>
          </a:bodyPr>
          <a:lstStyle/>
          <a:p>
            <a:r>
              <a:rPr lang="en-US" dirty="0">
                <a:latin typeface="Circular Std Bold" panose="020B0804020101010102" pitchFamily="34" charset="77"/>
                <a:cs typeface="Circular Std Bold" panose="020B0804020101010102" pitchFamily="34" charset="77"/>
              </a:rPr>
              <a:t>Curse of the Familiar</a:t>
            </a:r>
            <a:endParaRPr lang="en-US" dirty="0"/>
          </a:p>
        </p:txBody>
      </p:sp>
      <p:sp>
        <p:nvSpPr>
          <p:cNvPr id="10" name="Rectangle 9">
            <a:extLst>
              <a:ext uri="{FF2B5EF4-FFF2-40B4-BE49-F238E27FC236}">
                <a16:creationId xmlns:a16="http://schemas.microsoft.com/office/drawing/2014/main" id="{5C00ADAE-0DF7-354B-9137-2A45435EED0B}"/>
              </a:ext>
            </a:extLst>
          </p:cNvPr>
          <p:cNvSpPr/>
          <p:nvPr/>
        </p:nvSpPr>
        <p:spPr>
          <a:xfrm>
            <a:off x="1678752" y="6153280"/>
            <a:ext cx="3172663" cy="369332"/>
          </a:xfrm>
          <a:prstGeom prst="rect">
            <a:avLst/>
          </a:prstGeom>
        </p:spPr>
        <p:txBody>
          <a:bodyPr wrap="none">
            <a:spAutoFit/>
          </a:bodyPr>
          <a:lstStyle/>
          <a:p>
            <a:r>
              <a:rPr lang="en-US" dirty="0">
                <a:latin typeface="Circular Std Bold" panose="020B0804020101010102" pitchFamily="34" charset="77"/>
                <a:cs typeface="Circular Std Bold" panose="020B0804020101010102" pitchFamily="34" charset="77"/>
              </a:rPr>
              <a:t>Trap of Routine Assessment</a:t>
            </a:r>
            <a:endParaRPr lang="en-US" dirty="0"/>
          </a:p>
        </p:txBody>
      </p:sp>
      <p:sp>
        <p:nvSpPr>
          <p:cNvPr id="11" name="Rectangle 10">
            <a:extLst>
              <a:ext uri="{FF2B5EF4-FFF2-40B4-BE49-F238E27FC236}">
                <a16:creationId xmlns:a16="http://schemas.microsoft.com/office/drawing/2014/main" id="{B68C22F2-4069-DF48-B362-3A804614A1CA}"/>
              </a:ext>
            </a:extLst>
          </p:cNvPr>
          <p:cNvSpPr/>
          <p:nvPr/>
        </p:nvSpPr>
        <p:spPr>
          <a:xfrm>
            <a:off x="7059387" y="3447824"/>
            <a:ext cx="2720617" cy="369332"/>
          </a:xfrm>
          <a:prstGeom prst="rect">
            <a:avLst/>
          </a:prstGeom>
        </p:spPr>
        <p:txBody>
          <a:bodyPr wrap="none">
            <a:spAutoFit/>
          </a:bodyPr>
          <a:lstStyle/>
          <a:p>
            <a:r>
              <a:rPr lang="en-US" dirty="0">
                <a:latin typeface="Circular Std Bold" panose="020B0804020101010102" pitchFamily="34" charset="77"/>
                <a:cs typeface="Circular Std Bold" panose="020B0804020101010102" pitchFamily="34" charset="77"/>
              </a:rPr>
              <a:t>EdTech Matthew Effect</a:t>
            </a:r>
            <a:endParaRPr lang="en-US" dirty="0"/>
          </a:p>
        </p:txBody>
      </p:sp>
      <p:sp>
        <p:nvSpPr>
          <p:cNvPr id="14" name="Rectangle 13">
            <a:extLst>
              <a:ext uri="{FF2B5EF4-FFF2-40B4-BE49-F238E27FC236}">
                <a16:creationId xmlns:a16="http://schemas.microsoft.com/office/drawing/2014/main" id="{25F051EC-463F-EA47-8A40-E649883FD701}"/>
              </a:ext>
            </a:extLst>
          </p:cNvPr>
          <p:cNvSpPr/>
          <p:nvPr/>
        </p:nvSpPr>
        <p:spPr>
          <a:xfrm>
            <a:off x="6561465" y="6153280"/>
            <a:ext cx="4211409" cy="369332"/>
          </a:xfrm>
          <a:prstGeom prst="rect">
            <a:avLst/>
          </a:prstGeom>
        </p:spPr>
        <p:txBody>
          <a:bodyPr wrap="none">
            <a:spAutoFit/>
          </a:bodyPr>
          <a:lstStyle/>
          <a:p>
            <a:r>
              <a:rPr lang="en-US" dirty="0">
                <a:latin typeface="Circular Std Bold" panose="020B0804020101010102" pitchFamily="34" charset="77"/>
                <a:cs typeface="Circular Std Bold" panose="020B0804020101010102" pitchFamily="34" charset="77"/>
              </a:rPr>
              <a:t>Toxic Power of Data and Experiments</a:t>
            </a:r>
            <a:endParaRPr lang="en-US" dirty="0"/>
          </a:p>
        </p:txBody>
      </p:sp>
      <p:pic>
        <p:nvPicPr>
          <p:cNvPr id="3" name="Picture 2">
            <a:extLst>
              <a:ext uri="{FF2B5EF4-FFF2-40B4-BE49-F238E27FC236}">
                <a16:creationId xmlns:a16="http://schemas.microsoft.com/office/drawing/2014/main" id="{FAA4939D-4199-8844-B598-4D9A580468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3220" y="3735629"/>
            <a:ext cx="2446784" cy="2390228"/>
          </a:xfrm>
          <a:prstGeom prst="rect">
            <a:avLst/>
          </a:prstGeom>
        </p:spPr>
      </p:pic>
      <p:pic>
        <p:nvPicPr>
          <p:cNvPr id="12" name="Picture 11">
            <a:extLst>
              <a:ext uri="{FF2B5EF4-FFF2-40B4-BE49-F238E27FC236}">
                <a16:creationId xmlns:a16="http://schemas.microsoft.com/office/drawing/2014/main" id="{049E1A71-685A-3C89-C376-ACBC5C291CED}"/>
              </a:ext>
            </a:extLst>
          </p:cNvPr>
          <p:cNvPicPr>
            <a:picLocks noChangeAspect="1"/>
          </p:cNvPicPr>
          <p:nvPr/>
        </p:nvPicPr>
        <p:blipFill>
          <a:blip r:embed="rId6"/>
          <a:stretch>
            <a:fillRect/>
          </a:stretch>
        </p:blipFill>
        <p:spPr>
          <a:xfrm>
            <a:off x="8518967" y="6532850"/>
            <a:ext cx="3298458" cy="345186"/>
          </a:xfrm>
          <a:prstGeom prst="rect">
            <a:avLst/>
          </a:prstGeom>
        </p:spPr>
      </p:pic>
    </p:spTree>
    <p:extLst>
      <p:ext uri="{BB962C8B-B14F-4D97-AF65-F5344CB8AC3E}">
        <p14:creationId xmlns:p14="http://schemas.microsoft.com/office/powerpoint/2010/main" val="3481513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785F66C-C20B-A4FA-06FA-A6B5D205373B}"/>
              </a:ext>
            </a:extLst>
          </p:cNvPr>
          <p:cNvSpPr txBox="1"/>
          <p:nvPr/>
        </p:nvSpPr>
        <p:spPr>
          <a:xfrm>
            <a:off x="4737422" y="0"/>
            <a:ext cx="2717156" cy="1015663"/>
          </a:xfrm>
          <a:prstGeom prst="rect">
            <a:avLst/>
          </a:prstGeom>
          <a:noFill/>
        </p:spPr>
        <p:txBody>
          <a:bodyPr wrap="square">
            <a:spAutoFit/>
          </a:bodyPr>
          <a:lstStyle/>
          <a:p>
            <a:r>
              <a:rPr lang="en-US" sz="6000" dirty="0">
                <a:latin typeface="Circular Std Bold" panose="020B0804020101010102" pitchFamily="34" charset="77"/>
                <a:cs typeface="Circular Std Bold" panose="020B0804020101010102" pitchFamily="34" charset="77"/>
              </a:rPr>
              <a:t>Books! </a:t>
            </a:r>
            <a:endParaRPr lang="en-US" sz="6000" dirty="0"/>
          </a:p>
        </p:txBody>
      </p:sp>
      <p:pic>
        <p:nvPicPr>
          <p:cNvPr id="6" name="Picture 4" descr="Teachers and Machines: The Classroom of Technology Since 1920: Cuban,  Larry: 9780807727928: Amazon.com: Books">
            <a:extLst>
              <a:ext uri="{FF2B5EF4-FFF2-40B4-BE49-F238E27FC236}">
                <a16:creationId xmlns:a16="http://schemas.microsoft.com/office/drawing/2014/main" id="{33390D00-7E6D-1F12-F56D-7FE68E21CB5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2682" y="1015663"/>
            <a:ext cx="1444927" cy="21925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83DD138-36E3-40C2-1418-63C58B1BA010}"/>
              </a:ext>
            </a:extLst>
          </p:cNvPr>
          <p:cNvSpPr txBox="1"/>
          <p:nvPr/>
        </p:nvSpPr>
        <p:spPr>
          <a:xfrm>
            <a:off x="2230934" y="1724764"/>
            <a:ext cx="8236550" cy="523220"/>
          </a:xfrm>
          <a:prstGeom prst="rect">
            <a:avLst/>
          </a:prstGeom>
          <a:noFill/>
        </p:spPr>
        <p:txBody>
          <a:bodyPr wrap="none" rtlCol="0">
            <a:spAutoFit/>
          </a:bodyPr>
          <a:lstStyle/>
          <a:p>
            <a:r>
              <a:rPr lang="en-US" sz="2800" dirty="0" err="1">
                <a:latin typeface="Proxima Nova Rg" panose="02000506030000020004" pitchFamily="2" charset="77"/>
              </a:rPr>
              <a:t>Gotta</a:t>
            </a:r>
            <a:r>
              <a:rPr lang="en-US" sz="2800" dirty="0">
                <a:latin typeface="Proxima Nova Rg" panose="02000506030000020004" pitchFamily="2" charset="77"/>
              </a:rPr>
              <a:t> buy it/get it. Used, </a:t>
            </a:r>
            <a:r>
              <a:rPr lang="en-US" sz="2800" dirty="0" err="1">
                <a:latin typeface="Proxima Nova Rg" panose="02000506030000020004" pitchFamily="2" charset="77"/>
              </a:rPr>
              <a:t>ebook</a:t>
            </a:r>
            <a:r>
              <a:rPr lang="en-US" sz="2800" dirty="0">
                <a:latin typeface="Proxima Nova Rg" panose="02000506030000020004" pitchFamily="2" charset="77"/>
              </a:rPr>
              <a:t>, or library. So good.</a:t>
            </a:r>
          </a:p>
        </p:txBody>
      </p:sp>
      <p:pic>
        <p:nvPicPr>
          <p:cNvPr id="8" name="Picture 2">
            <a:extLst>
              <a:ext uri="{FF2B5EF4-FFF2-40B4-BE49-F238E27FC236}">
                <a16:creationId xmlns:a16="http://schemas.microsoft.com/office/drawing/2014/main" id="{D4522D15-72BE-9ED4-9722-BD02EE399E3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51242" y="3782036"/>
            <a:ext cx="1827663" cy="26701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F46577A-3F47-39FA-E50C-FFC8DBF3B9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782036"/>
            <a:ext cx="1827663" cy="2635235"/>
          </a:xfrm>
          <a:prstGeom prst="rect">
            <a:avLst/>
          </a:prstGeom>
        </p:spPr>
      </p:pic>
      <p:sp>
        <p:nvSpPr>
          <p:cNvPr id="10" name="TextBox 9">
            <a:extLst>
              <a:ext uri="{FF2B5EF4-FFF2-40B4-BE49-F238E27FC236}">
                <a16:creationId xmlns:a16="http://schemas.microsoft.com/office/drawing/2014/main" id="{9E0868C1-CE04-E095-73BB-4F0E44571B21}"/>
              </a:ext>
            </a:extLst>
          </p:cNvPr>
          <p:cNvSpPr txBox="1"/>
          <p:nvPr/>
        </p:nvSpPr>
        <p:spPr>
          <a:xfrm>
            <a:off x="3955450" y="4626016"/>
            <a:ext cx="5251759" cy="523220"/>
          </a:xfrm>
          <a:prstGeom prst="rect">
            <a:avLst/>
          </a:prstGeom>
          <a:noFill/>
        </p:spPr>
        <p:txBody>
          <a:bodyPr wrap="none" rtlCol="0">
            <a:spAutoFit/>
          </a:bodyPr>
          <a:lstStyle/>
          <a:p>
            <a:r>
              <a:rPr lang="en-US" sz="2800" dirty="0">
                <a:latin typeface="Proxima Nova Rg" panose="02000506030000020004" pitchFamily="2" charset="77"/>
              </a:rPr>
              <a:t>Two from me. I’ll get you copies.</a:t>
            </a:r>
          </a:p>
        </p:txBody>
      </p:sp>
      <p:pic>
        <p:nvPicPr>
          <p:cNvPr id="11" name="Picture 10">
            <a:extLst>
              <a:ext uri="{FF2B5EF4-FFF2-40B4-BE49-F238E27FC236}">
                <a16:creationId xmlns:a16="http://schemas.microsoft.com/office/drawing/2014/main" id="{CBE9CF8A-3269-7F37-CA6C-C8D8D5FDBC72}"/>
              </a:ext>
            </a:extLst>
          </p:cNvPr>
          <p:cNvPicPr>
            <a:picLocks noChangeAspect="1"/>
          </p:cNvPicPr>
          <p:nvPr/>
        </p:nvPicPr>
        <p:blipFill>
          <a:blip r:embed="rId5"/>
          <a:stretch>
            <a:fillRect/>
          </a:stretch>
        </p:blipFill>
        <p:spPr>
          <a:xfrm>
            <a:off x="7801337" y="6457749"/>
            <a:ext cx="4016088" cy="420287"/>
          </a:xfrm>
          <a:prstGeom prst="rect">
            <a:avLst/>
          </a:prstGeom>
        </p:spPr>
      </p:pic>
      <p:sp>
        <p:nvSpPr>
          <p:cNvPr id="2" name="TextBox 1">
            <a:extLst>
              <a:ext uri="{FF2B5EF4-FFF2-40B4-BE49-F238E27FC236}">
                <a16:creationId xmlns:a16="http://schemas.microsoft.com/office/drawing/2014/main" id="{29AC1CC3-0003-F3DE-A927-1924849D4107}"/>
              </a:ext>
            </a:extLst>
          </p:cNvPr>
          <p:cNvSpPr txBox="1"/>
          <p:nvPr/>
        </p:nvSpPr>
        <p:spPr>
          <a:xfrm>
            <a:off x="145484" y="6452142"/>
            <a:ext cx="7655853" cy="369332"/>
          </a:xfrm>
          <a:prstGeom prst="rect">
            <a:avLst/>
          </a:prstGeom>
          <a:noFill/>
        </p:spPr>
        <p:txBody>
          <a:bodyPr wrap="square" rtlCol="0">
            <a:spAutoFit/>
          </a:bodyPr>
          <a:lstStyle/>
          <a:p>
            <a:r>
              <a:rPr lang="en-US" sz="900" dirty="0">
                <a:solidFill>
                  <a:srgbClr val="222222"/>
                </a:solidFill>
                <a:effectLst/>
                <a:latin typeface="Verdana" panose="020B0604030504040204" pitchFamily="34" charset="0"/>
              </a:rPr>
              <a:t>Teachers and Machines © Teachers College Press. Iterate © Jossey-Bass. All rights reserved. This content is excluded from our Creative Commons license. For more information, see </a:t>
            </a:r>
            <a:r>
              <a:rPr lang="en-US" sz="900" dirty="0">
                <a:solidFill>
                  <a:srgbClr val="222222"/>
                </a:solidFill>
                <a:effectLst/>
                <a:latin typeface="Verdana" panose="020B0604030504040204" pitchFamily="34" charset="0"/>
                <a:hlinkClick r:id="rId6"/>
              </a:rPr>
              <a:t>https://ocw.mit.edu/help/faq-fair-use/</a:t>
            </a:r>
            <a:endParaRPr lang="en-US" sz="900" dirty="0">
              <a:solidFill>
                <a:srgbClr val="222222"/>
              </a:solidFill>
              <a:effectLst/>
              <a:latin typeface="Verdana" panose="020B0604030504040204" pitchFamily="34" charset="0"/>
            </a:endParaRPr>
          </a:p>
        </p:txBody>
      </p:sp>
    </p:spTree>
    <p:extLst>
      <p:ext uri="{BB962C8B-B14F-4D97-AF65-F5344CB8AC3E}">
        <p14:creationId xmlns:p14="http://schemas.microsoft.com/office/powerpoint/2010/main" val="39857157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4422</TotalTime>
  <Words>1594</Words>
  <Application>Microsoft Macintosh PowerPoint</Application>
  <PresentationFormat>Widescreen</PresentationFormat>
  <Paragraphs>136</Paragraphs>
  <Slides>23</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Arial</vt:lpstr>
      <vt:lpstr>Calibri</vt:lpstr>
      <vt:lpstr>Calibri Light</vt:lpstr>
      <vt:lpstr>Circular Std Bold</vt:lpstr>
      <vt:lpstr>Circular Std Medium</vt:lpstr>
      <vt:lpstr>Palatino</vt:lpstr>
      <vt:lpstr>Phosphate Solid</vt:lpstr>
      <vt:lpstr>Proxima Nova Rg</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Education:  Filling Pails or Kindling Flames?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 Welcome to Learning, Media, and Technology Slides</dc:title>
  <dc:subject/>
  <dc:creator>Justin Reich</dc:creator>
  <cp:keywords/>
  <dc:description/>
  <cp:lastModifiedBy>Cathleen Nalezyty</cp:lastModifiedBy>
  <cp:revision>10</cp:revision>
  <dcterms:created xsi:type="dcterms:W3CDTF">2024-01-17T13:53:36Z</dcterms:created>
  <dcterms:modified xsi:type="dcterms:W3CDTF">2025-05-14T17:20:35Z</dcterms:modified>
  <cp:category/>
</cp:coreProperties>
</file>