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306" r:id="rId3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iZd57jXnXkJ7b36DJ7YlXNr2AE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/>
    <p:restoredTop sz="94717"/>
  </p:normalViewPr>
  <p:slideViewPr>
    <p:cSldViewPr snapToGrid="0">
      <p:cViewPr varScale="1">
        <p:scale>
          <a:sx n="85" d="100"/>
          <a:sy n="85" d="100"/>
        </p:scale>
        <p:origin x="1848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customschemas.google.com/relationships/presentationmetadata" Target="metadata"/><Relationship Id="rId21" Type="http://schemas.openxmlformats.org/officeDocument/2006/relationships/slide" Target="slides/slide20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3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4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4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7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7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3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3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2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/" TargetMode="External"/><Relationship Id="rId3" Type="http://schemas.openxmlformats.org/officeDocument/2006/relationships/image" Target="../media/image20.png"/><Relationship Id="rId7" Type="http://schemas.openxmlformats.org/officeDocument/2006/relationships/hyperlink" Target="http://bavatuesdays.com/how-the-web-was-ghettoized-for-teaching-and-learning-in-higher-ed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hyperlink" Target="https://ocw.mit.edu/help/faq-fair-us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cogdogblog.com/" TargetMode="External"/><Relationship Id="rId3" Type="http://schemas.openxmlformats.org/officeDocument/2006/relationships/image" Target="../media/image32.png"/><Relationship Id="rId7" Type="http://schemas.openxmlformats.org/officeDocument/2006/relationships/hyperlink" Target="http://www.educause.edu/visuals/shared/er/extras/2014/ReclaimingInnovation/default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claimhosting.com/" TargetMode="External"/><Relationship Id="rId5" Type="http://schemas.openxmlformats.org/officeDocument/2006/relationships/hyperlink" Target="http://bavatuesdays.com/" TargetMode="External"/><Relationship Id="rId10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33.png"/><Relationship Id="rId9" Type="http://schemas.openxmlformats.org/officeDocument/2006/relationships/hyperlink" Target="http://cogdogblog.com/2014/07/14/feed-wordpress-101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w.mit.edu/help/faq-fair-use/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/" TargetMode="External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hyperlink" Target="https://ocw.mit.edu/help/faq-fair-use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/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-1" y="9083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dirty="0"/>
              <a:t>Innovation and Access in Online Learning</a:t>
            </a:r>
            <a:endParaRPr b="1" dirty="0"/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9488" y="1412323"/>
            <a:ext cx="6485021" cy="43959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FEA6AC-48C6-642D-F277-30BAD5D6AC14}"/>
              </a:ext>
            </a:extLst>
          </p:cNvPr>
          <p:cNvSpPr txBox="1"/>
          <p:nvPr/>
        </p:nvSpPr>
        <p:spPr>
          <a:xfrm>
            <a:off x="5257399" y="5577464"/>
            <a:ext cx="25571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 DML Research Hub. Used under CC BY.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90191" y="3565568"/>
            <a:ext cx="3785914" cy="2837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862" y="3499059"/>
            <a:ext cx="2956448" cy="290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90191" y="295020"/>
            <a:ext cx="4026048" cy="316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0315" y="937796"/>
            <a:ext cx="4358774" cy="2346507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1"/>
          <p:cNvSpPr/>
          <p:nvPr/>
        </p:nvSpPr>
        <p:spPr>
          <a:xfrm>
            <a:off x="1323474" y="295020"/>
            <a:ext cx="2459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Tilde Spaces</a:t>
            </a:r>
            <a:endParaRPr/>
          </a:p>
        </p:txBody>
      </p:sp>
      <p:sp>
        <p:nvSpPr>
          <p:cNvPr id="172" name="Google Shape;172;p11"/>
          <p:cNvSpPr/>
          <p:nvPr/>
        </p:nvSpPr>
        <p:spPr>
          <a:xfrm>
            <a:off x="-13370" y="6396335"/>
            <a:ext cx="91573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Jim Groom on Tilde Spaces 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http://</a:t>
            </a:r>
            <a:r>
              <a:rPr lang="en-US" sz="1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bavatuesdays.com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/how-the-web-was-ghettoized-for-teaching-and-learning-in-higher-ed/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67725D-25B3-94C8-070C-E9573FDD229F}"/>
              </a:ext>
            </a:extLst>
          </p:cNvPr>
          <p:cNvSpPr txBox="1"/>
          <p:nvPr/>
        </p:nvSpPr>
        <p:spPr>
          <a:xfrm>
            <a:off x="4940613" y="45036"/>
            <a:ext cx="4026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babatuesdays.com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9336" y="295020"/>
            <a:ext cx="2956448" cy="290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90191" y="295020"/>
            <a:ext cx="4026048" cy="316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3400" y="539750"/>
            <a:ext cx="2984500" cy="2882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12"/>
          <p:cNvGrpSpPr/>
          <p:nvPr/>
        </p:nvGrpSpPr>
        <p:grpSpPr>
          <a:xfrm>
            <a:off x="424448" y="3602604"/>
            <a:ext cx="8496300" cy="2108200"/>
            <a:chOff x="424448" y="3602604"/>
            <a:chExt cx="8496300" cy="2108200"/>
          </a:xfrm>
        </p:grpSpPr>
        <p:grpSp>
          <p:nvGrpSpPr>
            <p:cNvPr id="181" name="Google Shape;181;p12"/>
            <p:cNvGrpSpPr/>
            <p:nvPr/>
          </p:nvGrpSpPr>
          <p:grpSpPr>
            <a:xfrm>
              <a:off x="424448" y="3602604"/>
              <a:ext cx="8496300" cy="2108200"/>
              <a:chOff x="424448" y="3602604"/>
              <a:chExt cx="8496300" cy="2108200"/>
            </a:xfrm>
          </p:grpSpPr>
          <p:grpSp>
            <p:nvGrpSpPr>
              <p:cNvPr id="182" name="Google Shape;182;p12"/>
              <p:cNvGrpSpPr/>
              <p:nvPr/>
            </p:nvGrpSpPr>
            <p:grpSpPr>
              <a:xfrm>
                <a:off x="424448" y="3602604"/>
                <a:ext cx="8496300" cy="2108200"/>
                <a:chOff x="424448" y="3602604"/>
                <a:chExt cx="8496300" cy="2108200"/>
              </a:xfrm>
            </p:grpSpPr>
            <p:pic>
              <p:nvPicPr>
                <p:cNvPr id="183" name="Google Shape;183;p12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/>
                <a:stretch/>
              </p:blipFill>
              <p:spPr>
                <a:xfrm>
                  <a:off x="424448" y="3602604"/>
                  <a:ext cx="8496300" cy="21082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" name="Google Shape;184;p12"/>
                <p:cNvPicPr preferRelativeResize="0"/>
                <p:nvPr/>
              </p:nvPicPr>
              <p:blipFill rotWithShape="1">
                <a:blip r:embed="rId7">
                  <a:alphaModFix/>
                </a:blip>
                <a:srcRect t="83272"/>
                <a:stretch/>
              </p:blipFill>
              <p:spPr>
                <a:xfrm>
                  <a:off x="3547583" y="4301445"/>
                  <a:ext cx="2257428" cy="36413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185" name="Google Shape;185;p12"/>
              <p:cNvSpPr/>
              <p:nvPr/>
            </p:nvSpPr>
            <p:spPr>
              <a:xfrm>
                <a:off x="2544951" y="4772526"/>
                <a:ext cx="2855891" cy="588211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86" name="Google Shape;186;p12"/>
            <p:cNvPicPr preferRelativeResize="0"/>
            <p:nvPr/>
          </p:nvPicPr>
          <p:blipFill rotWithShape="1">
            <a:blip r:embed="rId8">
              <a:alphaModFix/>
            </a:blip>
            <a:srcRect l="26714" t="11005" r="9843" b="59330"/>
            <a:stretch/>
          </p:blipFill>
          <p:spPr>
            <a:xfrm>
              <a:off x="2544951" y="4748277"/>
              <a:ext cx="3657996" cy="41442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7" name="Google Shape;187;p12"/>
          <p:cNvSpPr/>
          <p:nvPr/>
        </p:nvSpPr>
        <p:spPr>
          <a:xfrm>
            <a:off x="614948" y="5470627"/>
            <a:ext cx="7900736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Tilde spaces did not scale. I believe that problem could have been solved. But then Blackboard happened.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31BF9D-A2CE-6BCD-46D7-6259B379ED40}"/>
              </a:ext>
            </a:extLst>
          </p:cNvPr>
          <p:cNvSpPr txBox="1"/>
          <p:nvPr/>
        </p:nvSpPr>
        <p:spPr>
          <a:xfrm>
            <a:off x="2544951" y="6409644"/>
            <a:ext cx="616123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bavatuesdays.com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Anthology Inc and TMs owned by Anthology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https://ocw.mit.edu/help/faq-fair-use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5000" y="0"/>
            <a:ext cx="532660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002633-93EE-53B6-7A9E-F0AB977465BE}"/>
              </a:ext>
            </a:extLst>
          </p:cNvPr>
          <p:cNvSpPr txBox="1"/>
          <p:nvPr/>
        </p:nvSpPr>
        <p:spPr>
          <a:xfrm>
            <a:off x="7231602" y="5439103"/>
            <a:ext cx="1572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bavatuesdays.com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254" y="0"/>
            <a:ext cx="89754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65853D-0980-3C92-AAFE-A6B88547AA31}"/>
              </a:ext>
            </a:extLst>
          </p:cNvPr>
          <p:cNvSpPr txBox="1"/>
          <p:nvPr/>
        </p:nvSpPr>
        <p:spPr>
          <a:xfrm>
            <a:off x="926036" y="126125"/>
            <a:ext cx="8023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08100"/>
            <a:ext cx="9144000" cy="42356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98AB7C-6C5F-A47D-036E-75172BF925C4}"/>
              </a:ext>
            </a:extLst>
          </p:cNvPr>
          <p:cNvSpPr txBox="1"/>
          <p:nvPr/>
        </p:nvSpPr>
        <p:spPr>
          <a:xfrm>
            <a:off x="510632" y="5543722"/>
            <a:ext cx="8122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Harvard University.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28248"/>
            <a:ext cx="9319281" cy="755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6" descr="http://0.tqn.com/d/privateschool/1/0/r/1/Robinson_Harkness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864332" y="-328248"/>
            <a:ext cx="11327924" cy="75519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F18973-C37B-F904-D65C-2F7EF2E3FB21}"/>
              </a:ext>
            </a:extLst>
          </p:cNvPr>
          <p:cNvSpPr txBox="1"/>
          <p:nvPr/>
        </p:nvSpPr>
        <p:spPr>
          <a:xfrm>
            <a:off x="1166648" y="-184666"/>
            <a:ext cx="9164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Phillips Exeter Class of 1997 on Facebook. All rights reserved. This content is excluded from our Creative Commons license. For more information, see </a:t>
            </a:r>
            <a:r>
              <a:rPr lang="en-US" sz="9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faq</a:t>
            </a:r>
            <a:r>
              <a:rPr lang="en-US" sz="9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-fair-use/</a:t>
            </a:r>
            <a:endParaRPr lang="en-US" sz="90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0568" y="667412"/>
            <a:ext cx="3048000" cy="20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53941" y="667412"/>
            <a:ext cx="3051695" cy="20263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7"/>
          <p:cNvSpPr/>
          <p:nvPr/>
        </p:nvSpPr>
        <p:spPr>
          <a:xfrm>
            <a:off x="571957" y="2831891"/>
            <a:ext cx="397650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“Reverend” Jim Groom</a:t>
            </a:r>
            <a:endParaRPr/>
          </a:p>
        </p:txBody>
      </p:sp>
      <p:sp>
        <p:nvSpPr>
          <p:cNvPr id="216" name="Google Shape;216;p17"/>
          <p:cNvSpPr/>
          <p:nvPr/>
        </p:nvSpPr>
        <p:spPr>
          <a:xfrm>
            <a:off x="4925803" y="2825796"/>
            <a:ext cx="376989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Alan “Cogdog” Levine</a:t>
            </a:r>
            <a:endParaRPr/>
          </a:p>
        </p:txBody>
      </p:sp>
      <p:sp>
        <p:nvSpPr>
          <p:cNvPr id="217" name="Google Shape;217;p17"/>
          <p:cNvSpPr txBox="1"/>
          <p:nvPr/>
        </p:nvSpPr>
        <p:spPr>
          <a:xfrm>
            <a:off x="980568" y="3477918"/>
            <a:ext cx="2864942" cy="2862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Bavatuesdays.com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Reclaimhosting.com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Reclaiming Innovation, EDUCAUSE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http://www.educause.edu/visuals/shared/er/extras/2014/ReclaimingInnovation/default.html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18" name="Google Shape;218;p17"/>
          <p:cNvSpPr/>
          <p:nvPr/>
        </p:nvSpPr>
        <p:spPr>
          <a:xfrm>
            <a:off x="5463912" y="3429000"/>
            <a:ext cx="3322893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http://cogdogblog.com/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Building Connected Courses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http://cogdogblog.com/2014/07/14/feed-wordpress-101/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AC8F5E-9D7C-6164-9DAB-D08ADBF872C9}"/>
              </a:ext>
            </a:extLst>
          </p:cNvPr>
          <p:cNvSpPr txBox="1"/>
          <p:nvPr/>
        </p:nvSpPr>
        <p:spPr>
          <a:xfrm>
            <a:off x="404382" y="6463048"/>
            <a:ext cx="838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Images 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08100"/>
            <a:ext cx="9144000" cy="423562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8"/>
          <p:cNvSpPr/>
          <p:nvPr/>
        </p:nvSpPr>
        <p:spPr>
          <a:xfrm>
            <a:off x="775369" y="290326"/>
            <a:ext cx="7900736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Stamped | Controlled | Destroyed</a:t>
            </a:r>
            <a:endParaRPr/>
          </a:p>
        </p:txBody>
      </p:sp>
      <p:sp>
        <p:nvSpPr>
          <p:cNvPr id="225" name="Google Shape;225;p18"/>
          <p:cNvSpPr/>
          <p:nvPr/>
        </p:nvSpPr>
        <p:spPr>
          <a:xfrm>
            <a:off x="775369" y="5763358"/>
            <a:ext cx="7900736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Coordination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354C35-DDBA-C29D-E28E-370583FEDDDC}"/>
              </a:ext>
            </a:extLst>
          </p:cNvPr>
          <p:cNvSpPr txBox="1"/>
          <p:nvPr/>
        </p:nvSpPr>
        <p:spPr>
          <a:xfrm>
            <a:off x="510632" y="5543722"/>
            <a:ext cx="8122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Harvard University.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104" y="1736891"/>
            <a:ext cx="9031458" cy="152600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9"/>
          <p:cNvSpPr/>
          <p:nvPr/>
        </p:nvSpPr>
        <p:spPr>
          <a:xfrm>
            <a:off x="775369" y="4373043"/>
            <a:ext cx="7900736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Official Tweet of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Talk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757" y="1609976"/>
            <a:ext cx="5022516" cy="3769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7662" y="447591"/>
            <a:ext cx="2324769" cy="2324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67661" y="3750112"/>
            <a:ext cx="2324769" cy="2324769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0"/>
          <p:cNvSpPr txBox="1"/>
          <p:nvPr/>
        </p:nvSpPr>
        <p:spPr>
          <a:xfrm>
            <a:off x="6277120" y="3054863"/>
            <a:ext cx="17058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George Siemens</a:t>
            </a:r>
            <a:endParaRPr/>
          </a:p>
        </p:txBody>
      </p:sp>
      <p:sp>
        <p:nvSpPr>
          <p:cNvPr id="240" name="Google Shape;240;p20"/>
          <p:cNvSpPr txBox="1"/>
          <p:nvPr/>
        </p:nvSpPr>
        <p:spPr>
          <a:xfrm>
            <a:off x="6277120" y="6400799"/>
            <a:ext cx="177022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Stephen Downes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6907D4-D7D0-096B-BD85-F00374644FB0}"/>
              </a:ext>
            </a:extLst>
          </p:cNvPr>
          <p:cNvSpPr txBox="1"/>
          <p:nvPr/>
        </p:nvSpPr>
        <p:spPr>
          <a:xfrm>
            <a:off x="504497" y="6074881"/>
            <a:ext cx="4682358" cy="521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98289"/>
            <a:ext cx="9144000" cy="56614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2BA562-ED01-5268-007E-DC82D1E684D7}"/>
              </a:ext>
            </a:extLst>
          </p:cNvPr>
          <p:cNvSpPr txBox="1"/>
          <p:nvPr/>
        </p:nvSpPr>
        <p:spPr>
          <a:xfrm>
            <a:off x="269822" y="6259711"/>
            <a:ext cx="816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Rainbow Loom USA.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46" name="Google Shape;246;p2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/>
          </a:p>
        </p:txBody>
      </p:sp>
      <p:pic>
        <p:nvPicPr>
          <p:cNvPr id="247" name="Google Shape;24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60400"/>
            <a:ext cx="9144000" cy="5534526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1"/>
          <p:cNvSpPr/>
          <p:nvPr/>
        </p:nvSpPr>
        <p:spPr>
          <a:xfrm>
            <a:off x="0" y="6088559"/>
            <a:ext cx="914399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T509massive.org | mitmassive.org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26047"/>
            <a:ext cx="2374900" cy="601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0" y="1306763"/>
            <a:ext cx="1644315" cy="1174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74900" y="2981158"/>
            <a:ext cx="1457158" cy="145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78527" y="5314999"/>
            <a:ext cx="2259262" cy="468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0" y="1306763"/>
            <a:ext cx="1644315" cy="1174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74900" y="2981158"/>
            <a:ext cx="1457158" cy="145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78527" y="5337006"/>
            <a:ext cx="2259262" cy="4687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0" name="Google Shape;260;p22"/>
          <p:cNvGrpSpPr/>
          <p:nvPr/>
        </p:nvGrpSpPr>
        <p:grpSpPr>
          <a:xfrm>
            <a:off x="4603418" y="526047"/>
            <a:ext cx="4331368" cy="2715953"/>
            <a:chOff x="4638843" y="156251"/>
            <a:chExt cx="4331368" cy="2715953"/>
          </a:xfrm>
        </p:grpSpPr>
        <p:grpSp>
          <p:nvGrpSpPr>
            <p:cNvPr id="261" name="Google Shape;261;p22"/>
            <p:cNvGrpSpPr/>
            <p:nvPr/>
          </p:nvGrpSpPr>
          <p:grpSpPr>
            <a:xfrm>
              <a:off x="4638843" y="156251"/>
              <a:ext cx="4331368" cy="2715953"/>
              <a:chOff x="4638843" y="156251"/>
              <a:chExt cx="4331368" cy="2715953"/>
            </a:xfrm>
          </p:grpSpPr>
          <p:pic>
            <p:nvPicPr>
              <p:cNvPr id="262" name="Google Shape;262;p22"/>
              <p:cNvPicPr preferRelativeResize="0"/>
              <p:nvPr/>
            </p:nvPicPr>
            <p:blipFill rotWithShape="1">
              <a:blip r:embed="rId7">
                <a:alphaModFix/>
              </a:blip>
              <a:srcRect l="16025" t="21549" r="10990"/>
              <a:stretch/>
            </p:blipFill>
            <p:spPr>
              <a:xfrm>
                <a:off x="4638843" y="156251"/>
                <a:ext cx="4331368" cy="271595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3" name="Google Shape;263;p22"/>
              <p:cNvSpPr/>
              <p:nvPr/>
            </p:nvSpPr>
            <p:spPr>
              <a:xfrm>
                <a:off x="5860106" y="1586650"/>
                <a:ext cx="268535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SYNDICATION BUS</a:t>
                </a:r>
                <a:endParaRPr sz="24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4" name="Google Shape;264;p22"/>
            <p:cNvSpPr/>
            <p:nvPr/>
          </p:nvSpPr>
          <p:spPr>
            <a:xfrm>
              <a:off x="5250506" y="646363"/>
              <a:ext cx="9437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RSS</a:t>
              </a:r>
              <a:endParaRPr sz="24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CE710D5-E255-135A-C8E4-F7C8EF1A8EDC}"/>
              </a:ext>
            </a:extLst>
          </p:cNvPr>
          <p:cNvSpPr txBox="1"/>
          <p:nvPr/>
        </p:nvSpPr>
        <p:spPr>
          <a:xfrm>
            <a:off x="2218877" y="6152648"/>
            <a:ext cx="69251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Wordpress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X Corp, Tumblr, others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8300"/>
            <a:ext cx="9144000" cy="6115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75" name="Google Shape;275;p2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/>
          </a:p>
        </p:txBody>
      </p:sp>
      <p:pic>
        <p:nvPicPr>
          <p:cNvPr id="276" name="Google Shape;27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60400"/>
            <a:ext cx="9144000" cy="553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878" y="1409700"/>
            <a:ext cx="8733629" cy="4499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6"/>
          <p:cNvSpPr txBox="1">
            <a:spLocks noGrp="1"/>
          </p:cNvSpPr>
          <p:nvPr>
            <p:ph type="title"/>
          </p:nvPr>
        </p:nvSpPr>
        <p:spPr>
          <a:xfrm>
            <a:off x="457200" y="272018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dirty="0"/>
              <a:t>T509massive.org</a:t>
            </a:r>
            <a:br>
              <a:rPr lang="en-US" dirty="0"/>
            </a:br>
            <a:r>
              <a:rPr lang="en-US" dirty="0"/>
              <a:t>http://</a:t>
            </a:r>
            <a:r>
              <a:rPr lang="en-US" dirty="0" err="1"/>
              <a:t>bit.ly</a:t>
            </a:r>
            <a:r>
              <a:rPr lang="en-US" dirty="0"/>
              <a:t>/t561cce</a:t>
            </a:r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40157"/>
            <a:ext cx="9144000" cy="619840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8EF886-FEB7-4F67-607D-89E21B31D558}"/>
              </a:ext>
            </a:extLst>
          </p:cNvPr>
          <p:cNvSpPr txBox="1"/>
          <p:nvPr/>
        </p:nvSpPr>
        <p:spPr>
          <a:xfrm>
            <a:off x="6471344" y="6302427"/>
            <a:ext cx="25571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 DML Research Hub. Used under CC BY.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41675"/>
            <a:ext cx="9144000" cy="5374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5F5970-9033-9B36-B377-A42B5AAFF54B}"/>
              </a:ext>
            </a:extLst>
          </p:cNvPr>
          <p:cNvSpPr txBox="1"/>
          <p:nvPr/>
        </p:nvSpPr>
        <p:spPr>
          <a:xfrm>
            <a:off x="961697" y="6116325"/>
            <a:ext cx="8068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https://ds106.us/.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4843" y="2078705"/>
            <a:ext cx="3234444" cy="4164347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29"/>
          <p:cNvSpPr/>
          <p:nvPr/>
        </p:nvSpPr>
        <p:spPr>
          <a:xfrm>
            <a:off x="574843" y="536306"/>
            <a:ext cx="323444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Curse of the Familiar</a:t>
            </a:r>
            <a:endParaRPr/>
          </a:p>
        </p:txBody>
      </p:sp>
      <p:pic>
        <p:nvPicPr>
          <p:cNvPr id="303" name="Google Shape;303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79210" y="2397277"/>
            <a:ext cx="3622842" cy="3622842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9"/>
          <p:cNvSpPr/>
          <p:nvPr/>
        </p:nvSpPr>
        <p:spPr>
          <a:xfrm>
            <a:off x="4991770" y="632155"/>
            <a:ext cx="323444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Inequitable Vulnerability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5EA32-C4E1-05CB-3E8C-79F0795C8E43}"/>
              </a:ext>
            </a:extLst>
          </p:cNvPr>
          <p:cNvSpPr txBox="1"/>
          <p:nvPr/>
        </p:nvSpPr>
        <p:spPr>
          <a:xfrm>
            <a:off x="574843" y="6243052"/>
            <a:ext cx="8023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2947" y="3412631"/>
            <a:ext cx="7459579" cy="3445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2947" y="398859"/>
            <a:ext cx="7299158" cy="32979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B0C951-CECC-2A1A-4468-737C57F6EE62}"/>
              </a:ext>
            </a:extLst>
          </p:cNvPr>
          <p:cNvSpPr txBox="1"/>
          <p:nvPr/>
        </p:nvSpPr>
        <p:spPr>
          <a:xfrm>
            <a:off x="105943" y="6309656"/>
            <a:ext cx="57140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Above © Reclaim Hosting, LLC. Below © </a:t>
            </a:r>
            <a:r>
              <a:rPr lang="en-US" sz="9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Known, Inc.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1961" y="0"/>
            <a:ext cx="634007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9A73FB-DF29-A8ED-5E92-3441E5AD3973}"/>
              </a:ext>
            </a:extLst>
          </p:cNvPr>
          <p:cNvSpPr txBox="1"/>
          <p:nvPr/>
        </p:nvSpPr>
        <p:spPr>
          <a:xfrm>
            <a:off x="7742039" y="5242173"/>
            <a:ext cx="120708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Toronto Star Newspapers Limited.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2000" y="0"/>
            <a:ext cx="50790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B525D7-C2D3-E054-7E50-4E8C26FCD1E8}"/>
              </a:ext>
            </a:extLst>
          </p:cNvPr>
          <p:cNvSpPr txBox="1"/>
          <p:nvPr/>
        </p:nvSpPr>
        <p:spPr>
          <a:xfrm>
            <a:off x="6944498" y="4707924"/>
            <a:ext cx="19108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CLMOOC.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AC7C-F645-4B40-AA3A-0B640638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104" y="1596629"/>
            <a:ext cx="6911577" cy="32088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OpenCourseWare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CMS.595 Learning, Media, and Technology</a:t>
            </a: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Spring 2024</a:t>
            </a: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information about citing these materials or our Terms of Use, visit: 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/terms 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57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0" name="Google Shape;110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101" y="0"/>
            <a:ext cx="866179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518DDD-848E-3945-AB0F-CC5AC4B5E32F}"/>
              </a:ext>
            </a:extLst>
          </p:cNvPr>
          <p:cNvSpPr txBox="1"/>
          <p:nvPr/>
        </p:nvSpPr>
        <p:spPr>
          <a:xfrm>
            <a:off x="4937072" y="5802997"/>
            <a:ext cx="4206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@AshleyAndSteph7 on YouTube.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8" name="Google Shape;11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73765"/>
            <a:ext cx="9144000" cy="59104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3B4FEA-CF67-9117-5C52-C4FE0C52CDC4}"/>
              </a:ext>
            </a:extLst>
          </p:cNvPr>
          <p:cNvSpPr txBox="1"/>
          <p:nvPr/>
        </p:nvSpPr>
        <p:spPr>
          <a:xfrm>
            <a:off x="164892" y="6126163"/>
            <a:ext cx="840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EMEASports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on YouTube.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6531" y="2484047"/>
            <a:ext cx="6190938" cy="1945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303" y="507942"/>
            <a:ext cx="3257030" cy="1569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71110" y="673819"/>
            <a:ext cx="2300529" cy="838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20787" y="254599"/>
            <a:ext cx="2902426" cy="2026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3842" y="4605415"/>
            <a:ext cx="5503680" cy="1828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47522" y="4605415"/>
            <a:ext cx="2335749" cy="20531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6C0819-2EBE-0CFA-BF45-551E65351B23}"/>
              </a:ext>
            </a:extLst>
          </p:cNvPr>
          <p:cNvSpPr txBox="1"/>
          <p:nvPr/>
        </p:nvSpPr>
        <p:spPr>
          <a:xfrm>
            <a:off x="0" y="6608900"/>
            <a:ext cx="9246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Google, Amazon, Wikipedia,  Harvard, Meta.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Lifelong and </a:t>
            </a:r>
            <a:r>
              <a:rPr lang="en-US" dirty="0" err="1"/>
              <a:t>Lifewide</a:t>
            </a:r>
            <a:r>
              <a:rPr lang="en-US" dirty="0"/>
              <a:t> Learning</a:t>
            </a:r>
            <a:endParaRPr dirty="0"/>
          </a:p>
        </p:txBody>
      </p:sp>
      <p:pic>
        <p:nvPicPr>
          <p:cNvPr id="137" name="Google Shape;13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61241"/>
            <a:ext cx="9144000" cy="43355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C2D88E-F3A0-83E6-1B23-C4F03FB39BBA}"/>
              </a:ext>
            </a:extLst>
          </p:cNvPr>
          <p:cNvSpPr txBox="1"/>
          <p:nvPr/>
        </p:nvSpPr>
        <p:spPr>
          <a:xfrm>
            <a:off x="1056290" y="5596758"/>
            <a:ext cx="79092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The LIFE Center and the Center for Multicultural Education, University of Washington.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3987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17053" y="3987345"/>
            <a:ext cx="5601368" cy="27389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D94D9D-9294-BF07-B46D-F68E0A5E4733}"/>
              </a:ext>
            </a:extLst>
          </p:cNvPr>
          <p:cNvSpPr txBox="1"/>
          <p:nvPr/>
        </p:nvSpPr>
        <p:spPr>
          <a:xfrm>
            <a:off x="6454804" y="3618013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 Harvard University. Used under CC BY.</a:t>
            </a: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8963E-ABC4-81E1-2795-19C462F19109}"/>
              </a:ext>
            </a:extLst>
          </p:cNvPr>
          <p:cNvSpPr txBox="1"/>
          <p:nvPr/>
        </p:nvSpPr>
        <p:spPr>
          <a:xfrm>
            <a:off x="4572000" y="6080009"/>
            <a:ext cx="4310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The Atlantic Monthly Group. All rights reserved. This content is excluded from our Creative Commons license. For more information, see 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4448" y="3321867"/>
            <a:ext cx="8496300" cy="21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5577" y="706186"/>
            <a:ext cx="1847581" cy="2034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13158" y="0"/>
            <a:ext cx="3679607" cy="332186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0"/>
          <p:cNvSpPr/>
          <p:nvPr/>
        </p:nvSpPr>
        <p:spPr>
          <a:xfrm>
            <a:off x="614948" y="5470627"/>
            <a:ext cx="7900736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blogosphere did not scale. I believe that problem could have been solved. But then Facebook happened.</a:t>
            </a:r>
            <a:endParaRPr dirty="0"/>
          </a:p>
        </p:txBody>
      </p:sp>
      <p:pic>
        <p:nvPicPr>
          <p:cNvPr id="160" name="Google Shape;160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11023" y="554697"/>
            <a:ext cx="3276600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869846" y="4491335"/>
            <a:ext cx="938732" cy="93873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0"/>
          <p:cNvSpPr/>
          <p:nvPr/>
        </p:nvSpPr>
        <p:spPr>
          <a:xfrm>
            <a:off x="5808578" y="4625170"/>
            <a:ext cx="322713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“Not exactly what I meant”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B75FD4-1456-7798-EF88-6580199794D7}"/>
              </a:ext>
            </a:extLst>
          </p:cNvPr>
          <p:cNvSpPr txBox="1"/>
          <p:nvPr/>
        </p:nvSpPr>
        <p:spPr>
          <a:xfrm>
            <a:off x="4133569" y="6276369"/>
            <a:ext cx="5010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© Meta, LiveJournal, source unknown., The Atlantic Monthly Group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455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1092</Words>
  <Application>Microsoft Macintosh PowerPoint</Application>
  <PresentationFormat>On-screen Show (4:3)</PresentationFormat>
  <Paragraphs>67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Innovation and Access in Online Learning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Lifelong and Lifewide Learning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T509massive.org http://bit.ly/t561cce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12: Innovation and Access in Online Learning </dc:title>
  <dc:subject/>
  <dc:creator>Justin Reich</dc:creator>
  <cp:keywords/>
  <dc:description/>
  <cp:lastModifiedBy>Cathleen Nalezyty</cp:lastModifiedBy>
  <cp:revision>10</cp:revision>
  <dcterms:created xsi:type="dcterms:W3CDTF">2015-07-06T17:08:26Z</dcterms:created>
  <dcterms:modified xsi:type="dcterms:W3CDTF">2025-05-14T17:23:20Z</dcterms:modified>
  <cp:category/>
</cp:coreProperties>
</file>