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3" r:id="rId2"/>
    <p:sldId id="256" r:id="rId3"/>
    <p:sldId id="300" r:id="rId4"/>
    <p:sldId id="259" r:id="rId5"/>
    <p:sldId id="294" r:id="rId6"/>
    <p:sldId id="262" r:id="rId7"/>
    <p:sldId id="258" r:id="rId8"/>
    <p:sldId id="30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6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30BC1-1C94-E14D-AE94-0882A943DBA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109EB-5680-2D43-B6D0-5BC81718C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85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A5EF91-CBCA-4442-99D5-9E2967F9BD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08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594E-2A82-41F4-84E7-02D4FCA57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C2D451-7811-40B9-A9FF-A48CD8D11E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23A93-2567-4522-80E6-3E5584750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0405F-5F4D-4D3E-AF7E-6D917F4EE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D42A1-2345-4AD2-9699-59A93F18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9CFE8-E122-4F03-8C2E-27C1DDDA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A67BA-983E-4C76-B9E1-3C3181A89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29DF5-8E42-4DA0-A288-81EBEC90E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7D928-E800-47E4-88FA-08D138655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9C8B5-BF76-4074-9057-FD6C51CB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6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7D6AA9-58F4-4099-BCA5-2E8C244AD1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B04280-22B1-4AEE-8631-949117455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15FF3-D853-4640-9F32-3ED79DC91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BDFD8-C467-4623-904D-F90CA0AA3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DB2D9-3667-4AF0-AE39-39CF37EF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9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896E1-6B53-4AA9-9C75-B5D88885F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3D397-A361-441B-BF2E-A34DC047B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05CEE-D23D-4CB3-A7A3-FD4EB0314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9A2A3-0C4F-4F11-B70C-A76C6DDFF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C3CA1-0DB9-4638-AEAE-56FB199C1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3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B43B6-7166-4F69-B1E0-C16EEAB02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F3CBD-EA92-4003-9AB6-243EB352B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832E4-3519-41E7-8384-6F825EAC7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0A8A6-76A1-4ECD-825F-2CB190DD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AEF1-0746-469C-8636-DE868043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5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A71B2-5011-44C2-A7CD-8ACBD985C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A645C-D35A-405D-8B3F-F5547A30BC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938BAD-E524-4DFD-9991-A24C344B7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2278-FA8E-489E-A1D0-9359308D1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651FD0-6077-4DFD-8524-581368CB8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1D4B9-4B6A-4B2A-8E66-1DAFA62CF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5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781C-FCBA-44EA-A478-5948417C7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00611-7288-4614-AF08-D16952B9C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161372-2A84-4EFC-8E6F-233ABFC4D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FCF28E-5B3F-4465-AD39-9A3610E4FD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6B89A7-0261-49CB-AC0A-4ACAC2CF5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B8CBAF-B436-4D29-A5F2-CB4210DC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940251-9D15-4AFF-B333-2331DA9DD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462956-91BD-4377-84D3-BDCED51D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1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7B53C-57C9-4814-99DA-8AC31CFF9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F9DC38-59AD-4F16-9BE2-2E418586F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7C7941-4479-4FB2-BB23-4E88E7A2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CF86E-24F7-4EFB-A46B-85666BF8E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6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94C1A2-C60D-4133-A62E-7D5A86D99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35C36C-101B-4F86-A8E4-F5CD1FAD3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DEA8-933C-4B01-83B4-0E40C434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4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C5820-2DC2-4A94-9618-E2B15892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ABD8F-EF25-4118-8856-12105139A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F601F-1131-4D10-B077-16DDF6D88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3A68D-4E4E-4D42-A8CC-E2F13B282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A650D-B6D1-4FCC-9521-B72CC1318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13CD6-1F52-4A85-9402-B651A4815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8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59BE-EC4F-4D8B-A667-7E815E78D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0DCD52-37EC-4396-A6D5-4A419A1B6E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A55ED-FA4D-4322-BACE-8E8F0C586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B20E3-11FA-4F63-9CA6-7252B121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68627-6F32-48ED-81BC-B7B53BE3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934B9B-AF14-4746-81BA-873C701A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4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B71136-4CB3-4BFE-8974-8311F0249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9B387-9CD7-4406-9E7E-DDF8BC941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0F2E7-36C4-4C46-9B8C-590855918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92E54-9FAC-49D6-BC7D-F7BCE7A49187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D9A88-A50C-4B39-A226-CF979560F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D2DB9-02AE-48BC-AF3D-0451844B6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223A9-3B33-43A6-98D6-75C90D43A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1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tsl.mit.ed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classic.games/games/educational-windows-games-online/logical-journey-of-the-zoombinis/play/" TargetMode="External"/><Relationship Id="rId2" Type="http://schemas.openxmlformats.org/officeDocument/2006/relationships/hyperlink" Target="https://playclassic.games/games/educational-dos-games-online/play-math-blaster-plus-online/play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uolingo.com/" TargetMode="External"/><Relationship Id="rId4" Type="http://schemas.openxmlformats.org/officeDocument/2006/relationships/hyperlink" Target="https://education.minecraft.net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A3CEB7-C8BF-CA47-B40E-203163534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994"/>
            <a:ext cx="4757738" cy="6859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8EF0A6-83EF-7040-A161-57307BD4084F}"/>
              </a:ext>
            </a:extLst>
          </p:cNvPr>
          <p:cNvSpPr txBox="1"/>
          <p:nvPr/>
        </p:nvSpPr>
        <p:spPr>
          <a:xfrm>
            <a:off x="5999355" y="1428750"/>
            <a:ext cx="567597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ircular Std Bold" panose="020B0804020101010102" pitchFamily="34" charset="77"/>
                <a:cs typeface="Circular Std Bold" panose="020B0804020101010102" pitchFamily="34" charset="77"/>
              </a:rPr>
              <a:t>Learning Games:</a:t>
            </a:r>
          </a:p>
          <a:p>
            <a:pPr algn="ctr"/>
            <a:r>
              <a:rPr lang="en-US" sz="3200" dirty="0">
                <a:latin typeface="Circular Std Bold" panose="020B0804020101010102" pitchFamily="34" charset="77"/>
                <a:cs typeface="Circular Std Bold" panose="020B0804020101010102" pitchFamily="34" charset="77"/>
              </a:rPr>
              <a:t>Testing the Three Genres</a:t>
            </a:r>
          </a:p>
          <a:p>
            <a:pPr algn="ctr"/>
            <a:endParaRPr lang="en-US" sz="3200" dirty="0">
              <a:latin typeface="Circular Std Bold" panose="020B0804020101010102" pitchFamily="34" charset="77"/>
              <a:cs typeface="Circular Std Bold" panose="020B0804020101010102" pitchFamily="34" charset="77"/>
            </a:endParaRPr>
          </a:p>
          <a:p>
            <a:pPr algn="ctr"/>
            <a:r>
              <a:rPr lang="en-US" sz="3200" dirty="0">
                <a:latin typeface="Circular Std Bold" panose="020B0804020101010102" pitchFamily="34" charset="77"/>
                <a:cs typeface="Circular Std Bold" panose="020B0804020101010102" pitchFamily="34" charset="77"/>
              </a:rPr>
              <a:t>Justin Reich</a:t>
            </a:r>
          </a:p>
          <a:p>
            <a:pPr algn="ctr"/>
            <a:r>
              <a:rPr lang="en-US" b="1" dirty="0">
                <a:latin typeface="Proxima Nova Rg" panose="02000506030000020004" pitchFamily="2" charset="77"/>
                <a:cs typeface="Circular Std Bold" panose="020B0804020101010102" pitchFamily="34" charset="77"/>
              </a:rPr>
              <a:t>Massachusetts Institute of Technology</a:t>
            </a:r>
          </a:p>
          <a:p>
            <a:pPr algn="ctr"/>
            <a:r>
              <a:rPr lang="en-US" b="1" dirty="0">
                <a:latin typeface="Proxima Nova Rg" panose="02000506030000020004" pitchFamily="2" charset="77"/>
                <a:cs typeface="Circular Std Bold" panose="020B0804020101010102" pitchFamily="34" charset="77"/>
                <a:hlinkClick r:id="rId4"/>
              </a:rPr>
              <a:t>tsl.mit.edu </a:t>
            </a:r>
            <a:endParaRPr lang="en-US" b="1" dirty="0">
              <a:latin typeface="Proxima Nova Rg" panose="02000506030000020004" pitchFamily="2" charset="77"/>
              <a:cs typeface="Circular Std Bold" panose="020B0804020101010102" pitchFamily="34" charset="77"/>
            </a:endParaRPr>
          </a:p>
          <a:p>
            <a:pPr algn="ctr"/>
            <a:endParaRPr lang="en-US" b="1" dirty="0">
              <a:latin typeface="Proxima Nova Rg" panose="02000506030000020004" pitchFamily="2" charset="77"/>
              <a:cs typeface="Circular Std Bold" panose="020B0804020101010102" pitchFamily="34" charset="77"/>
            </a:endParaRPr>
          </a:p>
          <a:p>
            <a:pPr algn="ctr"/>
            <a:endParaRPr lang="en-US" b="1" dirty="0">
              <a:latin typeface="Proxima Nova Rg" panose="02000506030000020004" pitchFamily="2" charset="77"/>
              <a:cs typeface="Circular Std Bold" panose="020B0804020101010102" pitchFamily="34" charset="77"/>
            </a:endParaRPr>
          </a:p>
          <a:p>
            <a:pPr algn="ctr"/>
            <a:endParaRPr lang="en-US" b="1" dirty="0">
              <a:latin typeface="Proxima Nova Rg" panose="02000506030000020004" pitchFamily="2" charset="77"/>
              <a:cs typeface="Circular Std Bold" panose="020B0804020101010102" pitchFamily="34" charset="77"/>
            </a:endParaRPr>
          </a:p>
          <a:p>
            <a:pPr algn="ctr"/>
            <a:endParaRPr lang="en-US" b="1" dirty="0">
              <a:latin typeface="Proxima Nova Rg" panose="02000506030000020004" pitchFamily="2" charset="77"/>
              <a:cs typeface="Circular Std Bold" panose="020B0804020101010102" pitchFamily="34" charset="77"/>
            </a:endParaRPr>
          </a:p>
          <a:p>
            <a:pPr algn="ctr"/>
            <a:endParaRPr lang="en-US" b="1" dirty="0">
              <a:latin typeface="Proxima Nova Rg" panose="02000506030000020004" pitchFamily="2" charset="77"/>
              <a:cs typeface="Circular Std Bold" panose="020B080402010101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16454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63BF65D-475D-4E12-96B7-45605CDF6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462378"/>
              </p:ext>
            </p:extLst>
          </p:nvPr>
        </p:nvGraphicFramePr>
        <p:xfrm>
          <a:off x="142074" y="998450"/>
          <a:ext cx="4968769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233">
                  <a:extLst>
                    <a:ext uri="{9D8B030D-6E8A-4147-A177-3AD203B41FA5}">
                      <a16:colId xmlns:a16="http://schemas.microsoft.com/office/drawing/2014/main" val="1316243380"/>
                    </a:ext>
                  </a:extLst>
                </a:gridCol>
                <a:gridCol w="1294228">
                  <a:extLst>
                    <a:ext uri="{9D8B030D-6E8A-4147-A177-3AD203B41FA5}">
                      <a16:colId xmlns:a16="http://schemas.microsoft.com/office/drawing/2014/main" val="2441732236"/>
                    </a:ext>
                  </a:extLst>
                </a:gridCol>
                <a:gridCol w="2058824">
                  <a:extLst>
                    <a:ext uri="{9D8B030D-6E8A-4147-A177-3AD203B41FA5}">
                      <a16:colId xmlns:a16="http://schemas.microsoft.com/office/drawing/2014/main" val="576917504"/>
                    </a:ext>
                  </a:extLst>
                </a:gridCol>
                <a:gridCol w="1151484">
                  <a:extLst>
                    <a:ext uri="{9D8B030D-6E8A-4147-A177-3AD203B41FA5}">
                      <a16:colId xmlns:a16="http://schemas.microsoft.com/office/drawing/2014/main" val="3938080207"/>
                    </a:ext>
                  </a:extLst>
                </a:gridCol>
              </a:tblGrid>
              <a:tr h="114300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Technology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Pedagogy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385865328"/>
                  </a:ext>
                </a:extLst>
              </a:tr>
              <a:tr h="114300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Driven by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LMS + </a:t>
                      </a:r>
                      <a:r>
                        <a:rPr lang="en-US" dirty="0" err="1"/>
                        <a:t>Autograders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Thorndike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580828"/>
                  </a:ext>
                </a:extLst>
              </a:tr>
              <a:tr h="1143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IRT + </a:t>
                      </a:r>
                      <a:r>
                        <a:rPr lang="en-US" dirty="0" err="1"/>
                        <a:t>Autograders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694552"/>
                  </a:ext>
                </a:extLst>
              </a:tr>
              <a:tr h="1143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Web + Aggregators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Dewey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108399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01099FD-14CB-4CAA-AAD3-D8A8C2B4DAF2}"/>
              </a:ext>
            </a:extLst>
          </p:cNvPr>
          <p:cNvSpPr txBox="1"/>
          <p:nvPr/>
        </p:nvSpPr>
        <p:spPr>
          <a:xfrm>
            <a:off x="5475514" y="2235269"/>
            <a:ext cx="173970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 1 -- MOOCs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96401-EF37-44FA-9337-D649ECD1A400}"/>
              </a:ext>
            </a:extLst>
          </p:cNvPr>
          <p:cNvSpPr txBox="1"/>
          <p:nvPr/>
        </p:nvSpPr>
        <p:spPr>
          <a:xfrm>
            <a:off x="5475514" y="2798041"/>
            <a:ext cx="173970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 2 – Intelligent Tutors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86E472-AB46-46B1-8C05-7CC00D4EFCF2}"/>
              </a:ext>
            </a:extLst>
          </p:cNvPr>
          <p:cNvSpPr txBox="1"/>
          <p:nvPr/>
        </p:nvSpPr>
        <p:spPr>
          <a:xfrm>
            <a:off x="5487568" y="4382311"/>
            <a:ext cx="173970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 3 -- </a:t>
            </a:r>
            <a:r>
              <a:rPr lang="en-US" dirty="0" err="1"/>
              <a:t>cMOOCs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C30D58-5352-4E36-97ED-C917BA1A7DAE}"/>
              </a:ext>
            </a:extLst>
          </p:cNvPr>
          <p:cNvSpPr txBox="1"/>
          <p:nvPr/>
        </p:nvSpPr>
        <p:spPr>
          <a:xfrm>
            <a:off x="5242884" y="1299985"/>
            <a:ext cx="2228367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Sequence of chapters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88E317-45F4-4850-B8B8-18019E10A28B}"/>
              </a:ext>
            </a:extLst>
          </p:cNvPr>
          <p:cNvSpPr txBox="1"/>
          <p:nvPr/>
        </p:nvSpPr>
        <p:spPr>
          <a:xfrm>
            <a:off x="7551144" y="1143397"/>
            <a:ext cx="1579921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Corresponding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games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1EADAA-0140-4B76-B184-569022889434}"/>
              </a:ext>
            </a:extLst>
          </p:cNvPr>
          <p:cNvSpPr txBox="1"/>
          <p:nvPr/>
        </p:nvSpPr>
        <p:spPr>
          <a:xfrm>
            <a:off x="9610659" y="1138953"/>
            <a:ext cx="1601721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Games in Ch. 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FBB1C3-033E-4752-84BE-61462F149DEB}"/>
              </a:ext>
            </a:extLst>
          </p:cNvPr>
          <p:cNvSpPr txBox="1"/>
          <p:nvPr/>
        </p:nvSpPr>
        <p:spPr>
          <a:xfrm>
            <a:off x="7508590" y="2089951"/>
            <a:ext cx="173970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Math Blaster</a:t>
            </a:r>
          </a:p>
          <a:p>
            <a:pPr algn="ctr"/>
            <a:r>
              <a:rPr lang="en-US" dirty="0"/>
              <a:t>(Luminosity?)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1FFA48-94AC-4D36-8C28-CD6B13550613}"/>
              </a:ext>
            </a:extLst>
          </p:cNvPr>
          <p:cNvSpPr txBox="1"/>
          <p:nvPr/>
        </p:nvSpPr>
        <p:spPr>
          <a:xfrm>
            <a:off x="7471251" y="3482000"/>
            <a:ext cx="173970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Duolingo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9CCC79-A300-458E-B989-C0EF3E61363E}"/>
              </a:ext>
            </a:extLst>
          </p:cNvPr>
          <p:cNvSpPr txBox="1"/>
          <p:nvPr/>
        </p:nvSpPr>
        <p:spPr>
          <a:xfrm>
            <a:off x="7508590" y="4445005"/>
            <a:ext cx="173970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Vanished</a:t>
            </a:r>
          </a:p>
          <a:p>
            <a:pPr algn="ctr"/>
            <a:r>
              <a:rPr lang="en-US" dirty="0"/>
              <a:t>(Minecraft?)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A20F42-DE40-4E2C-8CC3-D8D53C1DCB54}"/>
              </a:ext>
            </a:extLst>
          </p:cNvPr>
          <p:cNvSpPr txBox="1"/>
          <p:nvPr/>
        </p:nvSpPr>
        <p:spPr>
          <a:xfrm>
            <a:off x="9541666" y="2033304"/>
            <a:ext cx="17397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Zoombinis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64BEA8-8539-45EC-BEB8-EC378906A64C}"/>
              </a:ext>
            </a:extLst>
          </p:cNvPr>
          <p:cNvSpPr txBox="1"/>
          <p:nvPr/>
        </p:nvSpPr>
        <p:spPr>
          <a:xfrm>
            <a:off x="9541666" y="2679636"/>
            <a:ext cx="17397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Math Blaster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D9903F-4FD2-4C94-89F9-AAA8ED5BEAAD}"/>
              </a:ext>
            </a:extLst>
          </p:cNvPr>
          <p:cNvSpPr txBox="1"/>
          <p:nvPr/>
        </p:nvSpPr>
        <p:spPr>
          <a:xfrm>
            <a:off x="9541666" y="3211535"/>
            <a:ext cx="17397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Vanished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435E8A-280F-4D11-ABAC-019217B2B5AC}"/>
              </a:ext>
            </a:extLst>
          </p:cNvPr>
          <p:cNvSpPr txBox="1"/>
          <p:nvPr/>
        </p:nvSpPr>
        <p:spPr>
          <a:xfrm>
            <a:off x="9541666" y="3763989"/>
            <a:ext cx="17397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Duolingo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E1BBD7-8224-44C0-9940-158AC897C66B}"/>
              </a:ext>
            </a:extLst>
          </p:cNvPr>
          <p:cNvSpPr txBox="1"/>
          <p:nvPr/>
        </p:nvSpPr>
        <p:spPr>
          <a:xfrm>
            <a:off x="9541666" y="4291451"/>
            <a:ext cx="17397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Luminosity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067FB4-EBCC-4C7A-B420-1B15282837DC}"/>
              </a:ext>
            </a:extLst>
          </p:cNvPr>
          <p:cNvSpPr txBox="1"/>
          <p:nvPr/>
        </p:nvSpPr>
        <p:spPr>
          <a:xfrm>
            <a:off x="9541665" y="4818913"/>
            <a:ext cx="17397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Minecraft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C18C8E6-D4F4-4828-BC05-C045B328A018}"/>
              </a:ext>
            </a:extLst>
          </p:cNvPr>
          <p:cNvCxnSpPr>
            <a:cxnSpLocks/>
          </p:cNvCxnSpPr>
          <p:nvPr/>
        </p:nvCxnSpPr>
        <p:spPr>
          <a:xfrm>
            <a:off x="1158909" y="2667991"/>
            <a:ext cx="639223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FDB26B0-3EAA-4D86-98FA-4E143B769B69}"/>
              </a:ext>
            </a:extLst>
          </p:cNvPr>
          <p:cNvCxnSpPr>
            <a:cxnSpLocks/>
          </p:cNvCxnSpPr>
          <p:nvPr/>
        </p:nvCxnSpPr>
        <p:spPr>
          <a:xfrm>
            <a:off x="1158909" y="3727827"/>
            <a:ext cx="639223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F89B5A2-0033-41A4-BE5B-AC7C73838DED}"/>
              </a:ext>
            </a:extLst>
          </p:cNvPr>
          <p:cNvCxnSpPr>
            <a:cxnSpLocks/>
          </p:cNvCxnSpPr>
          <p:nvPr/>
        </p:nvCxnSpPr>
        <p:spPr>
          <a:xfrm>
            <a:off x="1116355" y="4818099"/>
            <a:ext cx="639223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147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30E8D-AD2C-EC73-DAF6-D5C25FAF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 to Explore: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5075-70D8-AD95-E2D0-1B39980F1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endParaRPr lang="en-US" sz="3600" b="0" i="0" u="sng" strike="noStrike" dirty="0">
              <a:solidFill>
                <a:srgbClr val="1155CC"/>
              </a:solidFill>
              <a:effectLst/>
              <a:latin typeface="Times New Roman" panose="02020603050405020304" pitchFamily="18" charset="0"/>
              <a:hlinkClick r:id="rId2"/>
            </a:endParaRPr>
          </a:p>
          <a:p>
            <a:pPr>
              <a:spcBef>
                <a:spcPts val="0"/>
              </a:spcBef>
            </a:pPr>
            <a:r>
              <a:rPr lang="en-US" sz="3600" b="0" i="0" u="sng" strike="noStrike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hlinkClick r:id="rId2"/>
              </a:rPr>
              <a:t>https://playclassic.games/games/educational-dos-games-online/play-math-blaster-plus-online/play/</a:t>
            </a:r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sz="4800" b="0" dirty="0">
              <a:effectLst/>
            </a:endParaRPr>
          </a:p>
          <a:p>
            <a:pPr>
              <a:spcBef>
                <a:spcPts val="0"/>
              </a:spcBef>
            </a:pPr>
            <a:r>
              <a:rPr lang="en-US" sz="3600" b="0" i="0" u="sng" strike="noStrike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hlinkClick r:id="rId3"/>
              </a:rPr>
              <a:t>https://playclassic.games/games/educational-windows-games-online/logical-journey-of-the-zoombinis/play/</a:t>
            </a:r>
            <a:endParaRPr lang="en-US" sz="4800" b="0" dirty="0">
              <a:effectLst/>
            </a:endParaRPr>
          </a:p>
          <a:p>
            <a:pPr>
              <a:spcBef>
                <a:spcPts val="0"/>
              </a:spcBef>
            </a:pPr>
            <a:r>
              <a:rPr lang="en-US" sz="3600" b="0" i="0" u="sng" strike="noStrike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hlinkClick r:id="rId4"/>
              </a:rPr>
              <a:t>https://education.minecraft.net/</a:t>
            </a:r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sz="4800" b="0" dirty="0">
              <a:effectLst/>
            </a:endParaRPr>
          </a:p>
          <a:p>
            <a:pPr>
              <a:spcBef>
                <a:spcPts val="0"/>
              </a:spcBef>
            </a:pPr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5"/>
              </a:rPr>
              <a:t>duolingo.com </a:t>
            </a:r>
            <a:endParaRPr lang="en-US" sz="4800" b="0" dirty="0">
              <a:effectLst/>
            </a:endParaRP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948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066D52C-9102-4EB0-85EA-1E9D77B709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742370"/>
              </p:ext>
            </p:extLst>
          </p:nvPr>
        </p:nvGraphicFramePr>
        <p:xfrm>
          <a:off x="380999" y="0"/>
          <a:ext cx="11088190" cy="679707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17638">
                  <a:extLst>
                    <a:ext uri="{9D8B030D-6E8A-4147-A177-3AD203B41FA5}">
                      <a16:colId xmlns:a16="http://schemas.microsoft.com/office/drawing/2014/main" val="1495594307"/>
                    </a:ext>
                  </a:extLst>
                </a:gridCol>
                <a:gridCol w="2217638">
                  <a:extLst>
                    <a:ext uri="{9D8B030D-6E8A-4147-A177-3AD203B41FA5}">
                      <a16:colId xmlns:a16="http://schemas.microsoft.com/office/drawing/2014/main" val="813458134"/>
                    </a:ext>
                  </a:extLst>
                </a:gridCol>
                <a:gridCol w="2217638">
                  <a:extLst>
                    <a:ext uri="{9D8B030D-6E8A-4147-A177-3AD203B41FA5}">
                      <a16:colId xmlns:a16="http://schemas.microsoft.com/office/drawing/2014/main" val="2777320673"/>
                    </a:ext>
                  </a:extLst>
                </a:gridCol>
                <a:gridCol w="1953333">
                  <a:extLst>
                    <a:ext uri="{9D8B030D-6E8A-4147-A177-3AD203B41FA5}">
                      <a16:colId xmlns:a16="http://schemas.microsoft.com/office/drawing/2014/main" val="1018387057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3826826879"/>
                    </a:ext>
                  </a:extLst>
                </a:gridCol>
              </a:tblGrid>
              <a:tr h="8026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Who controls/drives the pace and pathway of learning?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What are the core technologies?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What pedagogies inspired the design?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can I predict will happen in my educational system given as a consequence of this design?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561370"/>
                  </a:ext>
                </a:extLst>
              </a:tr>
              <a:tr h="802652">
                <a:tc>
                  <a:txBody>
                    <a:bodyPr/>
                    <a:lstStyle/>
                    <a:p>
                      <a:r>
                        <a:rPr lang="en-US" dirty="0"/>
                        <a:t>Math Blaster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Auto-grader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Thorndike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just worksheet problems, not reconfiguring learning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739685"/>
                  </a:ext>
                </a:extLst>
              </a:tr>
              <a:tr h="802652">
                <a:tc>
                  <a:txBody>
                    <a:bodyPr/>
                    <a:lstStyle/>
                    <a:p>
                      <a:r>
                        <a:rPr lang="en-US" dirty="0"/>
                        <a:t>Duolingo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IRT/auto-grader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Thorndike (or maybe not!)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Does gamification address challenges of self-paced learning? What are upper bounds of language learning outside a foreign country?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259324"/>
                  </a:ext>
                </a:extLst>
              </a:tr>
              <a:tr h="802652">
                <a:tc>
                  <a:txBody>
                    <a:bodyPr/>
                    <a:lstStyle/>
                    <a:p>
                      <a:r>
                        <a:rPr lang="en-US" dirty="0"/>
                        <a:t>Vanished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Open web, aggregators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Dewey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This is cool, doesn’t fit into schools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251555"/>
                  </a:ext>
                </a:extLst>
              </a:tr>
              <a:tr h="802652">
                <a:tc>
                  <a:txBody>
                    <a:bodyPr/>
                    <a:lstStyle/>
                    <a:p>
                      <a:r>
                        <a:rPr lang="en-US" dirty="0" err="1"/>
                        <a:t>Zoombinis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Auto-grader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Dewey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per combinatorics lesson?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737856"/>
                  </a:ext>
                </a:extLst>
              </a:tr>
              <a:tr h="802652">
                <a:tc>
                  <a:txBody>
                    <a:bodyPr/>
                    <a:lstStyle/>
                    <a:p>
                      <a:r>
                        <a:rPr lang="en-US" dirty="0"/>
                        <a:t>Minecraft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Open web, aggregators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Dewey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Doesn’t fit well with how time is organized,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443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455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DD8BB-A2BF-9341-B20F-4AF2E1924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52719"/>
            <a:ext cx="9144000" cy="5553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Transfer—the application of learning from one domain to another—is much less likely to happen than teachers or learners hope</a:t>
            </a:r>
          </a:p>
          <a:p>
            <a:pPr marL="0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(Alas, for historians reading on the internet, for softball players reading soccer passages, or computer programmers writing essays…)</a:t>
            </a:r>
          </a:p>
          <a:p>
            <a:pPr marL="0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Near transfer is more likely than far transfer, and the bounds of “near” are much smaller than we would hope</a:t>
            </a:r>
          </a:p>
        </p:txBody>
      </p:sp>
    </p:spTree>
    <p:extLst>
      <p:ext uri="{BB962C8B-B14F-4D97-AF65-F5344CB8AC3E}">
        <p14:creationId xmlns:p14="http://schemas.microsoft.com/office/powerpoint/2010/main" val="419324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94328B-7053-41D2-B3DF-DF2247AD9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482" y="0"/>
            <a:ext cx="74810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50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64845-248D-4BC0-87CB-6B5ECB0C8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7238"/>
          </a:xfrm>
        </p:spPr>
        <p:txBody>
          <a:bodyPr/>
          <a:lstStyle/>
          <a:p>
            <a:r>
              <a:rPr lang="en-US" dirty="0"/>
              <a:t>Using the L@S Genres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058530C-C41E-4AA6-BE61-D5FD166A788F}"/>
              </a:ext>
            </a:extLst>
          </p:cNvPr>
          <p:cNvSpPr/>
          <p:nvPr/>
        </p:nvSpPr>
        <p:spPr>
          <a:xfrm>
            <a:off x="3953022" y="1645920"/>
            <a:ext cx="2194560" cy="11816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Who controls the pace and pathway of learning?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0B146F6-B7F4-417D-9EA5-A0D2BF50F396}"/>
              </a:ext>
            </a:extLst>
          </p:cNvPr>
          <p:cNvSpPr/>
          <p:nvPr/>
        </p:nvSpPr>
        <p:spPr>
          <a:xfrm>
            <a:off x="6452382" y="1645920"/>
            <a:ext cx="2194560" cy="11816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What are the core technologies?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CEE349-1B92-44B4-AB91-02B14E698B7F}"/>
              </a:ext>
            </a:extLst>
          </p:cNvPr>
          <p:cNvSpPr/>
          <p:nvPr/>
        </p:nvSpPr>
        <p:spPr>
          <a:xfrm>
            <a:off x="8951742" y="1645920"/>
            <a:ext cx="2194560" cy="11816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What pedagogies inspired the design?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0FF81-0B6B-489A-858A-569C9BAE633B}"/>
              </a:ext>
            </a:extLst>
          </p:cNvPr>
          <p:cNvSpPr txBox="1"/>
          <p:nvPr/>
        </p:nvSpPr>
        <p:spPr>
          <a:xfrm>
            <a:off x="1529821" y="3187231"/>
            <a:ext cx="173970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Math Blaster</a:t>
            </a:r>
          </a:p>
          <a:p>
            <a:pPr algn="ctr"/>
            <a:r>
              <a:rPr lang="en-US" dirty="0"/>
              <a:t>(Lumosity?)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A7766B-7896-4EEC-B4E7-BB132C2ECCEB}"/>
              </a:ext>
            </a:extLst>
          </p:cNvPr>
          <p:cNvSpPr txBox="1"/>
          <p:nvPr/>
        </p:nvSpPr>
        <p:spPr>
          <a:xfrm>
            <a:off x="1492482" y="4579280"/>
            <a:ext cx="173970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Duolingo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90F512-E37B-48D7-8189-01B6236204BA}"/>
              </a:ext>
            </a:extLst>
          </p:cNvPr>
          <p:cNvSpPr txBox="1"/>
          <p:nvPr/>
        </p:nvSpPr>
        <p:spPr>
          <a:xfrm>
            <a:off x="1529821" y="5542285"/>
            <a:ext cx="173970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Vanished</a:t>
            </a:r>
          </a:p>
          <a:p>
            <a:pPr algn="ctr"/>
            <a:r>
              <a:rPr lang="en-US" dirty="0"/>
              <a:t>(Minecraft?)</a:t>
            </a:r>
          </a:p>
        </p:txBody>
      </p:sp>
    </p:spTree>
    <p:extLst>
      <p:ext uri="{BB962C8B-B14F-4D97-AF65-F5344CB8AC3E}">
        <p14:creationId xmlns:p14="http://schemas.microsoft.com/office/powerpoint/2010/main" val="95892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1AC7C-F645-4B40-AA3A-0B640638B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524683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OpenCourseWare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US" sz="1600" u="sng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ocw.mit.edu</a:t>
            </a:r>
            <a:r>
              <a:rPr lang="en-US" sz="16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 </a:t>
            </a:r>
            <a:endParaRPr lang="en-US" sz="16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CMS.595 Learning, Media, and Technology</a:t>
            </a: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Spring 2024</a:t>
            </a: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information about citing these materials or our Terms of Use, visit: </a:t>
            </a:r>
            <a:r>
              <a:rPr lang="en-US" sz="16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sz="1600" u="sng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ocw.mit.edu</a:t>
            </a:r>
            <a:r>
              <a:rPr lang="en-US" sz="16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/terms </a:t>
            </a:r>
            <a:endParaRPr lang="en-US" sz="16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757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11034</TotalTime>
  <Words>394</Words>
  <Application>Microsoft Macintosh PowerPoint</Application>
  <PresentationFormat>Widescreen</PresentationFormat>
  <Paragraphs>96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Circular Std Bold</vt:lpstr>
      <vt:lpstr>Palatino</vt:lpstr>
      <vt:lpstr>Proxima Nova Rg</vt:lpstr>
      <vt:lpstr>Times New Roman</vt:lpstr>
      <vt:lpstr>Office Theme</vt:lpstr>
      <vt:lpstr>PowerPoint Presentation</vt:lpstr>
      <vt:lpstr>PowerPoint Presentation</vt:lpstr>
      <vt:lpstr>Links to Explore: </vt:lpstr>
      <vt:lpstr>PowerPoint Presentation</vt:lpstr>
      <vt:lpstr>PowerPoint Presentation</vt:lpstr>
      <vt:lpstr>PowerPoint Presentation</vt:lpstr>
      <vt:lpstr>Using the L@S Genres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14: Learning Games Slides </dc:title>
  <dc:subject/>
  <dc:creator>Justin Reich</dc:creator>
  <cp:keywords/>
  <dc:description/>
  <cp:lastModifiedBy>Cathleen Nalezyty</cp:lastModifiedBy>
  <cp:revision>60</cp:revision>
  <dcterms:created xsi:type="dcterms:W3CDTF">2019-08-09T20:46:21Z</dcterms:created>
  <dcterms:modified xsi:type="dcterms:W3CDTF">2025-05-14T17:21:01Z</dcterms:modified>
  <cp:category/>
</cp:coreProperties>
</file>