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70" r:id="rId3"/>
    <p:sldId id="265" r:id="rId4"/>
    <p:sldId id="276" r:id="rId5"/>
    <p:sldId id="354" r:id="rId6"/>
    <p:sldId id="353" r:id="rId7"/>
    <p:sldId id="355" r:id="rId8"/>
    <p:sldId id="356" r:id="rId9"/>
    <p:sldId id="357" r:id="rId10"/>
    <p:sldId id="358" r:id="rId11"/>
    <p:sldId id="359" r:id="rId12"/>
    <p:sldId id="362" r:id="rId13"/>
    <p:sldId id="360" r:id="rId14"/>
    <p:sldId id="363" r:id="rId15"/>
    <p:sldId id="361" r:id="rId16"/>
    <p:sldId id="364" r:id="rId17"/>
    <p:sldId id="30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82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38"/>
    <p:restoredTop sz="94717"/>
  </p:normalViewPr>
  <p:slideViewPr>
    <p:cSldViewPr snapToGrid="0" snapToObjects="1">
      <p:cViewPr varScale="1">
        <p:scale>
          <a:sx n="85" d="100"/>
          <a:sy n="85" d="100"/>
        </p:scale>
        <p:origin x="1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32CE8-DD2D-0A4C-9E66-82516B07B187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5EF91-CBCA-4442-99D5-9E2967F9B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6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A5EF91-CBCA-4442-99D5-9E2967F9BD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08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9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35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34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6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3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87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7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4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9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5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79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eachlabpodcast.com/" TargetMode="External"/><Relationship Id="rId5" Type="http://schemas.openxmlformats.org/officeDocument/2006/relationships/hyperlink" Target="http://failuretodisrupt.com/" TargetMode="External"/><Relationship Id="rId4" Type="http://schemas.openxmlformats.org/officeDocument/2006/relationships/hyperlink" Target="http://tsl.mit.ed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A3CEB7-C8BF-CA47-B40E-203163534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57738" cy="68599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8EF0A6-83EF-7040-A161-57307BD4084F}"/>
              </a:ext>
            </a:extLst>
          </p:cNvPr>
          <p:cNvSpPr txBox="1"/>
          <p:nvPr/>
        </p:nvSpPr>
        <p:spPr>
          <a:xfrm>
            <a:off x="4927718" y="4247369"/>
            <a:ext cx="404630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Justin Reich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  <a:cs typeface="Circular Std Bold" panose="020B0804020101010102" pitchFamily="34" charset="77"/>
              </a:rPr>
              <a:t>Mitsui Career Development Professor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  <a:cs typeface="Circular Std Bold" panose="020B0804020101010102" pitchFamily="34" charset="77"/>
              </a:rPr>
              <a:t>Massachusetts Institute of Technology</a:t>
            </a:r>
          </a:p>
          <a:p>
            <a:pPr algn="ctr"/>
            <a:r>
              <a:rPr lang="en-US" b="1" dirty="0">
                <a:latin typeface="Proxima Nova Rg" panose="02000506030000020004" pitchFamily="2" charset="77"/>
                <a:cs typeface="Circular Std Bold" panose="020B0804020101010102" pitchFamily="34" charset="77"/>
              </a:rPr>
              <a:t>Director, MIT Teaching Systems Lab</a:t>
            </a:r>
          </a:p>
          <a:p>
            <a:pPr algn="ctr"/>
            <a:r>
              <a:rPr lang="en-US" b="1" dirty="0" err="1">
                <a:latin typeface="Proxima Nova Rg" panose="02000506030000020004" pitchFamily="2" charset="77"/>
                <a:cs typeface="Circular Std Bold" panose="020B0804020101010102" pitchFamily="34" charset="77"/>
                <a:hlinkClick r:id="rId4"/>
              </a:rPr>
              <a:t>tsl.mit.edu</a:t>
            </a:r>
            <a:r>
              <a:rPr lang="en-US" b="1" dirty="0">
                <a:latin typeface="Proxima Nova Rg" panose="02000506030000020004" pitchFamily="2" charset="77"/>
                <a:cs typeface="Circular Std Bold" panose="020B0804020101010102" pitchFamily="34" charset="77"/>
                <a:hlinkClick r:id="rId4"/>
              </a:rPr>
              <a:t> </a:t>
            </a:r>
            <a:endParaRPr lang="en-US" b="1" dirty="0">
              <a:latin typeface="Proxima Nova Rg" panose="02000506030000020004" pitchFamily="2" charset="77"/>
              <a:cs typeface="Circular Std Bold" panose="020B0804020101010102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29D5A-3396-734C-9407-42FC235F5F4B}"/>
              </a:ext>
            </a:extLst>
          </p:cNvPr>
          <p:cNvSpPr txBox="1"/>
          <p:nvPr/>
        </p:nvSpPr>
        <p:spPr>
          <a:xfrm>
            <a:off x="4842933" y="431601"/>
            <a:ext cx="430106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Failure to Disrupt: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Why Technology Alone Can’t Transform Education</a:t>
            </a:r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 </a:t>
            </a:r>
          </a:p>
          <a:p>
            <a:pPr algn="ctr"/>
            <a:endParaRPr lang="en-US" dirty="0">
              <a:latin typeface="Proxima Nova Rg" panose="02000506030000020004" pitchFamily="2" charset="77"/>
              <a:hlinkClick r:id="rId5"/>
            </a:endParaRPr>
          </a:p>
          <a:p>
            <a:pPr algn="ctr"/>
            <a:r>
              <a:rPr lang="en-US" sz="3200" dirty="0">
                <a:latin typeface="Proxima Nova Rg" panose="02000506030000020004" pitchFamily="2" charset="77"/>
                <a:hlinkClick r:id="rId5"/>
              </a:rPr>
              <a:t>failuretodisrupt.com</a:t>
            </a:r>
            <a:endParaRPr lang="en-US" sz="3200" dirty="0">
              <a:latin typeface="Proxima Nova Rg" panose="02000506030000020004" pitchFamily="2" charset="77"/>
            </a:endParaRPr>
          </a:p>
          <a:p>
            <a:pPr algn="ctr"/>
            <a:endParaRPr lang="en-US" dirty="0">
              <a:latin typeface="Proxima Nova Rg" panose="02000506030000020004" pitchFamily="2" charset="77"/>
            </a:endParaRP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Free online book club</a:t>
            </a:r>
          </a:p>
          <a:p>
            <a:pPr algn="ctr"/>
            <a:r>
              <a:rPr lang="en-US" dirty="0" err="1">
                <a:latin typeface="Proxima Nova Rg" panose="02000506030000020004" pitchFamily="2" charset="77"/>
                <a:hlinkClick r:id="rId6"/>
              </a:rPr>
              <a:t>teachlabpodcast.com</a:t>
            </a:r>
            <a:endParaRPr lang="en-US" dirty="0">
              <a:latin typeface="Proxima Nova Rg" panose="02000506030000020004" pitchFamily="2" charset="77"/>
            </a:endParaRPr>
          </a:p>
          <a:p>
            <a:pPr algn="ctr"/>
            <a:endParaRPr lang="en-US" dirty="0">
              <a:latin typeface="Proxima Nova Rg" panose="02000506030000020004" pitchFamily="2" charset="77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454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3E763B-85E0-020F-F0EF-670E5E94D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25625"/>
            <a:ext cx="7772400" cy="42320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03A6EC-B158-3A10-F1CB-072CEEDFB601}"/>
              </a:ext>
            </a:extLst>
          </p:cNvPr>
          <p:cNvSpPr txBox="1"/>
          <p:nvPr/>
        </p:nvSpPr>
        <p:spPr>
          <a:xfrm>
            <a:off x="274320" y="6350169"/>
            <a:ext cx="85953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Scratch Team at MIT.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799137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162183-3F82-C3E8-B86F-3682436AC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52994"/>
            <a:ext cx="7772400" cy="53520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8B5F0E-3566-7E44-D82D-EEBF688FF515}"/>
              </a:ext>
            </a:extLst>
          </p:cNvPr>
          <p:cNvSpPr txBox="1"/>
          <p:nvPr/>
        </p:nvSpPr>
        <p:spPr>
          <a:xfrm>
            <a:off x="274320" y="6350169"/>
            <a:ext cx="85953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Scratch Team at MIT.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69075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4D7E73F-30BC-2A0D-80D4-A7EB6CEC9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3263"/>
            <a:ext cx="9037922" cy="43513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0E6865-B558-2526-314E-F7266D4CF668}"/>
              </a:ext>
            </a:extLst>
          </p:cNvPr>
          <p:cNvSpPr txBox="1"/>
          <p:nvPr/>
        </p:nvSpPr>
        <p:spPr>
          <a:xfrm>
            <a:off x="1814733" y="4590685"/>
            <a:ext cx="73292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Desmos Studio, PBC.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07458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984B43-BD08-9D7D-F48E-09E6AB9FB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5789"/>
            <a:ext cx="7772400" cy="43264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F51273-E1CD-687C-1281-159D8CC60C25}"/>
              </a:ext>
            </a:extLst>
          </p:cNvPr>
          <p:cNvSpPr txBox="1"/>
          <p:nvPr/>
        </p:nvSpPr>
        <p:spPr>
          <a:xfrm>
            <a:off x="1814733" y="5592210"/>
            <a:ext cx="73292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Desmos Studio, PBC.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228743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3D3EFA-CCC8-3F30-9521-D5A0F0DE6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9" y="1027907"/>
            <a:ext cx="8963856" cy="469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06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0E0779-CE05-A8F2-C349-CFE1B50D5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655533"/>
            <a:ext cx="7772400" cy="55469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A1F2CC-6437-1170-37ED-CEB568AAF08C}"/>
              </a:ext>
            </a:extLst>
          </p:cNvPr>
          <p:cNvSpPr txBox="1"/>
          <p:nvPr/>
        </p:nvSpPr>
        <p:spPr>
          <a:xfrm>
            <a:off x="1061648" y="6077242"/>
            <a:ext cx="77724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Dane Ehlert.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8207745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-456792" y="2616392"/>
            <a:ext cx="6892226" cy="37302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5332565" y="2807205"/>
            <a:ext cx="38114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Start with the familiar then go new places</a:t>
            </a:r>
          </a:p>
          <a:p>
            <a:pPr algn="ctr"/>
            <a:endParaRPr lang="en-US" sz="3200" dirty="0">
              <a:latin typeface="Circular Std Bold" panose="020B0804020101010102" pitchFamily="34" charset="77"/>
              <a:cs typeface="Circular Std Bold" panose="020B0804020101010102" pitchFamily="34" charset="77"/>
            </a:endParaRPr>
          </a:p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Cultivate professional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communities </a:t>
            </a:r>
          </a:p>
        </p:txBody>
      </p:sp>
    </p:spTree>
    <p:extLst>
      <p:ext uri="{BB962C8B-B14F-4D97-AF65-F5344CB8AC3E}">
        <p14:creationId xmlns:p14="http://schemas.microsoft.com/office/powerpoint/2010/main" val="3800919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AC7C-F645-4B40-AA3A-0B640638B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4488" y="2000762"/>
            <a:ext cx="5915025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OpenCourseWare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US" sz="12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ocw.mit.edu</a:t>
            </a:r>
            <a:r>
              <a:rPr lang="en-US" sz="12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endParaRPr lang="en-US" sz="12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CMS.595 Learning, Media, and Technology</a:t>
            </a:r>
          </a:p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Spring 2024</a:t>
            </a: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For information about citing these materials or our Terms of Use, visit: </a:t>
            </a:r>
            <a:r>
              <a:rPr lang="en-US" sz="12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US" sz="12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ocw.mit.edu</a:t>
            </a:r>
            <a:r>
              <a:rPr lang="en-US" sz="12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/terms </a:t>
            </a:r>
            <a:endParaRPr lang="en-US" sz="12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75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6DA568-4AE9-FD44-A210-60ADBF697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48" y="3205958"/>
            <a:ext cx="9159848" cy="18925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3052192" y="2559627"/>
            <a:ext cx="3078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Three Genres</a:t>
            </a:r>
            <a:endParaRPr lang="en-US" sz="3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609182-EA13-7440-A9F7-ACB7DD831BFE}"/>
              </a:ext>
            </a:extLst>
          </p:cNvPr>
          <p:cNvSpPr/>
          <p:nvPr/>
        </p:nvSpPr>
        <p:spPr>
          <a:xfrm>
            <a:off x="0" y="5935139"/>
            <a:ext cx="93009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7782CA"/>
                </a:solidFill>
                <a:latin typeface="Circular Std Bold" panose="020B0804020101010102" pitchFamily="34" charset="77"/>
                <a:cs typeface="Circular Std Bold" panose="020B0804020101010102" pitchFamily="34" charset="77"/>
              </a:rPr>
              <a:t>Who guides the sequence of learning activities?</a:t>
            </a:r>
            <a:endParaRPr lang="en-US" sz="3200" dirty="0">
              <a:solidFill>
                <a:srgbClr val="7782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92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1"/>
            <a:ext cx="9144000" cy="2140922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456434" y="2628635"/>
            <a:ext cx="3119102" cy="1688135"/>
          </a:xfrm>
          <a:prstGeom prst="rect">
            <a:avLst/>
          </a:prstGeom>
        </p:spPr>
      </p:pic>
      <p:pic>
        <p:nvPicPr>
          <p:cNvPr id="6" name="Content Placeholder 4" descr="A map with text&#10;&#10;Description automatically generated">
            <a:extLst>
              <a:ext uri="{FF2B5EF4-FFF2-40B4-BE49-F238E27FC236}">
                <a16:creationId xmlns:a16="http://schemas.microsoft.com/office/drawing/2014/main" id="{6D4F2773-E892-7044-B42B-7BC3DCE5D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3" y="2482898"/>
            <a:ext cx="3191994" cy="1877053"/>
          </a:xfrm>
          <a:prstGeom prst="rect">
            <a:avLst/>
          </a:prstGeom>
        </p:spPr>
      </p:pic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11E24DBF-61A3-1741-A240-40A74C810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59951"/>
            <a:ext cx="4031971" cy="18422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7EB7C9-8547-BE46-9ADD-C3813E6AA1BD}"/>
              </a:ext>
            </a:extLst>
          </p:cNvPr>
          <p:cNvSpPr/>
          <p:nvPr/>
        </p:nvSpPr>
        <p:spPr>
          <a:xfrm>
            <a:off x="1585598" y="2140922"/>
            <a:ext cx="6221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Four “As-Yet Intractable Dilemmas” </a:t>
            </a:r>
            <a:endParaRPr lang="en-US" sz="2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803153" y="4132104"/>
            <a:ext cx="2425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00ADAE-0DF7-354B-9137-2A45435EED0B}"/>
              </a:ext>
            </a:extLst>
          </p:cNvPr>
          <p:cNvSpPr/>
          <p:nvPr/>
        </p:nvSpPr>
        <p:spPr>
          <a:xfrm>
            <a:off x="429652" y="6197245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Trap of Routine Assessment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8C22F2-4069-DF48-B362-3A804614A1CA}"/>
              </a:ext>
            </a:extLst>
          </p:cNvPr>
          <p:cNvSpPr/>
          <p:nvPr/>
        </p:nvSpPr>
        <p:spPr>
          <a:xfrm>
            <a:off x="5354973" y="4175285"/>
            <a:ext cx="2720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EdTech Matthew Effect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F051EC-463F-EA47-8A40-E649883FD701}"/>
              </a:ext>
            </a:extLst>
          </p:cNvPr>
          <p:cNvSpPr/>
          <p:nvPr/>
        </p:nvSpPr>
        <p:spPr>
          <a:xfrm>
            <a:off x="4696385" y="6197245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Toxic Power of Data and Experiments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A4939D-4199-8844-B598-4D9A580468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3833" y="4453457"/>
            <a:ext cx="1848453" cy="180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13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770759" y="3034000"/>
            <a:ext cx="6892226" cy="37302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1807097" y="2449225"/>
            <a:ext cx="553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3139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83" b="24093"/>
          <a:stretch/>
        </p:blipFill>
        <p:spPr>
          <a:xfrm>
            <a:off x="4070959" y="3034000"/>
            <a:ext cx="3592026" cy="37302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1807097" y="2449225"/>
            <a:ext cx="553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43413D-EC4F-32FD-3673-E0E88C38BE21}"/>
              </a:ext>
            </a:extLst>
          </p:cNvPr>
          <p:cNvSpPr/>
          <p:nvPr/>
        </p:nvSpPr>
        <p:spPr>
          <a:xfrm>
            <a:off x="1189973" y="3824001"/>
            <a:ext cx="21544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</a:rPr>
              <a:t>Digitizing 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</a:rPr>
              <a:t>Existing 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</a:rPr>
              <a:t>Routines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6820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915B6-9232-114E-2C9C-5AEBA8BB4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F231AE-1EAF-1C2D-A313-07E9FADB4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42" y="0"/>
            <a:ext cx="9148142" cy="45325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63C9A1-0FDA-5AA2-4B61-BC7F91EA7CBC}"/>
              </a:ext>
            </a:extLst>
          </p:cNvPr>
          <p:cNvSpPr txBox="1"/>
          <p:nvPr/>
        </p:nvSpPr>
        <p:spPr>
          <a:xfrm>
            <a:off x="1783830" y="4643761"/>
            <a:ext cx="78425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Quizlet,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790734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81" b="24093"/>
          <a:stretch/>
        </p:blipFill>
        <p:spPr>
          <a:xfrm>
            <a:off x="770759" y="3034000"/>
            <a:ext cx="3275148" cy="37302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1807097" y="2449225"/>
            <a:ext cx="553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4EF3CE-91FD-6487-F6DF-DA491E05E8E6}"/>
              </a:ext>
            </a:extLst>
          </p:cNvPr>
          <p:cNvSpPr/>
          <p:nvPr/>
        </p:nvSpPr>
        <p:spPr>
          <a:xfrm>
            <a:off x="4947782" y="3824001"/>
            <a:ext cx="26680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</a:rPr>
              <a:t>Rejecting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</a:rPr>
              <a:t>Novel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</a:rPr>
              <a:t>Approaches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48494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757" y="1609976"/>
            <a:ext cx="5022516" cy="376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662" y="447591"/>
            <a:ext cx="2324769" cy="23247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7661" y="3750112"/>
            <a:ext cx="2324769" cy="23247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77120" y="3054863"/>
            <a:ext cx="1705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George Siemens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77120" y="6400799"/>
            <a:ext cx="177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Stephen </a:t>
            </a:r>
            <a:r>
              <a:rPr lang="en-US" dirty="0" err="1"/>
              <a:t>Downes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BA0099-C3A7-7C72-582F-1924BEE420DF}"/>
              </a:ext>
            </a:extLst>
          </p:cNvPr>
          <p:cNvSpPr txBox="1"/>
          <p:nvPr/>
        </p:nvSpPr>
        <p:spPr>
          <a:xfrm>
            <a:off x="49320" y="6331549"/>
            <a:ext cx="55013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12969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-456792" y="2616392"/>
            <a:ext cx="6892226" cy="37302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5186801" y="2807205"/>
            <a:ext cx="38114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Start with the familiar then go new places</a:t>
            </a:r>
          </a:p>
          <a:p>
            <a:pPr algn="ctr"/>
            <a:endParaRPr lang="en-US" sz="3200" dirty="0">
              <a:latin typeface="Circular Std Bold" panose="020B0804020101010102" pitchFamily="34" charset="77"/>
              <a:cs typeface="Circular Std Bold" panose="020B0804020101010102" pitchFamily="34" charset="77"/>
            </a:endParaRPr>
          </a:p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Cultivate professional</a:t>
            </a:r>
          </a:p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communities </a:t>
            </a:r>
          </a:p>
        </p:txBody>
      </p:sp>
    </p:spTree>
    <p:extLst>
      <p:ext uri="{BB962C8B-B14F-4D97-AF65-F5344CB8AC3E}">
        <p14:creationId xmlns:p14="http://schemas.microsoft.com/office/powerpoint/2010/main" val="3120732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40755</TotalTime>
  <Words>416</Words>
  <Application>Microsoft Macintosh PowerPoint</Application>
  <PresentationFormat>On-screen Show (4:3)</PresentationFormat>
  <Paragraphs>53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Circular Std Bold</vt:lpstr>
      <vt:lpstr>Proxima Nova Rg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16: Start-Up and the Curse of the Familiar Slides </dc:title>
  <dc:subject/>
  <dc:creator>Justin Reich</dc:creator>
  <cp:keywords/>
  <dc:description/>
  <cp:lastModifiedBy>Cathleen Nalezyty</cp:lastModifiedBy>
  <cp:revision>48</cp:revision>
  <dcterms:created xsi:type="dcterms:W3CDTF">2020-08-12T11:46:03Z</dcterms:created>
  <dcterms:modified xsi:type="dcterms:W3CDTF">2025-05-14T17:21:48Z</dcterms:modified>
  <cp:category/>
</cp:coreProperties>
</file>