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61" r:id="rId4"/>
    <p:sldId id="271" r:id="rId5"/>
    <p:sldId id="286" r:id="rId6"/>
    <p:sldId id="277" r:id="rId7"/>
    <p:sldId id="278" r:id="rId8"/>
    <p:sldId id="290" r:id="rId9"/>
    <p:sldId id="287" r:id="rId10"/>
    <p:sldId id="288" r:id="rId11"/>
    <p:sldId id="289" r:id="rId12"/>
    <p:sldId id="291" r:id="rId13"/>
    <p:sldId id="292" r:id="rId14"/>
    <p:sldId id="294" r:id="rId15"/>
    <p:sldId id="304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379"/>
    <p:restoredTop sz="96327"/>
  </p:normalViewPr>
  <p:slideViewPr>
    <p:cSldViewPr snapToGrid="0">
      <p:cViewPr varScale="1">
        <p:scale>
          <a:sx n="90" d="100"/>
          <a:sy n="90" d="100"/>
        </p:scale>
        <p:origin x="63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39150D-5309-8B4E-A753-E77A0E56F97D}" type="datetimeFigureOut">
              <a:rPr lang="en-US" smtClean="0"/>
              <a:t>5/14/25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760F4A-1C0A-A743-A533-CE68744D28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901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F3A189-4B3F-134F-B65A-C51153C84B9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0486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E20FE7-C84F-E4D5-6D9C-3331594294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4131D3-B449-0106-B3E7-8D1C156C14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CE7090-0D46-81C9-6038-CBAAC90574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18433-CD7A-2849-922E-EF8F1C290B68}" type="datetimeFigureOut">
              <a:rPr lang="en-US" smtClean="0"/>
              <a:t>5/14/25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293303-09D6-30D0-2F5F-91934FA9F9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1DDFE5-EAE0-7B94-BCCA-AC528078E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5240F-832E-5B40-B147-B67AD14A7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321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C712AD-56EB-07EF-1A9D-439EAAF910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694EB4-41AA-292C-5806-3C9E183BD9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50FC04-8612-A114-1562-CF24AE476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18433-CD7A-2849-922E-EF8F1C290B68}" type="datetimeFigureOut">
              <a:rPr lang="en-US" smtClean="0"/>
              <a:t>5/14/25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BD40B5-EE95-7F3A-79C4-67418B05A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19D2BE-1EE9-F283-0052-BC9BE5328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5240F-832E-5B40-B147-B67AD14A7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839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817F3B6-53AE-701C-E51D-34F84B8CC4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7498EC5-4A3E-ED0E-B498-AD2ECFFA15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1038D1-AE48-B416-CF7F-9D76710B5B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18433-CD7A-2849-922E-EF8F1C290B68}" type="datetimeFigureOut">
              <a:rPr lang="en-US" smtClean="0"/>
              <a:t>5/14/25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32EB1-832E-871A-A124-1B6B60110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BEECFC-0DB9-E95B-862C-E3DAFDB0B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5240F-832E-5B40-B147-B67AD14A7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31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2F3114-2AC4-D1A4-9A42-FE5375D547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BC5B2E-C7D3-75CE-757A-90D38A5A61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602253-998D-9F55-61A8-7A6D76B19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18433-CD7A-2849-922E-EF8F1C290B68}" type="datetimeFigureOut">
              <a:rPr lang="en-US" smtClean="0"/>
              <a:t>5/14/25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25F2D5-7B7E-E8C6-CE2A-602ED2BEE3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18D72D-A99B-DB7C-44DF-131BAD749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5240F-832E-5B40-B147-B67AD14A7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866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8CF586-7617-DB67-5807-2C2D022DD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D5FEBD-4585-985A-A937-C230E9F5C3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64ADA0-5A1B-DF65-212D-A61D8982EF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18433-CD7A-2849-922E-EF8F1C290B68}" type="datetimeFigureOut">
              <a:rPr lang="en-US" smtClean="0"/>
              <a:t>5/14/25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337ED1-FA90-EC1E-FC64-A13D55B50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A76EE5-C13D-DF3A-23C0-36659DBD5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5240F-832E-5B40-B147-B67AD14A7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183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BD8E31-33EA-495E-24CF-62EF69B479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EAAA2D-2FBC-1F67-E7C7-F4E393969E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3444B2-6EEF-EB9C-F897-4438025764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8E7EF9-9B1B-A0B4-EA06-A2352D053A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18433-CD7A-2849-922E-EF8F1C290B68}" type="datetimeFigureOut">
              <a:rPr lang="en-US" smtClean="0"/>
              <a:t>5/14/25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BDDD56-4A7D-AB0E-CB01-42D27CD042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8399EA-DB50-C13E-F4AC-9A833B554E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5240F-832E-5B40-B147-B67AD14A7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440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744D56-8EC6-90D0-06E1-47F1FC763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87B2E9-6344-88F3-633E-980951783A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6AA4C6-914A-13CA-F74A-8647D67F11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0AB5A3-1C31-448D-0F46-37DDA4433D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B9A184-5F1F-1CB7-964A-B2BFF1D30B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BCC8D40-A687-4061-E976-087763E10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18433-CD7A-2849-922E-EF8F1C290B68}" type="datetimeFigureOut">
              <a:rPr lang="en-US" smtClean="0"/>
              <a:t>5/14/25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C44DB07-57DB-630A-C31E-40B6C65C7C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40B4AB-17DD-2B5C-1888-1A8E55BBF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5240F-832E-5B40-B147-B67AD14A7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773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A654EA-42CA-8DA8-667D-77B019CC0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014B6A5-7070-8F89-94CB-8F546FAB5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18433-CD7A-2849-922E-EF8F1C290B68}" type="datetimeFigureOut">
              <a:rPr lang="en-US" smtClean="0"/>
              <a:t>5/14/25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4F7F3F-0687-3CCB-963F-CDEDE8354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D66136-65CA-AF97-0F6D-8F991CE6EA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5240F-832E-5B40-B147-B67AD14A7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0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834FDCB-8042-C2A3-A7D2-A3FF0EFC19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18433-CD7A-2849-922E-EF8F1C290B68}" type="datetimeFigureOut">
              <a:rPr lang="en-US" smtClean="0"/>
              <a:t>5/14/25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C45EE6-42E1-4E1E-C2F8-26BA478A7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B7C9BC-CA7A-0913-E6D3-E4C2779D9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5240F-832E-5B40-B147-B67AD14A7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441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45094-41CD-8BF2-B464-85C61C6B7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3EE20C-1058-799D-8849-9CCF13EE48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9B460F-838F-364C-F0BE-1D1634E51E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8FF12E-264E-B9FD-F018-C2ECD8850B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18433-CD7A-2849-922E-EF8F1C290B68}" type="datetimeFigureOut">
              <a:rPr lang="en-US" smtClean="0"/>
              <a:t>5/14/25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879A3D-F471-35C5-3E50-1B1CF37F5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DC802A-6835-8B4F-F8B0-F5D95EAB0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5240F-832E-5B40-B147-B67AD14A7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776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015CB8-29EA-C0DE-F768-4C1908679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B85ECA7-A5B6-5CC4-7D1C-658FAB05F8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57E050-12C4-BE84-A293-CD8315561F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19C6B6-3B44-A00D-0300-69A56E484E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18433-CD7A-2849-922E-EF8F1C290B68}" type="datetimeFigureOut">
              <a:rPr lang="en-US" smtClean="0"/>
              <a:t>5/14/25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9B03A5-2811-82B7-56A0-91D77A5B1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3AAF77-32C4-624A-7C45-4AB9E4D3E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5240F-832E-5B40-B147-B67AD14A7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205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7490BF4-6630-2BA7-B17B-7BC3E01766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111E28-08ED-6375-E73B-62A2370AAC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874A99-A00D-A12E-6A99-4471ACAB1B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718433-CD7A-2849-922E-EF8F1C290B68}" type="datetimeFigureOut">
              <a:rPr lang="en-US" smtClean="0"/>
              <a:t>5/14/25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6FBBF4-212D-6562-C278-8EF0B7E93E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3FE2C6-5C7F-126D-30F0-8E815D26B7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D5240F-832E-5B40-B147-B67AD14A7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838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ocw.mit.edu/help/faq-fair-use/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ocw.mit.edu/help/faq-fair-use/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ocw.mit.edu/help/faq-fair-use/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ocw.mit.edu/terms" TargetMode="External"/><Relationship Id="rId2" Type="http://schemas.openxmlformats.org/officeDocument/2006/relationships/hyperlink" Target="https://ocw.mit.ed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ocw.mit.edu/help/faq-fair-use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ocw.mit.edu/help/faq-fair-use/" TargetMode="External"/><Relationship Id="rId3" Type="http://schemas.openxmlformats.org/officeDocument/2006/relationships/image" Target="../media/image5.png"/><Relationship Id="rId7" Type="http://schemas.openxmlformats.org/officeDocument/2006/relationships/image" Target="../media/image2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ocw.mit.edu/help/faq-fair-use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ocw.mit.edu/help/faq-fair-use/" TargetMode="External"/><Relationship Id="rId5" Type="http://schemas.openxmlformats.org/officeDocument/2006/relationships/image" Target="../media/image2.tiff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ocw.mit.edu/help/faq-fair-use/" TargetMode="External"/><Relationship Id="rId4" Type="http://schemas.openxmlformats.org/officeDocument/2006/relationships/image" Target="../media/image14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cotthyoung.com/blog/2022/01/04/cognitive-load-theory/" TargetMode="External"/><Relationship Id="rId7" Type="http://schemas.openxmlformats.org/officeDocument/2006/relationships/hyperlink" Target="https://ocw.mit.edu/help/faq-fair-use/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tiff"/><Relationship Id="rId5" Type="http://schemas.openxmlformats.org/officeDocument/2006/relationships/hyperlink" Target="https://teacherhead.com/2021/06/22/the-genius-of-dt-willingham-and-wdsls/" TargetMode="Externa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ocw.mit.edu/help/faq-fair-use/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spiral with black lines&#10;&#10;Description automatically generated with medium confidence">
            <a:extLst>
              <a:ext uri="{FF2B5EF4-FFF2-40B4-BE49-F238E27FC236}">
                <a16:creationId xmlns:a16="http://schemas.microsoft.com/office/drawing/2014/main" id="{6E1E410B-95AE-FA7D-A828-92B62F1FC4A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780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36FDF67-CE83-2822-9EC1-3F20F0EC08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3788" y="6362065"/>
            <a:ext cx="4930412" cy="51597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A4308B1-9D4B-52C0-B8D1-73D3B1985AA4}"/>
              </a:ext>
            </a:extLst>
          </p:cNvPr>
          <p:cNvSpPr txBox="1"/>
          <p:nvPr/>
        </p:nvSpPr>
        <p:spPr>
          <a:xfrm>
            <a:off x="1752600" y="227475"/>
            <a:ext cx="8915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latin typeface="Circular Std Medium" panose="020B0604020101010102" pitchFamily="34" charset="77"/>
                <a:cs typeface="Circular Std Medium" panose="020B0604020101010102" pitchFamily="34" charset="77"/>
              </a:rPr>
              <a:t>Welcome to Learning, Media, and Technology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9D3B94-8889-D9C2-8091-75B075855F01}"/>
              </a:ext>
            </a:extLst>
          </p:cNvPr>
          <p:cNvSpPr txBox="1"/>
          <p:nvPr/>
        </p:nvSpPr>
        <p:spPr>
          <a:xfrm>
            <a:off x="698500" y="2404647"/>
            <a:ext cx="11023600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4400" b="1" i="0" u="none" strike="noStrike" dirty="0">
                <a:solidFill>
                  <a:srgbClr val="000000"/>
                </a:solidFill>
                <a:effectLst/>
                <a:latin typeface="Proxima Nova Rg" panose="02000506030000020004" pitchFamily="2" charset="77"/>
              </a:rPr>
              <a:t>DO NOW:</a:t>
            </a:r>
            <a:r>
              <a:rPr lang="en-US" sz="4400" b="0" i="0" u="none" strike="noStrike" dirty="0">
                <a:solidFill>
                  <a:srgbClr val="000000"/>
                </a:solidFill>
                <a:effectLst/>
                <a:latin typeface="Proxima Nova Rg" panose="02000506030000020004" pitchFamily="2" charset="77"/>
              </a:rPr>
              <a:t> Get in groups of 2-3. Discuss your personal edtech history. </a:t>
            </a:r>
            <a:r>
              <a:rPr lang="en-US" sz="4400" dirty="0">
                <a:solidFill>
                  <a:srgbClr val="000000"/>
                </a:solidFill>
                <a:latin typeface="Proxima Nova Rg" panose="02000506030000020004" pitchFamily="2" charset="77"/>
              </a:rPr>
              <a:t>Are your experiences similar or different? What stands out as really great or terrible in your history with edtech?</a:t>
            </a:r>
            <a:endParaRPr lang="en-US" sz="4400" b="0" dirty="0">
              <a:effectLst/>
              <a:latin typeface="Proxima Nova Rg" panose="02000506030000020004" pitchFamily="2" charset="77"/>
            </a:endParaRPr>
          </a:p>
          <a:p>
            <a:br>
              <a:rPr lang="en-US" sz="4400" dirty="0">
                <a:latin typeface="Proxima Nova Rg" panose="02000506030000020004" pitchFamily="2" charset="77"/>
              </a:rPr>
            </a:br>
            <a:endParaRPr lang="en-US" sz="4400" dirty="0">
              <a:latin typeface="Proxima Nova Rg" panose="02000506030000020004" pitchFamily="2" charset="7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DD3789-EEE3-1E22-D7F9-1719194D0E9C}"/>
              </a:ext>
            </a:extLst>
          </p:cNvPr>
          <p:cNvSpPr txBox="1"/>
          <p:nvPr/>
        </p:nvSpPr>
        <p:spPr>
          <a:xfrm>
            <a:off x="177800" y="6362065"/>
            <a:ext cx="672818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Image © illustration by Haley McDevitt; published by Jossey-Bass.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7305256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70057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9D885F-AFE8-E982-9494-27F1E06E3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718521-1821-0562-F086-8DFD631EDB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50829F25-8986-F7FC-9398-094B2B4DA6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334000"/>
            <a:ext cx="1219200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AD3AFD5-1B7E-517F-48FC-A0760E4AEA22}"/>
              </a:ext>
            </a:extLst>
          </p:cNvPr>
          <p:cNvSpPr txBox="1"/>
          <p:nvPr/>
        </p:nvSpPr>
        <p:spPr>
          <a:xfrm>
            <a:off x="214313" y="6176963"/>
            <a:ext cx="33861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© 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ReSanskrit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. All rights reserved. This content is excluded from our Creative Commons license. For more information, see</a:t>
            </a:r>
          </a:p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5091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4BB7973-448C-E802-0884-E72A7F1CA0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0545" y="0"/>
            <a:ext cx="5863255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63AC6BA-CF19-D7CE-AC2C-176463B79ABF}"/>
              </a:ext>
            </a:extLst>
          </p:cNvPr>
          <p:cNvSpPr txBox="1"/>
          <p:nvPr/>
        </p:nvSpPr>
        <p:spPr>
          <a:xfrm>
            <a:off x="142876" y="151179"/>
            <a:ext cx="5214938" cy="6555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latin typeface="Circular Std Bold" panose="020B0804020101010102" pitchFamily="34" charset="77"/>
              </a:rPr>
              <a:t>Instructional guidance follows from a particular view of cognitive architecture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30115A6-F886-A93F-0099-A4EADB78AFAA}"/>
              </a:ext>
            </a:extLst>
          </p:cNvPr>
          <p:cNvSpPr txBox="1"/>
          <p:nvPr/>
        </p:nvSpPr>
        <p:spPr>
          <a:xfrm>
            <a:off x="142876" y="6200775"/>
            <a:ext cx="521493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Table © Springer 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Science+Business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 Media, Inc.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36901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4AB5811-414D-C6AD-DEF9-2371CAF472FE}"/>
              </a:ext>
            </a:extLst>
          </p:cNvPr>
          <p:cNvSpPr txBox="1"/>
          <p:nvPr/>
        </p:nvSpPr>
        <p:spPr>
          <a:xfrm>
            <a:off x="0" y="173620"/>
            <a:ext cx="12192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latin typeface="Circular Std Bold" panose="020B0804020101010102" pitchFamily="34" charset="77"/>
              </a:rPr>
              <a:t>Understanding Questions: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B4E17E1-1378-1E5D-8FEA-28BC212FA0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6289" y="6546174"/>
            <a:ext cx="3171136" cy="33186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3D0B77D-2CA4-E997-39C7-944E4F13DC05}"/>
              </a:ext>
            </a:extLst>
          </p:cNvPr>
          <p:cNvSpPr txBox="1"/>
          <p:nvPr/>
        </p:nvSpPr>
        <p:spPr>
          <a:xfrm>
            <a:off x="685799" y="1194911"/>
            <a:ext cx="11120378" cy="56246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14400" indent="-457200" rtl="0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4400" dirty="0">
                <a:latin typeface="Proxima Nova Rg" panose="02000506030000020004" pitchFamily="2" charset="77"/>
              </a:rPr>
              <a:t>According to CLT, what is the main bottleneck in the learning process?</a:t>
            </a:r>
          </a:p>
          <a:p>
            <a:pPr marL="914400" indent="-457200" rtl="0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4400" dirty="0">
                <a:latin typeface="Proxima Nova Rg" panose="02000506030000020004" pitchFamily="2" charset="77"/>
              </a:rPr>
              <a:t>What are the goals of CLT-based instruction? What would end-state proficiency look like in a domain?</a:t>
            </a:r>
          </a:p>
          <a:p>
            <a:pPr marL="914400" indent="-457200" rtl="0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4400" dirty="0">
                <a:latin typeface="Proxima Nova Rg" panose="02000506030000020004" pitchFamily="2" charset="77"/>
              </a:rPr>
              <a:t>What methods do CLT researchers use to evaluate instructional techniques?</a:t>
            </a:r>
          </a:p>
          <a:p>
            <a:pPr marL="914400" indent="-457200" rtl="0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4400" dirty="0">
              <a:latin typeface="Proxima Nova Rg" panose="02000506030000020004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5946833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4AB5811-414D-C6AD-DEF9-2371CAF472FE}"/>
              </a:ext>
            </a:extLst>
          </p:cNvPr>
          <p:cNvSpPr txBox="1"/>
          <p:nvPr/>
        </p:nvSpPr>
        <p:spPr>
          <a:xfrm>
            <a:off x="0" y="173620"/>
            <a:ext cx="12192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latin typeface="Circular Std Bold" panose="020B0804020101010102" pitchFamily="34" charset="77"/>
              </a:rPr>
              <a:t>Insights from readings: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B4E17E1-1378-1E5D-8FEA-28BC212FA0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6289" y="6546174"/>
            <a:ext cx="3171136" cy="33186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3D0B77D-2CA4-E997-39C7-944E4F13DC05}"/>
              </a:ext>
            </a:extLst>
          </p:cNvPr>
          <p:cNvSpPr txBox="1"/>
          <p:nvPr/>
        </p:nvSpPr>
        <p:spPr>
          <a:xfrm>
            <a:off x="685799" y="1194911"/>
            <a:ext cx="11120378" cy="22006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14400" indent="-457200" rtl="0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4400" dirty="0" err="1">
                <a:latin typeface="Proxima Nova Rg" panose="02000506030000020004" pitchFamily="2" charset="77"/>
              </a:rPr>
              <a:t>Pershan</a:t>
            </a:r>
            <a:r>
              <a:rPr lang="en-US" sz="4400" dirty="0">
                <a:latin typeface="Proxima Nova Rg" panose="02000506030000020004" pitchFamily="2" charset="77"/>
              </a:rPr>
              <a:t>, Not a Theory of Everything</a:t>
            </a:r>
          </a:p>
          <a:p>
            <a:pPr marL="914400" indent="-457200" rtl="0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4400" dirty="0" err="1">
                <a:latin typeface="Proxima Nova Rg" panose="02000506030000020004" pitchFamily="2" charset="77"/>
              </a:rPr>
              <a:t>Sweller</a:t>
            </a:r>
            <a:r>
              <a:rPr lang="en-US" sz="4400" dirty="0">
                <a:latin typeface="Proxima Nova Rg" panose="02000506030000020004" pitchFamily="2" charset="77"/>
              </a:rPr>
              <a:t>, Story of a Research Program </a:t>
            </a:r>
          </a:p>
          <a:p>
            <a:pPr marL="914400" indent="-457200" rtl="0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4400" dirty="0">
              <a:latin typeface="Proxima Nova Rg" panose="02000506030000020004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217579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51AC7C-F645-4B40-AA3A-0B640638BE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2650" y="1524683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MIT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OpenCourseWare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1600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</a:t>
            </a:r>
            <a:r>
              <a:rPr lang="en-US" sz="1600" u="sng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ocw.mit.edu</a:t>
            </a:r>
            <a:r>
              <a:rPr lang="en-US" sz="1600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 </a:t>
            </a:r>
            <a:endParaRPr lang="en-US" sz="1600" u="sng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CMS.595 Learning, Media, and Technology</a:t>
            </a:r>
          </a:p>
          <a:p>
            <a:pPr marL="0" indent="0">
              <a:buNone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Spring 2024</a:t>
            </a:r>
          </a:p>
          <a:p>
            <a:pPr marL="0" indent="0">
              <a:buNone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For information about citing these materials or our Terms of Use, visit: </a:t>
            </a:r>
            <a:r>
              <a:rPr lang="en-US" sz="1600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</a:t>
            </a:r>
            <a:r>
              <a:rPr lang="en-US" sz="1600" u="sng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ocw.mit.edu</a:t>
            </a:r>
            <a:r>
              <a:rPr lang="en-US" sz="1600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/terms </a:t>
            </a:r>
            <a:endParaRPr lang="en-US" sz="1600" u="sng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757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in a room&#10;&#10;Description automatically generated">
            <a:extLst>
              <a:ext uri="{FF2B5EF4-FFF2-40B4-BE49-F238E27FC236}">
                <a16:creationId xmlns:a16="http://schemas.microsoft.com/office/drawing/2014/main" id="{4161A4AB-7A79-587B-EE9A-65B89EFB8E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0075" y="1491687"/>
            <a:ext cx="3874625" cy="387462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1888F63-D1D7-A5AB-28DF-3CF7C8BE63EA}"/>
              </a:ext>
            </a:extLst>
          </p:cNvPr>
          <p:cNvSpPr txBox="1"/>
          <p:nvPr/>
        </p:nvSpPr>
        <p:spPr>
          <a:xfrm>
            <a:off x="489515" y="1243785"/>
            <a:ext cx="7624822" cy="4062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3600" b="0" i="0" u="none" strike="noStrike" dirty="0">
                <a:solidFill>
                  <a:srgbClr val="000000"/>
                </a:solidFill>
                <a:effectLst/>
                <a:latin typeface="Circular Std Medium" panose="020B0604020101010102" pitchFamily="34" charset="77"/>
                <a:cs typeface="Circular Std Medium" panose="020B0604020101010102" pitchFamily="34" charset="77"/>
              </a:rPr>
              <a:t>Agenda (1-2:30pm Eastern)</a:t>
            </a:r>
            <a:endParaRPr lang="en-US" b="0" dirty="0">
              <a:effectLst/>
              <a:latin typeface="Circular Std Medium" panose="020B0604020101010102" pitchFamily="34" charset="77"/>
              <a:cs typeface="Circular Std Medium" panose="020B0604020101010102" pitchFamily="34" charset="77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br>
              <a:rPr lang="en-US" b="0" dirty="0">
                <a:effectLst/>
              </a:rPr>
            </a:br>
            <a:r>
              <a:rPr lang="en-US" sz="2000" b="1" dirty="0">
                <a:solidFill>
                  <a:srgbClr val="595959"/>
                </a:solidFill>
                <a:latin typeface="Proxima Nova Rg" panose="02000506030000020004" pitchFamily="2" charset="77"/>
              </a:rPr>
              <a:t>Getting Started </a:t>
            </a:r>
            <a:r>
              <a:rPr lang="en-US" sz="2000" b="1" i="0" u="none" strike="noStrike" dirty="0">
                <a:solidFill>
                  <a:srgbClr val="595959"/>
                </a:solidFill>
                <a:effectLst/>
                <a:latin typeface="Proxima Nova Rg" panose="02000506030000020004" pitchFamily="2" charset="77"/>
              </a:rPr>
              <a:t>(1:05-1:30)</a:t>
            </a:r>
            <a:endParaRPr lang="en-US" b="0" dirty="0">
              <a:effectLst/>
              <a:latin typeface="Proxima Nova Rg" panose="02000506030000020004" pitchFamily="2" charset="77"/>
            </a:endParaRPr>
          </a:p>
          <a:p>
            <a:pPr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800" b="0" i="0" u="none" strike="noStrike" dirty="0">
                <a:solidFill>
                  <a:srgbClr val="595959"/>
                </a:solidFill>
                <a:effectLst/>
                <a:latin typeface="Proxima Nova Rg" panose="02000506030000020004" pitchFamily="2" charset="77"/>
              </a:rPr>
              <a:t>Your edtech history</a:t>
            </a:r>
          </a:p>
          <a:p>
            <a:pPr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595959"/>
                </a:solidFill>
                <a:latin typeface="Proxima Nova Rg" panose="02000506030000020004" pitchFamily="2" charset="77"/>
              </a:rPr>
              <a:t>Assignment #1</a:t>
            </a:r>
          </a:p>
          <a:p>
            <a:pPr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800" b="0" i="0" u="none" strike="noStrike" dirty="0">
                <a:solidFill>
                  <a:srgbClr val="595959"/>
                </a:solidFill>
                <a:effectLst/>
                <a:latin typeface="Proxima Nova Rg" panose="02000506030000020004" pitchFamily="2" charset="77"/>
              </a:rPr>
              <a:t>Starting with learning theory</a:t>
            </a:r>
          </a:p>
          <a:p>
            <a:pPr rtl="0" fontAlgn="base">
              <a:spcBef>
                <a:spcPts val="0"/>
              </a:spcBef>
              <a:spcAft>
                <a:spcPts val="0"/>
              </a:spcAft>
            </a:pPr>
            <a:endParaRPr lang="en-US" sz="1800" b="0" i="0" u="none" strike="noStrike" dirty="0">
              <a:solidFill>
                <a:srgbClr val="595959"/>
              </a:solidFill>
              <a:effectLst/>
              <a:latin typeface="Proxima Nova Rg" panose="02000506030000020004" pitchFamily="2" charset="77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000" b="1" i="0" u="none" strike="noStrike" dirty="0">
                <a:solidFill>
                  <a:srgbClr val="595959"/>
                </a:solidFill>
                <a:effectLst/>
                <a:latin typeface="Proxima Nova Rg" panose="02000506030000020004" pitchFamily="2" charset="77"/>
              </a:rPr>
              <a:t>Cognitive Load Theory: (1:30-2:25)</a:t>
            </a:r>
            <a:endParaRPr lang="en-US" b="0" dirty="0">
              <a:effectLst/>
              <a:latin typeface="Proxima Nova Rg" panose="02000506030000020004" pitchFamily="2" charset="77"/>
            </a:endParaRPr>
          </a:p>
          <a:p>
            <a:pPr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800" b="0" i="0" u="none" strike="noStrike" dirty="0">
                <a:solidFill>
                  <a:srgbClr val="595959"/>
                </a:solidFill>
                <a:effectLst/>
                <a:latin typeface="Proxima Nova Rg" panose="02000506030000020004" pitchFamily="2" charset="77"/>
              </a:rPr>
              <a:t>Drawing models of cognitive architecture</a:t>
            </a:r>
          </a:p>
          <a:p>
            <a:pPr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800" b="0" i="0" u="none" strike="noStrike" dirty="0">
                <a:solidFill>
                  <a:srgbClr val="595959"/>
                </a:solidFill>
                <a:effectLst/>
                <a:latin typeface="Proxima Nova Rg" panose="02000506030000020004" pitchFamily="2" charset="77"/>
              </a:rPr>
              <a:t>From models of cognitive architecture to instructional principles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sz="2000" b="1" i="0" u="none" strike="noStrike" dirty="0">
              <a:solidFill>
                <a:srgbClr val="595959"/>
              </a:solidFill>
              <a:effectLst/>
              <a:latin typeface="Proxima Nova Rg" panose="02000506030000020004" pitchFamily="2" charset="77"/>
            </a:endParaRPr>
          </a:p>
          <a:p>
            <a:br>
              <a:rPr lang="en-US" b="0" dirty="0">
                <a:effectLst/>
              </a:rPr>
            </a:b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68B0F27-70FC-78FF-6285-65D95939D9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3788" y="6362065"/>
            <a:ext cx="4930412" cy="51597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61E2225-D0D1-6EFE-F01A-970B63A7317F}"/>
              </a:ext>
            </a:extLst>
          </p:cNvPr>
          <p:cNvSpPr txBox="1"/>
          <p:nvPr/>
        </p:nvSpPr>
        <p:spPr>
          <a:xfrm>
            <a:off x="8415338" y="4943474"/>
            <a:ext cx="3349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© Haley McDevitt. All rights reserved. This content is excluded from our Creative Commons license. For more information, see </a:t>
            </a:r>
          </a:p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23959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109ECB2-8202-BF9D-F26F-378E85A7A78F}"/>
              </a:ext>
            </a:extLst>
          </p:cNvPr>
          <p:cNvSpPr txBox="1"/>
          <p:nvPr/>
        </p:nvSpPr>
        <p:spPr>
          <a:xfrm>
            <a:off x="3048965" y="28373"/>
            <a:ext cx="60940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3600" b="0" i="0" u="none" strike="noStrike" dirty="0">
                <a:solidFill>
                  <a:srgbClr val="000000"/>
                </a:solidFill>
                <a:effectLst/>
                <a:latin typeface="Circular Std Medium" panose="020B0604020101010102" pitchFamily="34" charset="77"/>
                <a:cs typeface="Circular Std Medium" panose="020B0604020101010102" pitchFamily="34" charset="77"/>
              </a:rPr>
              <a:t>Part I: Foundations</a:t>
            </a:r>
            <a:endParaRPr lang="en-US" sz="3600" b="0" dirty="0">
              <a:effectLst/>
              <a:latin typeface="Circular Std Medium" panose="020B0604020101010102" pitchFamily="34" charset="77"/>
              <a:cs typeface="Circular Std Medium" panose="020B0604020101010102" pitchFamily="34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BBB34E-62F3-D26A-90AC-9523E1257D41}"/>
              </a:ext>
            </a:extLst>
          </p:cNvPr>
          <p:cNvSpPr txBox="1"/>
          <p:nvPr/>
        </p:nvSpPr>
        <p:spPr>
          <a:xfrm>
            <a:off x="699492" y="2835250"/>
            <a:ext cx="39116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latin typeface="Proxima Nova Rg" panose="02000506030000020004" pitchFamily="2" charset="77"/>
              </a:rPr>
              <a:t>Theories of Teaching and Learning:</a:t>
            </a:r>
          </a:p>
          <a:p>
            <a:pPr algn="ctr"/>
            <a:r>
              <a:rPr lang="en-US" dirty="0">
                <a:latin typeface="Proxima Nova Rg" panose="02000506030000020004" pitchFamily="2" charset="77"/>
              </a:rPr>
              <a:t>Cognitive Load Theory  (</a:t>
            </a:r>
            <a:r>
              <a:rPr lang="en-US" i="1" dirty="0" err="1">
                <a:latin typeface="Proxima Nova Rg" panose="02000506030000020004" pitchFamily="2" charset="77"/>
              </a:rPr>
              <a:t>Mens</a:t>
            </a:r>
            <a:r>
              <a:rPr lang="en-US" dirty="0">
                <a:latin typeface="Proxima Nova Rg" panose="02000506030000020004" pitchFamily="2" charset="77"/>
              </a:rPr>
              <a:t>)</a:t>
            </a:r>
          </a:p>
          <a:p>
            <a:pPr algn="ctr"/>
            <a:r>
              <a:rPr lang="en-US" dirty="0">
                <a:latin typeface="Proxima Nova Rg" panose="02000506030000020004" pitchFamily="2" charset="77"/>
              </a:rPr>
              <a:t>Situated Learning (</a:t>
            </a:r>
            <a:r>
              <a:rPr lang="en-US" i="1" dirty="0">
                <a:latin typeface="Proxima Nova Rg" panose="02000506030000020004" pitchFamily="2" charset="77"/>
              </a:rPr>
              <a:t>Manus</a:t>
            </a:r>
            <a:r>
              <a:rPr lang="en-US" dirty="0">
                <a:latin typeface="Proxima Nova Rg" panose="02000506030000020004" pitchFamily="2" charset="77"/>
              </a:rPr>
              <a:t>)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D2E76B-5B54-D541-0E1B-F82690B5E0A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0451" y="674704"/>
            <a:ext cx="2029731" cy="200491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002F451C-696D-A9CB-9796-E662BBE745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24744" y="791134"/>
            <a:ext cx="2176569" cy="2176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BDE0706-7EB5-005A-8ACC-7302DFC1967F}"/>
              </a:ext>
            </a:extLst>
          </p:cNvPr>
          <p:cNvSpPr txBox="1"/>
          <p:nvPr/>
        </p:nvSpPr>
        <p:spPr>
          <a:xfrm>
            <a:off x="6631666" y="2835250"/>
            <a:ext cx="311655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latin typeface="Proxima Nova Rg" panose="02000506030000020004" pitchFamily="2" charset="77"/>
              </a:rPr>
              <a:t>EdTech and MIT</a:t>
            </a:r>
          </a:p>
          <a:p>
            <a:pPr algn="ctr"/>
            <a:r>
              <a:rPr lang="en-US" dirty="0">
                <a:latin typeface="Proxima Nova Rg" panose="02000506030000020004" pitchFamily="2" charset="77"/>
              </a:rPr>
              <a:t>MIT Museum and Gen AI</a:t>
            </a:r>
          </a:p>
          <a:p>
            <a:pPr algn="ctr"/>
            <a:r>
              <a:rPr lang="en-US" dirty="0">
                <a:latin typeface="Proxima Nova Rg" panose="02000506030000020004" pitchFamily="2" charset="77"/>
              </a:rPr>
              <a:t>CS and Equity in Mass.</a:t>
            </a:r>
          </a:p>
          <a:p>
            <a:pPr algn="ctr"/>
            <a:r>
              <a:rPr lang="en-US" dirty="0">
                <a:latin typeface="Proxima Nova Rg" panose="02000506030000020004" pitchFamily="2" charset="77"/>
              </a:rPr>
              <a:t>Online Learning for Teachers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A67672D-576D-65AE-8FC4-8BF130DE7C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9945" y="1034868"/>
            <a:ext cx="2870200" cy="1689100"/>
          </a:xfrm>
          <a:prstGeom prst="rect">
            <a:avLst/>
          </a:prstGeom>
        </p:spPr>
      </p:pic>
      <p:pic>
        <p:nvPicPr>
          <p:cNvPr id="1028" name="Picture 4" descr="Teachers and Machines: The Classroom of Technology Since 1920: Cuban,  Larry: 9780807727928: Amazon.com: Books">
            <a:extLst>
              <a:ext uri="{FF2B5EF4-FFF2-40B4-BE49-F238E27FC236}">
                <a16:creationId xmlns:a16="http://schemas.microsoft.com/office/drawing/2014/main" id="{BBEE2B60-597C-5542-562F-EA78158F8F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8900" y="4164181"/>
            <a:ext cx="1444927" cy="2192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6003FB9-E995-365E-F50F-651941F1D750}"/>
              </a:ext>
            </a:extLst>
          </p:cNvPr>
          <p:cNvSpPr txBox="1"/>
          <p:nvPr/>
        </p:nvSpPr>
        <p:spPr>
          <a:xfrm>
            <a:off x="2253757" y="4312578"/>
            <a:ext cx="240850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Proxima Nova Rg" panose="02000506030000020004" pitchFamily="2" charset="77"/>
              </a:rPr>
              <a:t>EdTech Before the Internet</a:t>
            </a:r>
          </a:p>
          <a:p>
            <a:pPr algn="ctr"/>
            <a:endParaRPr lang="en-US" b="1" dirty="0">
              <a:latin typeface="Proxima Nova Rg" panose="02000506030000020004" pitchFamily="2" charset="77"/>
            </a:endParaRPr>
          </a:p>
          <a:p>
            <a:pPr algn="ctr"/>
            <a:r>
              <a:rPr lang="en-US" dirty="0">
                <a:latin typeface="Proxima Nova Rg" panose="02000506030000020004" pitchFamily="2" charset="77"/>
              </a:rPr>
              <a:t>Larry Cuban’s </a:t>
            </a:r>
            <a:r>
              <a:rPr lang="en-US" i="1" dirty="0">
                <a:latin typeface="Proxima Nova Rg" panose="02000506030000020004" pitchFamily="2" charset="77"/>
              </a:rPr>
              <a:t>Teachers and Machines</a:t>
            </a:r>
            <a:endParaRPr lang="en-US" i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EEE648-E468-4C58-3DC0-42EF14F18682}"/>
              </a:ext>
            </a:extLst>
          </p:cNvPr>
          <p:cNvSpPr txBox="1"/>
          <p:nvPr/>
        </p:nvSpPr>
        <p:spPr>
          <a:xfrm>
            <a:off x="8818532" y="4203005"/>
            <a:ext cx="240850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Proxima Nova Rg" panose="02000506030000020004" pitchFamily="2" charset="77"/>
              </a:rPr>
              <a:t>Changing Practices in Schools</a:t>
            </a:r>
          </a:p>
          <a:p>
            <a:pPr algn="ctr"/>
            <a:endParaRPr lang="en-US" b="1" dirty="0">
              <a:latin typeface="Proxima Nova Rg" panose="02000506030000020004" pitchFamily="2" charset="77"/>
            </a:endParaRPr>
          </a:p>
          <a:p>
            <a:pPr algn="ctr"/>
            <a:r>
              <a:rPr lang="en-US" dirty="0">
                <a:latin typeface="Proxima Nova Rg" panose="02000506030000020004" pitchFamily="2" charset="77"/>
              </a:rPr>
              <a:t>Justin Reich’s </a:t>
            </a:r>
            <a:r>
              <a:rPr lang="en-US" i="1" dirty="0">
                <a:latin typeface="Proxima Nova Rg" panose="02000506030000020004" pitchFamily="2" charset="77"/>
              </a:rPr>
              <a:t>Iterate: The Secret to Innovation in Schools</a:t>
            </a:r>
            <a:endParaRPr lang="en-US" i="1" dirty="0"/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CDEACB35-9640-4777-4F42-3675D08339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88518" y="4061383"/>
            <a:ext cx="1571119" cy="2295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926374B-1CAC-C589-B8CC-86A4A26FB83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49519" y="6525582"/>
            <a:ext cx="3367906" cy="352454"/>
          </a:xfrm>
          <a:prstGeom prst="rect">
            <a:avLst/>
          </a:prstGeom>
        </p:spPr>
      </p:pic>
      <p:sp>
        <p:nvSpPr>
          <p:cNvPr id="3" name="Donut 2">
            <a:extLst>
              <a:ext uri="{FF2B5EF4-FFF2-40B4-BE49-F238E27FC236}">
                <a16:creationId xmlns:a16="http://schemas.microsoft.com/office/drawing/2014/main" id="{78220B38-1D56-8DA4-A0FB-8EB04C192BB7}"/>
              </a:ext>
            </a:extLst>
          </p:cNvPr>
          <p:cNvSpPr/>
          <p:nvPr/>
        </p:nvSpPr>
        <p:spPr>
          <a:xfrm>
            <a:off x="128591" y="28374"/>
            <a:ext cx="5009706" cy="4338092"/>
          </a:xfrm>
          <a:prstGeom prst="donut">
            <a:avLst>
              <a:gd name="adj" fmla="val 5482"/>
            </a:avLst>
          </a:prstGeom>
          <a:solidFill>
            <a:srgbClr val="FF0000">
              <a:alpha val="69132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2E470D-64E5-D14F-BF89-9B254BD8D81C}"/>
              </a:ext>
            </a:extLst>
          </p:cNvPr>
          <p:cNvSpPr txBox="1"/>
          <p:nvPr/>
        </p:nvSpPr>
        <p:spPr>
          <a:xfrm>
            <a:off x="216560" y="6350169"/>
            <a:ext cx="765585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MIT seal © MIT. Teachers and Machines © Teachers College Press. Iterate © Jossey-Bass. </a:t>
            </a:r>
          </a:p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8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8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8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8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8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E7D32B3-A082-94C9-D241-B82C1A4AA124}"/>
              </a:ext>
            </a:extLst>
          </p:cNvPr>
          <p:cNvSpPr txBox="1"/>
          <p:nvPr/>
        </p:nvSpPr>
        <p:spPr>
          <a:xfrm>
            <a:off x="8189945" y="797659"/>
            <a:ext cx="26212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Image by Justin Reich generated in 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DallE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859040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23C4331-C819-FF34-DF15-6FD8DBD109BB}"/>
              </a:ext>
            </a:extLst>
          </p:cNvPr>
          <p:cNvSpPr txBox="1"/>
          <p:nvPr/>
        </p:nvSpPr>
        <p:spPr>
          <a:xfrm>
            <a:off x="3491697" y="173620"/>
            <a:ext cx="520860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0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Assignments</a:t>
            </a:r>
            <a:endParaRPr lang="en-US" sz="6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C0CDBF7-86EB-E07C-2DE6-96C53B8AFAB1}"/>
              </a:ext>
            </a:extLst>
          </p:cNvPr>
          <p:cNvSpPr txBox="1"/>
          <p:nvPr/>
        </p:nvSpPr>
        <p:spPr>
          <a:xfrm>
            <a:off x="685799" y="1194911"/>
            <a:ext cx="11120378" cy="56630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14400" indent="-457200" rtl="0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3200" b="0" i="0" strike="noStrike" dirty="0">
                <a:effectLst/>
                <a:latin typeface="Proxima Nova Rg" panose="02000506030000020004" pitchFamily="2" charset="77"/>
              </a:rPr>
              <a:t>Assignment #1- EdTech From a Learning Science Perspective</a:t>
            </a:r>
          </a:p>
          <a:p>
            <a:pPr marL="1371600" lvl="1" indent="-45720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3200" b="0" dirty="0">
                <a:effectLst/>
                <a:latin typeface="Proxima Nova Rg" panose="02000506030000020004" pitchFamily="2" charset="77"/>
              </a:rPr>
              <a:t>Evaluate an education technology and identify its pedagogical roots. Then, reimagine the technology from alternative pedagogical perspective. </a:t>
            </a:r>
          </a:p>
          <a:p>
            <a:pPr marL="1371600" lvl="1" indent="-45720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latin typeface="Proxima Nova Rg" panose="02000506030000020004" pitchFamily="2" charset="77"/>
              </a:rPr>
              <a:t>Example: Scratch is a community-centered platform for learning creative computing. It’s inspired by constructivism. </a:t>
            </a:r>
          </a:p>
          <a:p>
            <a:pPr marL="1828800" lvl="2" indent="-45720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latin typeface="Proxima Nova Rg" panose="02000506030000020004" pitchFamily="2" charset="77"/>
              </a:rPr>
              <a:t>Connect specific features of Scratch with specific principals of constructivism</a:t>
            </a:r>
          </a:p>
          <a:p>
            <a:pPr marL="1828800" lvl="2" indent="-45720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latin typeface="Proxima Nova Rg" panose="02000506030000020004" pitchFamily="2" charset="77"/>
              </a:rPr>
              <a:t>Redesign Scratch through </a:t>
            </a:r>
            <a:r>
              <a:rPr lang="en-US" sz="3200" dirty="0" err="1">
                <a:latin typeface="Proxima Nova Rg" panose="02000506030000020004" pitchFamily="2" charset="77"/>
              </a:rPr>
              <a:t>instructionism</a:t>
            </a:r>
            <a:endParaRPr lang="en-US" sz="3200" dirty="0">
              <a:latin typeface="Proxima Nova Rg" panose="02000506030000020004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1257437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44550" y="3429000"/>
            <a:ext cx="10515600" cy="2852737"/>
          </a:xfrm>
        </p:spPr>
        <p:txBody>
          <a:bodyPr/>
          <a:lstStyle/>
          <a:p>
            <a:pPr algn="ctr"/>
            <a:r>
              <a:rPr lang="en-US" dirty="0">
                <a:latin typeface="Circular Std Medium" panose="020B0604020101010102" pitchFamily="34" charset="77"/>
                <a:cs typeface="Circular Std Medium" panose="020B0604020101010102" pitchFamily="34" charset="77"/>
              </a:rPr>
              <a:t>Education: </a:t>
            </a:r>
            <a:br>
              <a:rPr lang="en-US" dirty="0">
                <a:latin typeface="Circular Std Medium" panose="020B0604020101010102" pitchFamily="34" charset="77"/>
                <a:cs typeface="Circular Std Medium" panose="020B0604020101010102" pitchFamily="34" charset="77"/>
              </a:rPr>
            </a:br>
            <a:r>
              <a:rPr lang="en-US" dirty="0">
                <a:latin typeface="Circular Std Medium" panose="020B0604020101010102" pitchFamily="34" charset="77"/>
                <a:cs typeface="Circular Std Medium" panose="020B0604020101010102" pitchFamily="34" charset="77"/>
              </a:rPr>
              <a:t>Filling Pails or Kindling Flames?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74E8993-EBE4-EE4B-B420-1A216DBBC47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1920" y="286870"/>
            <a:ext cx="3621187" cy="357691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3526E79-0EB6-2217-55F2-5A265E0EBD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1337" y="6457749"/>
            <a:ext cx="4016088" cy="42028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83422F0-752F-4D19-46F7-39FCF3D524C5}"/>
              </a:ext>
            </a:extLst>
          </p:cNvPr>
          <p:cNvSpPr txBox="1"/>
          <p:nvPr/>
        </p:nvSpPr>
        <p:spPr>
          <a:xfrm>
            <a:off x="374575" y="6298560"/>
            <a:ext cx="6482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MIT seal © MIT.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804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upload.wikimedia.org/wikipedia/commons/6/66/PSM_V80_D211_Edward_Lee_Thorndike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28800" y="914400"/>
            <a:ext cx="3455988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 descr="http://21steducation.files.wordpress.com/2012/03/john_dewey-pi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0" y="930276"/>
            <a:ext cx="3429000" cy="455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1905000" y="5657850"/>
            <a:ext cx="33797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b="1" dirty="0"/>
              <a:t>Edward Thorndike</a:t>
            </a:r>
          </a:p>
          <a:p>
            <a:pPr algn="ctr" eaLnBrk="1" hangingPunct="1"/>
            <a:endParaRPr lang="en-US" dirty="0"/>
          </a:p>
          <a:p>
            <a:pPr algn="ctr" eaLnBrk="1" hangingPunct="1"/>
            <a:r>
              <a:rPr lang="en-US" b="1" dirty="0"/>
              <a:t>Education as Science of Delivery</a:t>
            </a:r>
          </a:p>
        </p:txBody>
      </p:sp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6907214" y="5657851"/>
            <a:ext cx="33797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b="1"/>
              <a:t>John Dewey</a:t>
            </a:r>
          </a:p>
          <a:p>
            <a:pPr algn="ctr" eaLnBrk="1" hangingPunct="1"/>
            <a:endParaRPr lang="en-US"/>
          </a:p>
          <a:p>
            <a:pPr algn="ctr" eaLnBrk="1" hangingPunct="1"/>
            <a:r>
              <a:rPr lang="en-US" b="1"/>
              <a:t>Education as Life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818116E-788C-8942-953D-8FC1119594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46289" y="6546174"/>
            <a:ext cx="3171136" cy="33186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E8DEF43-C97C-A885-AEE7-1A615F3FBD22}"/>
              </a:ext>
            </a:extLst>
          </p:cNvPr>
          <p:cNvSpPr txBox="1"/>
          <p:nvPr/>
        </p:nvSpPr>
        <p:spPr>
          <a:xfrm>
            <a:off x="3420805" y="5457586"/>
            <a:ext cx="1955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Image is in the public domain.</a:t>
            </a:r>
          </a:p>
          <a:p>
            <a:endParaRPr lang="en-US" sz="9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4D72E74-B72E-65DB-4294-E1381CF77482}"/>
              </a:ext>
            </a:extLst>
          </p:cNvPr>
          <p:cNvSpPr txBox="1"/>
          <p:nvPr/>
        </p:nvSpPr>
        <p:spPr>
          <a:xfrm>
            <a:off x="10287000" y="4257257"/>
            <a:ext cx="1905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© Archive Photos/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Hulton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 Archive/Getty Images.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6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6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6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6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6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98665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81200" y="176586"/>
            <a:ext cx="82296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latin typeface="Calibri" charset="0"/>
            </a:endParaRPr>
          </a:p>
          <a:p>
            <a:r>
              <a:rPr lang="ja-JP" altLang="en-US" dirty="0">
                <a:latin typeface="Proxima Nova Rg" panose="02000506030000020004" pitchFamily="2" charset="77"/>
                <a:ea typeface="Adobe Fan Heiti Std B" charset="0"/>
                <a:cs typeface="Adobe Fan Heiti Std B" charset="0"/>
              </a:rPr>
              <a:t>“</a:t>
            </a:r>
            <a:r>
              <a:rPr lang="en-US" dirty="0">
                <a:latin typeface="Proxima Nova Rg" panose="02000506030000020004" pitchFamily="2" charset="77"/>
                <a:ea typeface="Adobe Fan Heiti Std B" charset="0"/>
                <a:cs typeface="Adobe Fan Heiti Std B" charset="0"/>
              </a:rPr>
              <a:t>One cannot understand the history of education in the United States during the 20</a:t>
            </a:r>
            <a:r>
              <a:rPr lang="en-US" baseline="30000" dirty="0">
                <a:latin typeface="Proxima Nova Rg" panose="02000506030000020004" pitchFamily="2" charset="77"/>
                <a:ea typeface="Adobe Fan Heiti Std B" charset="0"/>
                <a:cs typeface="Adobe Fan Heiti Std B" charset="0"/>
              </a:rPr>
              <a:t>th</a:t>
            </a:r>
            <a:r>
              <a:rPr lang="en-US" dirty="0">
                <a:latin typeface="Proxima Nova Rg" panose="02000506030000020004" pitchFamily="2" charset="77"/>
                <a:ea typeface="Adobe Fan Heiti Std B" charset="0"/>
                <a:cs typeface="Adobe Fan Heiti Std B" charset="0"/>
              </a:rPr>
              <a:t> century unless one realizes that Edward L. Thorndike won and John Dewey lost.</a:t>
            </a:r>
            <a:r>
              <a:rPr lang="ja-JP" altLang="en-US" dirty="0">
                <a:latin typeface="Proxima Nova Rg" panose="02000506030000020004" pitchFamily="2" charset="77"/>
                <a:ea typeface="Adobe Fan Heiti Std B" charset="0"/>
                <a:cs typeface="Adobe Fan Heiti Std B" charset="0"/>
              </a:rPr>
              <a:t>”</a:t>
            </a:r>
            <a:r>
              <a:rPr lang="en-US" dirty="0">
                <a:latin typeface="Proxima Nova Rg" panose="02000506030000020004" pitchFamily="2" charset="77"/>
                <a:ea typeface="Adobe Fan Heiti Std B" charset="0"/>
                <a:cs typeface="Adobe Fan Heiti Std B" charset="0"/>
              </a:rPr>
              <a:t> </a:t>
            </a:r>
          </a:p>
          <a:p>
            <a:endParaRPr lang="en-US" dirty="0">
              <a:latin typeface="Proxima Nova Rg" panose="02000506030000020004" pitchFamily="2" charset="77"/>
              <a:ea typeface="Adobe Fan Heiti Std B" charset="0"/>
              <a:cs typeface="Adobe Fan Heiti Std B" charset="0"/>
            </a:endParaRPr>
          </a:p>
          <a:p>
            <a:r>
              <a:rPr lang="en-US" dirty="0">
                <a:latin typeface="Proxima Nova Rg" panose="02000506030000020004" pitchFamily="2" charset="77"/>
                <a:ea typeface="Adobe Fan Heiti Std B" charset="0"/>
                <a:cs typeface="Adobe Fan Heiti Std B" charset="0"/>
              </a:rPr>
              <a:t>-Ellen </a:t>
            </a:r>
            <a:r>
              <a:rPr lang="en-US" dirty="0" err="1">
                <a:latin typeface="Proxima Nova Rg" panose="02000506030000020004" pitchFamily="2" charset="77"/>
                <a:ea typeface="Adobe Fan Heiti Std B" charset="0"/>
                <a:cs typeface="Adobe Fan Heiti Std B" charset="0"/>
              </a:rPr>
              <a:t>Lagemann</a:t>
            </a:r>
            <a:endParaRPr lang="en-US" dirty="0">
              <a:latin typeface="Proxima Nova Rg" panose="02000506030000020004" pitchFamily="2" charset="77"/>
              <a:ea typeface="Adobe Fan Heiti Std B" charset="0"/>
              <a:cs typeface="Adobe Fan Heiti Std B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3888" y="1860947"/>
            <a:ext cx="3279575" cy="480785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7065" y="2214120"/>
            <a:ext cx="4654410" cy="408695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0243B3E-90E7-05BF-EA00-8A2CA608001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8099" y="6668805"/>
            <a:ext cx="1999325" cy="20923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AA7D828-0E7F-59CB-1917-440B057A104F}"/>
              </a:ext>
            </a:extLst>
          </p:cNvPr>
          <p:cNvSpPr txBox="1"/>
          <p:nvPr/>
        </p:nvSpPr>
        <p:spPr>
          <a:xfrm>
            <a:off x="257175" y="6301074"/>
            <a:ext cx="6164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Left © Lawrence 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Earlbaum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 Associates, Inc. Right © MIT Press.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5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5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5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5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5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4836161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BE2F68FC-5AA4-9EB8-72BA-5CBF10DBCA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2148125"/>
            <a:ext cx="7433374" cy="3716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4AB5811-414D-C6AD-DEF9-2371CAF472FE}"/>
              </a:ext>
            </a:extLst>
          </p:cNvPr>
          <p:cNvSpPr txBox="1"/>
          <p:nvPr/>
        </p:nvSpPr>
        <p:spPr>
          <a:xfrm>
            <a:off x="0" y="173620"/>
            <a:ext cx="121920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Models of Human Cognitive Architecture</a:t>
            </a:r>
            <a:endParaRPr lang="en-US" sz="6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4CBD1A-04D6-77A6-EC94-1A1DD39DEF78}"/>
              </a:ext>
            </a:extLst>
          </p:cNvPr>
          <p:cNvSpPr txBox="1"/>
          <p:nvPr/>
        </p:nvSpPr>
        <p:spPr>
          <a:xfrm>
            <a:off x="691214" y="5569545"/>
            <a:ext cx="52523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</a:t>
            </a:r>
            <a:r>
              <a:rPr lang="en-US" dirty="0" err="1">
                <a:hlinkClick r:id="rId3"/>
              </a:rPr>
              <a:t>www.scotthyoung.com</a:t>
            </a:r>
            <a:r>
              <a:rPr lang="en-US" dirty="0">
                <a:hlinkClick r:id="rId3"/>
              </a:rPr>
              <a:t>/blog/2022/01/04/cognitive-load-theory/</a:t>
            </a:r>
            <a:endParaRPr lang="en-US" dirty="0"/>
          </a:p>
        </p:txBody>
      </p:sp>
      <p:pic>
        <p:nvPicPr>
          <p:cNvPr id="3076" name="Picture 4" descr="The genius of DT Willingham and WDSLS. – teacherhead">
            <a:extLst>
              <a:ext uri="{FF2B5EF4-FFF2-40B4-BE49-F238E27FC236}">
                <a16:creationId xmlns:a16="http://schemas.microsoft.com/office/drawing/2014/main" id="{B345DE00-15FE-F87D-5B5E-124B8B5E84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1101" y="2249961"/>
            <a:ext cx="5816599" cy="327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54E70C-7BE3-C7AB-D688-923B7931378B}"/>
              </a:ext>
            </a:extLst>
          </p:cNvPr>
          <p:cNvSpPr txBox="1"/>
          <p:nvPr/>
        </p:nvSpPr>
        <p:spPr>
          <a:xfrm>
            <a:off x="6261101" y="5699423"/>
            <a:ext cx="61007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https://</a:t>
            </a:r>
            <a:r>
              <a:rPr lang="en-US" dirty="0" err="1">
                <a:hlinkClick r:id="rId5"/>
              </a:rPr>
              <a:t>teacherhead.com</a:t>
            </a:r>
            <a:r>
              <a:rPr lang="en-US" dirty="0">
                <a:hlinkClick r:id="rId5"/>
              </a:rPr>
              <a:t>/2021/06/22/the-genius-of-dt-</a:t>
            </a:r>
            <a:r>
              <a:rPr lang="en-US" dirty="0" err="1">
                <a:hlinkClick r:id="rId5"/>
              </a:rPr>
              <a:t>willingham</a:t>
            </a:r>
            <a:r>
              <a:rPr lang="en-US" dirty="0">
                <a:hlinkClick r:id="rId5"/>
              </a:rPr>
              <a:t>-and-</a:t>
            </a:r>
            <a:r>
              <a:rPr lang="en-US" dirty="0" err="1">
                <a:hlinkClick r:id="rId5"/>
              </a:rPr>
              <a:t>wdsls</a:t>
            </a:r>
            <a:r>
              <a:rPr lang="en-US" dirty="0">
                <a:hlinkClick r:id="rId5"/>
              </a:rPr>
              <a:t>/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B4E17E1-1378-1E5D-8FEA-28BC212FA0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46289" y="6546174"/>
            <a:ext cx="3171136" cy="33186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F437030-1C49-EF37-9066-4E954E60DB90}"/>
              </a:ext>
            </a:extLst>
          </p:cNvPr>
          <p:cNvSpPr txBox="1"/>
          <p:nvPr/>
        </p:nvSpPr>
        <p:spPr>
          <a:xfrm>
            <a:off x="285750" y="6215876"/>
            <a:ext cx="597535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Left © 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ScottHYoung.com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 Services Ltd. Right © Oliver 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Caviglioli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. 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7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7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7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7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7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4855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7E5B3B-07B8-1A15-A4F9-0BD676905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4398F8-352E-0B84-12CB-F13C8895EB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6FA1017-4BF2-3C8C-DE92-D714BA6326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334000"/>
            <a:ext cx="1219200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22EB070-BF77-CD17-3458-092F8C905C7A}"/>
              </a:ext>
            </a:extLst>
          </p:cNvPr>
          <p:cNvSpPr/>
          <p:nvPr/>
        </p:nvSpPr>
        <p:spPr>
          <a:xfrm>
            <a:off x="3814763" y="5414963"/>
            <a:ext cx="4857750" cy="1443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2E9721-A254-2E9C-35D0-C9FE9CFDAA31}"/>
              </a:ext>
            </a:extLst>
          </p:cNvPr>
          <p:cNvSpPr txBox="1"/>
          <p:nvPr/>
        </p:nvSpPr>
        <p:spPr>
          <a:xfrm>
            <a:off x="214313" y="6176963"/>
            <a:ext cx="33861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© 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ReSanskrit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. All rights reserved. This content is excluded from our Creative Commons license. For more information, see</a:t>
            </a:r>
          </a:p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90016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826</Words>
  <Application>Microsoft Macintosh PowerPoint</Application>
  <PresentationFormat>Widescreen</PresentationFormat>
  <Paragraphs>80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</vt:lpstr>
      <vt:lpstr>Calibri</vt:lpstr>
      <vt:lpstr>Calibri Light</vt:lpstr>
      <vt:lpstr>Circular Std Bold</vt:lpstr>
      <vt:lpstr>Circular Std Medium</vt:lpstr>
      <vt:lpstr>Proxima Nova Rg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Education:  Filling Pails or Kindling Flames?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2: Cognitive Load Theory Slides </dc:title>
  <dc:subject/>
  <dc:creator>Justin Reich</dc:creator>
  <cp:keywords/>
  <dc:description/>
  <cp:lastModifiedBy>Cathleen Nalezyty</cp:lastModifiedBy>
  <cp:revision>11</cp:revision>
  <dcterms:created xsi:type="dcterms:W3CDTF">2024-01-17T13:53:36Z</dcterms:created>
  <dcterms:modified xsi:type="dcterms:W3CDTF">2025-05-14T17:21:23Z</dcterms:modified>
  <cp:category/>
</cp:coreProperties>
</file>