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61" r:id="rId3"/>
    <p:sldId id="286" r:id="rId4"/>
    <p:sldId id="264" r:id="rId5"/>
    <p:sldId id="265" r:id="rId6"/>
    <p:sldId id="277" r:id="rId7"/>
    <p:sldId id="278" r:id="rId8"/>
    <p:sldId id="290" r:id="rId9"/>
    <p:sldId id="296" r:id="rId10"/>
    <p:sldId id="297" r:id="rId11"/>
    <p:sldId id="298" r:id="rId12"/>
    <p:sldId id="299" r:id="rId13"/>
    <p:sldId id="301" r:id="rId14"/>
    <p:sldId id="304" r:id="rId15"/>
    <p:sldId id="292" r:id="rId16"/>
    <p:sldId id="302" r:id="rId17"/>
    <p:sldId id="303" r:id="rId18"/>
    <p:sldId id="295" r:id="rId19"/>
    <p:sldId id="268" r:id="rId20"/>
    <p:sldId id="269" r:id="rId21"/>
    <p:sldId id="270" r:id="rId22"/>
    <p:sldId id="305" r:id="rId23"/>
    <p:sldId id="272" r:id="rId24"/>
    <p:sldId id="273" r:id="rId25"/>
    <p:sldId id="274" r:id="rId26"/>
    <p:sldId id="271" r:id="rId27"/>
    <p:sldId id="30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0"/>
    <p:restoredTop sz="96327"/>
  </p:normalViewPr>
  <p:slideViewPr>
    <p:cSldViewPr snapToGrid="0">
      <p:cViewPr varScale="1">
        <p:scale>
          <a:sx n="90" d="100"/>
          <a:sy n="90" d="100"/>
        </p:scale>
        <p:origin x="7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9150D-5309-8B4E-A753-E77A0E56F97D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60F4A-1C0A-A743-A533-CE68744D2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0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https://upload.wikimedia.org/wikipedia/commons/6/62/Plutarch_head_only.jpg</a:t>
            </a:r>
            <a:endParaRPr/>
          </a:p>
        </p:txBody>
      </p:sp>
      <p:sp>
        <p:nvSpPr>
          <p:cNvPr id="142" name="Google Shape;142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0904a0656c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0904a0656c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g20904a0656c_0_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3A189-4B3F-134F-B65A-C51153C84B9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48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0904a0656c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0904a0656c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g20904a0656c_0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0904a065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0904a065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g20904a0656c_0_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20FE7-C84F-E4D5-6D9C-3331594294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4131D3-B449-0106-B3E7-8D1C156C1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E7090-0D46-81C9-6038-CBAAC9057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93303-09D6-30D0-2F5F-91934FA9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1DDFE5-EAE0-7B94-BCCA-AC528078E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21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712AD-56EB-07EF-1A9D-439EAAF91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694EB4-41AA-292C-5806-3C9E183BD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0FC04-8612-A114-1562-CF24AE47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D40B5-EE95-7F3A-79C4-67418B05A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9D2BE-1EE9-F283-0052-BC9BE532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39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17F3B6-53AE-701C-E51D-34F84B8CC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498EC5-4A3E-ED0E-B498-AD2ECFFA1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038D1-AE48-B416-CF7F-9D76710B5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32EB1-832E-871A-A124-1B6B60110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EECFC-0DB9-E95B-862C-E3DAFDB0B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F3114-2AC4-D1A4-9A42-FE5375D54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C5B2E-C7D3-75CE-757A-90D38A5A6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602253-998D-9F55-61A8-7A6D76B19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5F2D5-7B7E-E8C6-CE2A-602ED2BE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8D72D-A99B-DB7C-44DF-131BAD749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86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CF586-7617-DB67-5807-2C2D022D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5FEBD-4585-985A-A937-C230E9F5C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64ADA0-5A1B-DF65-212D-A61D8982E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37ED1-FA90-EC1E-FC64-A13D55B50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76EE5-C13D-DF3A-23C0-36659DBD5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8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D8E31-33EA-495E-24CF-62EF69B47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AAA2D-2FBC-1F67-E7C7-F4E393969E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444B2-6EEF-EB9C-F897-443802576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8E7EF9-9B1B-A0B4-EA06-A2352D053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DDD56-4A7D-AB0E-CB01-42D27CD04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8399EA-DB50-C13E-F4AC-9A833B554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40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44D56-8EC6-90D0-06E1-47F1FC763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87B2E9-6344-88F3-633E-980951783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AA4C6-914A-13CA-F74A-8647D67F1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0AB5A3-1C31-448D-0F46-37DDA4433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9A184-5F1F-1CB7-964A-B2BFF1D30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CC8D40-A687-4061-E976-087763E10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44DB07-57DB-630A-C31E-40B6C65C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40B4AB-17DD-2B5C-1888-1A8E55BB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7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654EA-42CA-8DA8-667D-77B019CC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14B6A5-7070-8F89-94CB-8F546FAB5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4F7F3F-0687-3CCB-963F-CDEDE8354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D66136-65CA-AF97-0F6D-8F991CE6E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34FDCB-8042-C2A3-A7D2-A3FF0EFC1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C45EE6-42E1-4E1E-C2F8-26BA478A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B7C9BC-CA7A-0913-E6D3-E4C2779D9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41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45094-41CD-8BF2-B464-85C61C6B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EE20C-1058-799D-8849-9CCF13EE4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9B460F-838F-364C-F0BE-1D1634E51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8FF12E-264E-B9FD-F018-C2ECD8850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879A3D-F471-35C5-3E50-1B1CF37F5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DC802A-6835-8B4F-F8B0-F5D95EAB0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76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15CB8-29EA-C0DE-F768-4C190867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85ECA7-A5B6-5CC4-7D1C-658FAB05F8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57E050-12C4-BE84-A293-CD8315561F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19C6B6-3B44-A00D-0300-69A56E484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B03A5-2811-82B7-56A0-91D77A5B1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AAF77-32C4-624A-7C45-4AB9E4D3E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05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490BF4-6630-2BA7-B17B-7BC3E0176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11E28-08ED-6375-E73B-62A2370AA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74A99-A00D-A12E-6A99-4471ACAB1B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18433-CD7A-2849-922E-EF8F1C290B68}" type="datetimeFigureOut">
              <a:rPr lang="en-US" smtClean="0"/>
              <a:t>5/14/25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FBBF4-212D-6562-C278-8EF0B7E93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FE2C6-5C7F-126D-30F0-8E815D26B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5240F-832E-5B40-B147-B67AD14A7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3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ocw.mit.edu/help/faq-fair-use/" TargetMode="External"/><Relationship Id="rId5" Type="http://schemas.openxmlformats.org/officeDocument/2006/relationships/hyperlink" Target="https://www.washingtonpost.com/science/2024/02/02/how-humans-learn-language-ai-child/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brendan-c/5722220187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cw.mit.edu/help/faq-fair-use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ocw.mit.edu/help/faq-fair-use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2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cw.mit.edu/help/faq-fair-use/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ocw.mit.edu/terms" TargetMode="External"/><Relationship Id="rId2" Type="http://schemas.openxmlformats.org/officeDocument/2006/relationships/hyperlink" Target="https://ocw.mit.ed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ocw.mit.edu/help/faq-fair-us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cw.mit.edu/help/faq-fair-use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cw.mit.edu/help/faq-fair-use/" TargetMode="External"/><Relationship Id="rId5" Type="http://schemas.openxmlformats.org/officeDocument/2006/relationships/image" Target="../media/image2.tiff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otthyoung.com/blog/2022/01/04/cognitive-load-theory/" TargetMode="External"/><Relationship Id="rId7" Type="http://schemas.openxmlformats.org/officeDocument/2006/relationships/hyperlink" Target="https://ocw.mit.edu/help/faq-fair-use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hyperlink" Target="https://teacherhead.com/2021/06/22/the-genius-of-dt-willingham-and-wdsls/" TargetMode="Externa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://www.youtube.com/watch?v=xMzojQFyMo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cw.mit.edu/help/faq-fair-use/" TargetMode="External"/><Relationship Id="rId4" Type="http://schemas.openxmlformats.org/officeDocument/2006/relationships/hyperlink" Target="https://www.youtube.com/watch?v=xMzojQFyMo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spiral with black lines&#10;&#10;Description automatically generated with medium confidence">
            <a:extLst>
              <a:ext uri="{FF2B5EF4-FFF2-40B4-BE49-F238E27FC236}">
                <a16:creationId xmlns:a16="http://schemas.microsoft.com/office/drawing/2014/main" id="{6E1E410B-95AE-FA7D-A828-92B62F1FC4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532"/>
            <a:ext cx="12192000" cy="68780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6FDF67-CE83-2822-9EC1-3F20F0EC0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788" y="6362065"/>
            <a:ext cx="4930412" cy="5159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4308B1-9D4B-52C0-B8D1-73D3B1985AA4}"/>
              </a:ext>
            </a:extLst>
          </p:cNvPr>
          <p:cNvSpPr txBox="1"/>
          <p:nvPr/>
        </p:nvSpPr>
        <p:spPr>
          <a:xfrm>
            <a:off x="1752600" y="227475"/>
            <a:ext cx="891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  <a:t>Situated Learning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9D3B94-8889-D9C2-8091-75B075855F01}"/>
              </a:ext>
            </a:extLst>
          </p:cNvPr>
          <p:cNvSpPr txBox="1"/>
          <p:nvPr/>
        </p:nvSpPr>
        <p:spPr>
          <a:xfrm>
            <a:off x="91440" y="963449"/>
            <a:ext cx="1210056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4400" b="1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DO NOW:</a:t>
            </a:r>
            <a:r>
              <a:rPr lang="en-US" sz="44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 Turn to a partner. Why would babies be a big problem for cognitive load theorists. </a:t>
            </a:r>
            <a:endParaRPr lang="en-US" sz="4400" b="0" dirty="0">
              <a:effectLst/>
              <a:latin typeface="Proxima Nova Rg" panose="02000506030000020004" pitchFamily="2" charset="77"/>
            </a:endParaRPr>
          </a:p>
        </p:txBody>
      </p:sp>
      <p:pic>
        <p:nvPicPr>
          <p:cNvPr id="2" name="Google Shape;97;g2b5e689e316_0_8">
            <a:extLst>
              <a:ext uri="{FF2B5EF4-FFF2-40B4-BE49-F238E27FC236}">
                <a16:creationId xmlns:a16="http://schemas.microsoft.com/office/drawing/2014/main" id="{C6B28FE8-7A78-C625-BA1D-B747AC551150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72" y="2399675"/>
            <a:ext cx="5490454" cy="388077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98;g2b5e689e316_0_8">
            <a:extLst>
              <a:ext uri="{FF2B5EF4-FFF2-40B4-BE49-F238E27FC236}">
                <a16:creationId xmlns:a16="http://schemas.microsoft.com/office/drawing/2014/main" id="{9D215CC7-E1E1-7E38-7077-E5CB6EF1E016}"/>
              </a:ext>
            </a:extLst>
          </p:cNvPr>
          <p:cNvSpPr txBox="1"/>
          <p:nvPr/>
        </p:nvSpPr>
        <p:spPr>
          <a:xfrm>
            <a:off x="6267175" y="3439018"/>
            <a:ext cx="5383710" cy="2646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hlinkClick r:id="rId5"/>
              </a:rPr>
              <a:t>https://www.washingtonpost.com/science/2024/02/02/how-humans-learn-language-ai-child/</a:t>
            </a:r>
            <a:endParaRPr 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BB366D-061C-2C81-EED8-9F9DCA2E121A}"/>
              </a:ext>
            </a:extLst>
          </p:cNvPr>
          <p:cNvSpPr txBox="1"/>
          <p:nvPr/>
        </p:nvSpPr>
        <p:spPr>
          <a:xfrm>
            <a:off x="177801" y="6269238"/>
            <a:ext cx="591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Background © illustration by Haley McDevitt; published by Jossey-Bass. Cat © Sam's dad / The Washington Post.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730525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A9103-E08D-D590-2D66-C52B70F04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1D0AC-DD6E-6771-B314-FCAC06A2A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oogle Shape;112;g20904a0656c_0_7">
            <a:extLst>
              <a:ext uri="{FF2B5EF4-FFF2-40B4-BE49-F238E27FC236}">
                <a16:creationId xmlns:a16="http://schemas.microsoft.com/office/drawing/2014/main" id="{B537CE26-24D9-35FA-4C2B-57B9B79494D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6771" y="96980"/>
            <a:ext cx="10878457" cy="67610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CBB11A-B50A-CFE1-5850-C7306055E55E}"/>
              </a:ext>
            </a:extLst>
          </p:cNvPr>
          <p:cNvSpPr txBox="1"/>
          <p:nvPr/>
        </p:nvSpPr>
        <p:spPr>
          <a:xfrm>
            <a:off x="218428" y="6391688"/>
            <a:ext cx="11755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Jean Lave / American Psychological Association.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853837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19;g2b5e689e316_0_0">
            <a:extLst>
              <a:ext uri="{FF2B5EF4-FFF2-40B4-BE49-F238E27FC236}">
                <a16:creationId xmlns:a16="http://schemas.microsoft.com/office/drawing/2014/main" id="{539CE057-4C63-52C7-F874-88921024005B}"/>
              </a:ext>
            </a:extLst>
          </p:cNvPr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765" y="0"/>
            <a:ext cx="5245754" cy="679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18;g2b5e689e316_0_0">
            <a:extLst>
              <a:ext uri="{FF2B5EF4-FFF2-40B4-BE49-F238E27FC236}">
                <a16:creationId xmlns:a16="http://schemas.microsoft.com/office/drawing/2014/main" id="{1DD8E222-FD7C-1CF3-91A1-9F7386C5C74B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0187"/>
            <a:ext cx="6043334" cy="228078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153E09-3A21-6846-FE81-B2279A21ECBA}"/>
              </a:ext>
            </a:extLst>
          </p:cNvPr>
          <p:cNvSpPr txBox="1"/>
          <p:nvPr/>
        </p:nvSpPr>
        <p:spPr>
          <a:xfrm>
            <a:off x="185737" y="6119982"/>
            <a:ext cx="512921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Dan Meyer.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478843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C080F-3F22-949D-948A-120C2EEA2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oogle Shape;125;g20904a0656c_0_14">
            <a:extLst>
              <a:ext uri="{FF2B5EF4-FFF2-40B4-BE49-F238E27FC236}">
                <a16:creationId xmlns:a16="http://schemas.microsoft.com/office/drawing/2014/main" id="{68CAED57-2DAD-636F-327E-C289A0BAC92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2400" y="152400"/>
            <a:ext cx="11636749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823B86-C588-CF46-7707-BBB0D7345548}"/>
              </a:ext>
            </a:extLst>
          </p:cNvPr>
          <p:cNvSpPr txBox="1"/>
          <p:nvPr/>
        </p:nvSpPr>
        <p:spPr>
          <a:xfrm>
            <a:off x="218428" y="6391688"/>
            <a:ext cx="11755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Jean Lave / American Psychological Association.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87776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31;g20904a0656c_0_21">
            <a:extLst>
              <a:ext uri="{FF2B5EF4-FFF2-40B4-BE49-F238E27FC236}">
                <a16:creationId xmlns:a16="http://schemas.microsoft.com/office/drawing/2014/main" id="{440594FF-F9F9-C041-AFEE-6F25915F9FA7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53" y="0"/>
            <a:ext cx="6342456" cy="314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31;g20904a0656c_0_21">
            <a:extLst>
              <a:ext uri="{FF2B5EF4-FFF2-40B4-BE49-F238E27FC236}">
                <a16:creationId xmlns:a16="http://schemas.microsoft.com/office/drawing/2014/main" id="{BFD284C0-93D0-2D38-0740-71F90D0FD182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23" y="2873829"/>
            <a:ext cx="6293133" cy="382451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AFC540-7EC2-551A-5AE2-E6EFEF12D917}"/>
              </a:ext>
            </a:extLst>
          </p:cNvPr>
          <p:cNvSpPr txBox="1"/>
          <p:nvPr/>
        </p:nvSpPr>
        <p:spPr>
          <a:xfrm>
            <a:off x="6748856" y="6211669"/>
            <a:ext cx="5224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Jean Lave / American Psychological Association.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35810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27D2B-9F8E-2495-D259-8D204594F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AED08-5EA4-A17D-FAA1-32A9BBA6E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oogle Shape;138;g20904a0656c_0_28">
            <a:extLst>
              <a:ext uri="{FF2B5EF4-FFF2-40B4-BE49-F238E27FC236}">
                <a16:creationId xmlns:a16="http://schemas.microsoft.com/office/drawing/2014/main" id="{62C31F94-B9E2-E5E1-FB76-D9F0CF854C16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543" y="60690"/>
            <a:ext cx="10675257" cy="679731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D5B02E-A60C-A878-951D-B007E7BDA43A}"/>
              </a:ext>
            </a:extLst>
          </p:cNvPr>
          <p:cNvSpPr txBox="1"/>
          <p:nvPr/>
        </p:nvSpPr>
        <p:spPr>
          <a:xfrm>
            <a:off x="218429" y="6488668"/>
            <a:ext cx="11755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Jean Lave / American Psychological Association.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53421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AB5811-414D-C6AD-DEF9-2371CAF472FE}"/>
              </a:ext>
            </a:extLst>
          </p:cNvPr>
          <p:cNvSpPr txBox="1"/>
          <p:nvPr/>
        </p:nvSpPr>
        <p:spPr>
          <a:xfrm>
            <a:off x="0" y="173620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Circular Std Bold" panose="020B0804020101010102" pitchFamily="34" charset="77"/>
              </a:rPr>
              <a:t>Understanding Questions: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E17E1-1378-1E5D-8FEA-28BC212FA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D0B77D-2CA4-E997-39C7-944E4F13DC05}"/>
              </a:ext>
            </a:extLst>
          </p:cNvPr>
          <p:cNvSpPr txBox="1"/>
          <p:nvPr/>
        </p:nvSpPr>
        <p:spPr>
          <a:xfrm>
            <a:off x="685799" y="1194911"/>
            <a:ext cx="11120378" cy="4909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>
                <a:latin typeface="Proxima Nova Rg" panose="02000506030000020004" pitchFamily="2" charset="77"/>
              </a:rPr>
              <a:t>Does situated learning define an equivalent to the “human cognitive architecture” in CLT? What is it?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400" dirty="0">
                <a:latin typeface="Proxima Nova Rg" panose="02000506030000020004" pitchFamily="2" charset="77"/>
              </a:rPr>
              <a:t>What does Resnick propose as a pedagogy that follows from the core insights of situated learning?</a:t>
            </a:r>
          </a:p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400" dirty="0">
              <a:latin typeface="Proxima Nova Rg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94683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ojects, Passion, Peers and Play by Mitchel Resnick 4">
            <a:extLst>
              <a:ext uri="{FF2B5EF4-FFF2-40B4-BE49-F238E27FC236}">
                <a16:creationId xmlns:a16="http://schemas.microsoft.com/office/drawing/2014/main" id="{6E42F777-B3EE-BD9B-06CE-1EAE7C85A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7000" y="63500"/>
            <a:ext cx="9398000" cy="673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AF3E10-2F15-A3F5-5FD8-BEDFAB3A37DA}"/>
              </a:ext>
            </a:extLst>
          </p:cNvPr>
          <p:cNvSpPr txBox="1"/>
          <p:nvPr/>
        </p:nvSpPr>
        <p:spPr>
          <a:xfrm>
            <a:off x="457200" y="6515100"/>
            <a:ext cx="989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Mitchel Resnick.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93280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rst T-Ball Practice - April 2011 | Brendan C | Flickr">
            <a:extLst>
              <a:ext uri="{FF2B5EF4-FFF2-40B4-BE49-F238E27FC236}">
                <a16:creationId xmlns:a16="http://schemas.microsoft.com/office/drawing/2014/main" id="{1C694788-C753-E44F-4192-6411D2462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1029" cy="645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ECB897-7612-46CA-C08D-E4ECE047159D}"/>
              </a:ext>
            </a:extLst>
          </p:cNvPr>
          <p:cNvSpPr txBox="1"/>
          <p:nvPr/>
        </p:nvSpPr>
        <p:spPr>
          <a:xfrm>
            <a:off x="114300" y="6557963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Courtesy of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3"/>
              </a:rPr>
              <a:t>Brendan C on Flickr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 Used under CC BY.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213350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92B06-E875-A20C-3820-798482C07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spiral with black lines&#10;&#10;Description automatically generated with medium confidence">
            <a:extLst>
              <a:ext uri="{FF2B5EF4-FFF2-40B4-BE49-F238E27FC236}">
                <a16:creationId xmlns:a16="http://schemas.microsoft.com/office/drawing/2014/main" id="{2E7D98AD-F03C-EBE1-7755-CE5E3195AA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80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44C120-D631-B7E9-F689-DF6799CC5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788" y="6362065"/>
            <a:ext cx="4930412" cy="5159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D56209-2028-3EE2-263E-B6A64DAB75C1}"/>
              </a:ext>
            </a:extLst>
          </p:cNvPr>
          <p:cNvSpPr txBox="1"/>
          <p:nvPr/>
        </p:nvSpPr>
        <p:spPr>
          <a:xfrm>
            <a:off x="638628" y="0"/>
            <a:ext cx="10668001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4400" b="1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DO NOW:</a:t>
            </a:r>
            <a:r>
              <a:rPr lang="en-US" sz="44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 Draw a Venn Diagram of overlap and differences between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4400" b="0" i="0" u="none" strike="noStrike" dirty="0">
              <a:solidFill>
                <a:srgbClr val="000000"/>
              </a:solidFill>
              <a:effectLst/>
              <a:latin typeface="Proxima Nova Rg" panose="02000506030000020004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4400" b="0" i="0" u="none" strike="noStrike" dirty="0" err="1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instructionists</a:t>
            </a:r>
            <a:r>
              <a:rPr lang="en-US" sz="44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/traditionalist//Cognitive Load Theory/pail fillers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4400" dirty="0">
              <a:solidFill>
                <a:srgbClr val="000000"/>
              </a:solidFill>
              <a:latin typeface="Proxima Nova Rg" panose="02000506030000020004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4400" dirty="0">
                <a:solidFill>
                  <a:srgbClr val="000000"/>
                </a:solidFill>
                <a:latin typeface="Proxima Nova Rg" panose="02000506030000020004" pitchFamily="2" charset="77"/>
              </a:rPr>
              <a:t>a</a:t>
            </a:r>
            <a:r>
              <a:rPr lang="en-US" sz="4400" b="0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nd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4400" dirty="0">
              <a:solidFill>
                <a:srgbClr val="000000"/>
              </a:solidFill>
              <a:latin typeface="Proxima Nova Rg" panose="02000506030000020004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4400" dirty="0">
                <a:solidFill>
                  <a:srgbClr val="000000"/>
                </a:solidFill>
                <a:latin typeface="Proxima Nova Rg" panose="02000506030000020004" pitchFamily="2" charset="77"/>
              </a:rPr>
              <a:t>c</a:t>
            </a:r>
            <a:r>
              <a:rPr lang="en-US" sz="4400" b="0" dirty="0">
                <a:solidFill>
                  <a:srgbClr val="000000"/>
                </a:solidFill>
                <a:effectLst/>
                <a:latin typeface="Proxima Nova Rg" panose="02000506030000020004" pitchFamily="2" charset="77"/>
              </a:rPr>
              <a:t>onstructionist/progressive/situated learning/flame kindlers</a:t>
            </a:r>
            <a:endParaRPr lang="en-US" sz="4400" b="0" dirty="0">
              <a:effectLst/>
              <a:latin typeface="Proxima Nova Rg" panose="02000506030000020004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A5852D-3A2B-05E6-5493-C9471D5C2382}"/>
              </a:ext>
            </a:extLst>
          </p:cNvPr>
          <p:cNvSpPr txBox="1"/>
          <p:nvPr/>
        </p:nvSpPr>
        <p:spPr>
          <a:xfrm>
            <a:off x="9562193" y="5558222"/>
            <a:ext cx="262980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Image © illustration by Haley McDevitt; published by Jossey-Bass.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6140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3"/>
          <p:cNvSpPr/>
          <p:nvPr/>
        </p:nvSpPr>
        <p:spPr>
          <a:xfrm>
            <a:off x="1290919" y="4679577"/>
            <a:ext cx="9592235" cy="2366683"/>
          </a:xfrm>
          <a:prstGeom prst="rect">
            <a:avLst/>
          </a:prstGeom>
          <a:solidFill>
            <a:srgbClr val="FFFFE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2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1" y="0"/>
            <a:ext cx="9184911" cy="4679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3"/>
          <p:cNvSpPr txBox="1"/>
          <p:nvPr/>
        </p:nvSpPr>
        <p:spPr>
          <a:xfrm>
            <a:off x="1649507" y="5903894"/>
            <a:ext cx="905940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8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rPr>
              <a:t>Slide from Jal Mehta and Sarah Fine, Harvard Graduate School of Education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09ECB2-8202-BF9D-F26F-378E85A7A78F}"/>
              </a:ext>
            </a:extLst>
          </p:cNvPr>
          <p:cNvSpPr txBox="1"/>
          <p:nvPr/>
        </p:nvSpPr>
        <p:spPr>
          <a:xfrm>
            <a:off x="3048965" y="14089"/>
            <a:ext cx="6094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3600" b="0" i="0" u="none" strike="noStrike" dirty="0">
                <a:solidFill>
                  <a:srgbClr val="000000"/>
                </a:solidFill>
                <a:effectLst/>
                <a:latin typeface="Circular Std Medium" panose="020B0604020101010102" pitchFamily="34" charset="77"/>
                <a:cs typeface="Circular Std Medium" panose="020B0604020101010102" pitchFamily="34" charset="77"/>
              </a:rPr>
              <a:t>Part I: Foundations</a:t>
            </a:r>
            <a:endParaRPr lang="en-US" sz="3600" b="0" dirty="0">
              <a:effectLst/>
              <a:latin typeface="Circular Std Medium" panose="020B0604020101010102" pitchFamily="34" charset="77"/>
              <a:cs typeface="Circular Std Medium" panose="020B0604020101010102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BBB34E-62F3-D26A-90AC-9523E1257D41}"/>
              </a:ext>
            </a:extLst>
          </p:cNvPr>
          <p:cNvSpPr txBox="1"/>
          <p:nvPr/>
        </p:nvSpPr>
        <p:spPr>
          <a:xfrm>
            <a:off x="699492" y="2820966"/>
            <a:ext cx="3911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Theories of Teaching and Learning: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Cognitive Load Theory  (</a:t>
            </a:r>
            <a:r>
              <a:rPr lang="en-US" i="1" dirty="0" err="1">
                <a:latin typeface="Proxima Nova Rg" panose="02000506030000020004" pitchFamily="2" charset="77"/>
              </a:rPr>
              <a:t>Mens</a:t>
            </a:r>
            <a:r>
              <a:rPr lang="en-US" dirty="0">
                <a:latin typeface="Proxima Nova Rg" panose="02000506030000020004" pitchFamily="2" charset="77"/>
              </a:rPr>
              <a:t>)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Situated Learning (</a:t>
            </a:r>
            <a:r>
              <a:rPr lang="en-US" i="1" dirty="0">
                <a:latin typeface="Proxima Nova Rg" panose="02000506030000020004" pitchFamily="2" charset="77"/>
              </a:rPr>
              <a:t>Manus</a:t>
            </a:r>
            <a:r>
              <a:rPr lang="en-US" dirty="0">
                <a:latin typeface="Proxima Nova Rg" panose="02000506030000020004" pitchFamily="2" charset="77"/>
              </a:rPr>
              <a:t>)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D2E76B-5B54-D541-0E1B-F82690B5E0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0451" y="660420"/>
            <a:ext cx="2029731" cy="200491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02F451C-696D-A9CB-9796-E662BBE74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4744" y="776850"/>
            <a:ext cx="2176569" cy="21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DE0706-7EB5-005A-8ACC-7302DFC1967F}"/>
              </a:ext>
            </a:extLst>
          </p:cNvPr>
          <p:cNvSpPr txBox="1"/>
          <p:nvPr/>
        </p:nvSpPr>
        <p:spPr>
          <a:xfrm>
            <a:off x="6631666" y="2820966"/>
            <a:ext cx="311655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EdTech and MIT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MIT Museum and Gen AI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CS and Equity in Mass.</a:t>
            </a: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Online Learning for Teachers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67672D-576D-65AE-8FC4-8BF130DE7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945" y="1020584"/>
            <a:ext cx="2870200" cy="1689100"/>
          </a:xfrm>
          <a:prstGeom prst="rect">
            <a:avLst/>
          </a:prstGeom>
        </p:spPr>
      </p:pic>
      <p:pic>
        <p:nvPicPr>
          <p:cNvPr id="1028" name="Picture 4" descr="Teachers and Machines: The Classroom of Technology Since 1920: Cuban,  Larry: 9780807727928: Amazon.com: Books">
            <a:extLst>
              <a:ext uri="{FF2B5EF4-FFF2-40B4-BE49-F238E27FC236}">
                <a16:creationId xmlns:a16="http://schemas.microsoft.com/office/drawing/2014/main" id="{BBEE2B60-597C-5542-562F-EA78158F8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900" y="4149897"/>
            <a:ext cx="1444927" cy="219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003FB9-E995-365E-F50F-651941F1D750}"/>
              </a:ext>
            </a:extLst>
          </p:cNvPr>
          <p:cNvSpPr txBox="1"/>
          <p:nvPr/>
        </p:nvSpPr>
        <p:spPr>
          <a:xfrm>
            <a:off x="2253757" y="4298294"/>
            <a:ext cx="24085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EdTech Before the Internet</a:t>
            </a:r>
          </a:p>
          <a:p>
            <a:pPr algn="ctr"/>
            <a:endParaRPr lang="en-US" b="1" dirty="0">
              <a:latin typeface="Proxima Nova Rg" panose="02000506030000020004" pitchFamily="2" charset="77"/>
            </a:endParaRP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Larry Cuban’s </a:t>
            </a:r>
            <a:r>
              <a:rPr lang="en-US" i="1" dirty="0">
                <a:latin typeface="Proxima Nova Rg" panose="02000506030000020004" pitchFamily="2" charset="77"/>
              </a:rPr>
              <a:t>Teachers and Machines</a:t>
            </a:r>
            <a:endParaRPr lang="en-US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EEE648-E468-4C58-3DC0-42EF14F18682}"/>
              </a:ext>
            </a:extLst>
          </p:cNvPr>
          <p:cNvSpPr txBox="1"/>
          <p:nvPr/>
        </p:nvSpPr>
        <p:spPr>
          <a:xfrm>
            <a:off x="8818532" y="4188721"/>
            <a:ext cx="24085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Proxima Nova Rg" panose="02000506030000020004" pitchFamily="2" charset="77"/>
              </a:rPr>
              <a:t>Changing Practices in Schools</a:t>
            </a:r>
          </a:p>
          <a:p>
            <a:pPr algn="ctr"/>
            <a:endParaRPr lang="en-US" b="1" dirty="0">
              <a:latin typeface="Proxima Nova Rg" panose="02000506030000020004" pitchFamily="2" charset="77"/>
            </a:endParaRPr>
          </a:p>
          <a:p>
            <a:pPr algn="ctr"/>
            <a:r>
              <a:rPr lang="en-US" dirty="0">
                <a:latin typeface="Proxima Nova Rg" panose="02000506030000020004" pitchFamily="2" charset="77"/>
              </a:rPr>
              <a:t>Justin Reich’s </a:t>
            </a:r>
            <a:r>
              <a:rPr lang="en-US" i="1" dirty="0">
                <a:latin typeface="Proxima Nova Rg" panose="02000506030000020004" pitchFamily="2" charset="77"/>
              </a:rPr>
              <a:t>Iterate: The Secret to Innovation in Schools</a:t>
            </a:r>
            <a:endParaRPr lang="en-US" i="1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CDEACB35-9640-4777-4F42-3675D0833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8518" y="4047099"/>
            <a:ext cx="1571119" cy="229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26374B-1CAC-C589-B8CC-86A4A26FB8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3806" y="6458840"/>
            <a:ext cx="3367906" cy="352454"/>
          </a:xfrm>
          <a:prstGeom prst="rect">
            <a:avLst/>
          </a:prstGeom>
        </p:spPr>
      </p:pic>
      <p:sp>
        <p:nvSpPr>
          <p:cNvPr id="3" name="Donut 2">
            <a:extLst>
              <a:ext uri="{FF2B5EF4-FFF2-40B4-BE49-F238E27FC236}">
                <a16:creationId xmlns:a16="http://schemas.microsoft.com/office/drawing/2014/main" id="{78220B38-1D56-8DA4-A0FB-8EB04C192BB7}"/>
              </a:ext>
            </a:extLst>
          </p:cNvPr>
          <p:cNvSpPr/>
          <p:nvPr/>
        </p:nvSpPr>
        <p:spPr>
          <a:xfrm>
            <a:off x="128591" y="14090"/>
            <a:ext cx="5009706" cy="4338092"/>
          </a:xfrm>
          <a:prstGeom prst="donut">
            <a:avLst>
              <a:gd name="adj" fmla="val 5482"/>
            </a:avLst>
          </a:prstGeom>
          <a:solidFill>
            <a:srgbClr val="FF0000">
              <a:alpha val="6913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6CDED2-13D1-DC94-51A1-6B0215CC5857}"/>
              </a:ext>
            </a:extLst>
          </p:cNvPr>
          <p:cNvSpPr txBox="1"/>
          <p:nvPr/>
        </p:nvSpPr>
        <p:spPr>
          <a:xfrm>
            <a:off x="216560" y="6350169"/>
            <a:ext cx="76558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MIT seal © MIT. Teachers and Machines © Teachers College Press. Iterate © Jossey-Bass. </a:t>
            </a:r>
          </a:p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8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80B64D-A8AC-430F-8101-BBE1DF5022BE}"/>
              </a:ext>
            </a:extLst>
          </p:cNvPr>
          <p:cNvSpPr txBox="1"/>
          <p:nvPr/>
        </p:nvSpPr>
        <p:spPr>
          <a:xfrm>
            <a:off x="8189945" y="797659"/>
            <a:ext cx="26212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Image by Justin Reich generated in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DallE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5904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"/>
          <p:cNvSpPr txBox="1"/>
          <p:nvPr/>
        </p:nvSpPr>
        <p:spPr>
          <a:xfrm>
            <a:off x="4495800" y="445598"/>
            <a:ext cx="28157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Identity</a:t>
            </a:r>
            <a:endParaRPr/>
          </a:p>
        </p:txBody>
      </p:sp>
      <p:sp>
        <p:nvSpPr>
          <p:cNvPr id="182" name="Google Shape;182;p24"/>
          <p:cNvSpPr txBox="1"/>
          <p:nvPr/>
        </p:nvSpPr>
        <p:spPr>
          <a:xfrm>
            <a:off x="1962417" y="5169031"/>
            <a:ext cx="28157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Mastery</a:t>
            </a:r>
            <a:endParaRPr/>
          </a:p>
        </p:txBody>
      </p:sp>
      <p:sp>
        <p:nvSpPr>
          <p:cNvPr id="183" name="Google Shape;183;p24"/>
          <p:cNvSpPr txBox="1"/>
          <p:nvPr/>
        </p:nvSpPr>
        <p:spPr>
          <a:xfrm>
            <a:off x="7039428" y="5120602"/>
            <a:ext cx="36285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Creativity</a:t>
            </a:r>
            <a:endParaRPr/>
          </a:p>
        </p:txBody>
      </p:sp>
      <p:sp>
        <p:nvSpPr>
          <p:cNvPr id="184" name="Google Shape;184;p24"/>
          <p:cNvSpPr/>
          <p:nvPr/>
        </p:nvSpPr>
        <p:spPr>
          <a:xfrm>
            <a:off x="2205318" y="233083"/>
            <a:ext cx="2061883" cy="4778189"/>
          </a:xfrm>
          <a:prstGeom prst="bentArrow">
            <a:avLst>
              <a:gd name="adj1" fmla="val 25000"/>
              <a:gd name="adj2" fmla="val 24565"/>
              <a:gd name="adj3" fmla="val 25000"/>
              <a:gd name="adj4" fmla="val 43750"/>
            </a:avLst>
          </a:prstGeom>
          <a:gradFill>
            <a:gsLst>
              <a:gs pos="0">
                <a:schemeClr val="dk1"/>
              </a:gs>
              <a:gs pos="100000">
                <a:srgbClr val="BABABA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4"/>
          <p:cNvSpPr/>
          <p:nvPr/>
        </p:nvSpPr>
        <p:spPr>
          <a:xfrm rot="5400000">
            <a:off x="6272238" y="1736118"/>
            <a:ext cx="4565673" cy="2093965"/>
          </a:xfrm>
          <a:prstGeom prst="bentArrow">
            <a:avLst>
              <a:gd name="adj1" fmla="val 25973"/>
              <a:gd name="adj2" fmla="val 25000"/>
              <a:gd name="adj3" fmla="val 25000"/>
              <a:gd name="adj4" fmla="val 43750"/>
            </a:avLst>
          </a:prstGeom>
          <a:gradFill>
            <a:gsLst>
              <a:gs pos="0">
                <a:schemeClr val="dk1"/>
              </a:gs>
              <a:gs pos="100000">
                <a:srgbClr val="BABABA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2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0369" y="1600781"/>
            <a:ext cx="3584180" cy="31472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081E7C-DD62-3C94-46E0-F778194181A7}"/>
              </a:ext>
            </a:extLst>
          </p:cNvPr>
          <p:cNvSpPr txBox="1"/>
          <p:nvPr/>
        </p:nvSpPr>
        <p:spPr>
          <a:xfrm>
            <a:off x="257175" y="6301074"/>
            <a:ext cx="6164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Lawrence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Earlbaum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Associates,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5"/>
          <p:cNvSpPr txBox="1"/>
          <p:nvPr/>
        </p:nvSpPr>
        <p:spPr>
          <a:xfrm>
            <a:off x="4495800" y="445598"/>
            <a:ext cx="28157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Identity</a:t>
            </a:r>
            <a:endParaRPr/>
          </a:p>
        </p:txBody>
      </p:sp>
      <p:sp>
        <p:nvSpPr>
          <p:cNvPr id="192" name="Google Shape;192;p25"/>
          <p:cNvSpPr txBox="1"/>
          <p:nvPr/>
        </p:nvSpPr>
        <p:spPr>
          <a:xfrm>
            <a:off x="1962417" y="5169031"/>
            <a:ext cx="28157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Mastery</a:t>
            </a:r>
            <a:endParaRPr/>
          </a:p>
        </p:txBody>
      </p:sp>
      <p:sp>
        <p:nvSpPr>
          <p:cNvPr id="193" name="Google Shape;193;p25"/>
          <p:cNvSpPr txBox="1"/>
          <p:nvPr/>
        </p:nvSpPr>
        <p:spPr>
          <a:xfrm>
            <a:off x="7039428" y="5120602"/>
            <a:ext cx="36285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Creativity</a:t>
            </a:r>
            <a:endParaRPr/>
          </a:p>
        </p:txBody>
      </p:sp>
      <p:pic>
        <p:nvPicPr>
          <p:cNvPr id="194" name="Google Shape;194;p2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8190" y="1721224"/>
            <a:ext cx="2230241" cy="3269534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5"/>
          <p:cNvSpPr/>
          <p:nvPr/>
        </p:nvSpPr>
        <p:spPr>
          <a:xfrm flipH="1">
            <a:off x="7629816" y="360342"/>
            <a:ext cx="2111354" cy="4778189"/>
          </a:xfrm>
          <a:prstGeom prst="bentArrow">
            <a:avLst>
              <a:gd name="adj1" fmla="val 25000"/>
              <a:gd name="adj2" fmla="val 24565"/>
              <a:gd name="adj3" fmla="val 25000"/>
              <a:gd name="adj4" fmla="val 43750"/>
            </a:avLst>
          </a:prstGeom>
          <a:gradFill>
            <a:gsLst>
              <a:gs pos="0">
                <a:schemeClr val="dk1"/>
              </a:gs>
              <a:gs pos="100000">
                <a:srgbClr val="BABABA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5"/>
          <p:cNvSpPr/>
          <p:nvPr/>
        </p:nvSpPr>
        <p:spPr>
          <a:xfrm rot="-5400000" flipH="1">
            <a:off x="820292" y="1811767"/>
            <a:ext cx="4565673" cy="2148857"/>
          </a:xfrm>
          <a:prstGeom prst="bentArrow">
            <a:avLst>
              <a:gd name="adj1" fmla="val 25973"/>
              <a:gd name="adj2" fmla="val 25000"/>
              <a:gd name="adj3" fmla="val 25000"/>
              <a:gd name="adj4" fmla="val 43750"/>
            </a:avLst>
          </a:prstGeom>
          <a:gradFill>
            <a:gsLst>
              <a:gs pos="0">
                <a:schemeClr val="dk1"/>
              </a:gs>
              <a:gs pos="100000">
                <a:srgbClr val="BABABA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1EA5C3-A1FB-772B-BE32-89D6D8A0354C}"/>
              </a:ext>
            </a:extLst>
          </p:cNvPr>
          <p:cNvSpPr txBox="1"/>
          <p:nvPr/>
        </p:nvSpPr>
        <p:spPr>
          <a:xfrm>
            <a:off x="255776" y="6323851"/>
            <a:ext cx="533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MIT Press.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https://ocw.mit.edu/help/faq-fair-use/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"/>
          <p:cNvSpPr txBox="1"/>
          <p:nvPr/>
        </p:nvSpPr>
        <p:spPr>
          <a:xfrm>
            <a:off x="4495800" y="445598"/>
            <a:ext cx="28157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Identity</a:t>
            </a:r>
            <a:endParaRPr/>
          </a:p>
        </p:txBody>
      </p:sp>
      <p:sp>
        <p:nvSpPr>
          <p:cNvPr id="202" name="Google Shape;202;p26"/>
          <p:cNvSpPr txBox="1"/>
          <p:nvPr/>
        </p:nvSpPr>
        <p:spPr>
          <a:xfrm>
            <a:off x="1962417" y="5169031"/>
            <a:ext cx="28157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Mastery</a:t>
            </a:r>
            <a:endParaRPr/>
          </a:p>
        </p:txBody>
      </p:sp>
      <p:sp>
        <p:nvSpPr>
          <p:cNvPr id="203" name="Google Shape;203;p26"/>
          <p:cNvSpPr txBox="1"/>
          <p:nvPr/>
        </p:nvSpPr>
        <p:spPr>
          <a:xfrm>
            <a:off x="7039428" y="5120602"/>
            <a:ext cx="36285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Creativity</a:t>
            </a:r>
            <a:endParaRPr/>
          </a:p>
        </p:txBody>
      </p:sp>
      <p:pic>
        <p:nvPicPr>
          <p:cNvPr id="204" name="Google Shape;204;p2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094" y="1434353"/>
            <a:ext cx="3621187" cy="35769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D237AD-5D8B-0A73-5A8C-E1C9EA5FE394}"/>
              </a:ext>
            </a:extLst>
          </p:cNvPr>
          <p:cNvSpPr txBox="1"/>
          <p:nvPr/>
        </p:nvSpPr>
        <p:spPr>
          <a:xfrm>
            <a:off x="374575" y="6298560"/>
            <a:ext cx="648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MIT seal © MIT.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0904a0656c_0_42"/>
          <p:cNvSpPr txBox="1">
            <a:spLocks noGrp="1"/>
          </p:cNvSpPr>
          <p:nvPr>
            <p:ph type="title"/>
          </p:nvPr>
        </p:nvSpPr>
        <p:spPr>
          <a:xfrm>
            <a:off x="1981200" y="951313"/>
            <a:ext cx="8229600" cy="11430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ctr" anchorCtr="0"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en-US"/>
              <a:t>Koedinger’s Knowledge-Learning-Instruction Framework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B954BE-5CFB-00D7-ED76-609AC97C8D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602283"/>
            <a:ext cx="7772400" cy="56534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EE479A-18ED-3840-38C9-7D15B1CB7CD9}"/>
              </a:ext>
            </a:extLst>
          </p:cNvPr>
          <p:cNvSpPr txBox="1"/>
          <p:nvPr/>
        </p:nvSpPr>
        <p:spPr>
          <a:xfrm>
            <a:off x="400050" y="6420081"/>
            <a:ext cx="10751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Cognitive Science Society,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0904a0656c_0_35"/>
          <p:cNvSpPr txBox="1"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 algn="ctr">
              <a:spcBef>
                <a:spcPts val="0"/>
              </a:spcBef>
            </a:pPr>
            <a:endParaRPr/>
          </a:p>
        </p:txBody>
      </p:sp>
      <p:sp>
        <p:nvSpPr>
          <p:cNvPr id="217" name="Google Shape;217;g20904a0656c_0_35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8229600" cy="45261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marL="0" indent="0">
              <a:spcBef>
                <a:spcPts val="360"/>
              </a:spcBef>
              <a:buNone/>
            </a:pPr>
            <a:endParaRPr/>
          </a:p>
        </p:txBody>
      </p:sp>
      <p:pic>
        <p:nvPicPr>
          <p:cNvPr id="218" name="Google Shape;218;g20904a0656c_0_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1" y="75173"/>
            <a:ext cx="9144001" cy="67076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9239C0-2D5F-059B-A508-4BC25D2EE9E1}"/>
              </a:ext>
            </a:extLst>
          </p:cNvPr>
          <p:cNvSpPr txBox="1"/>
          <p:nvPr/>
        </p:nvSpPr>
        <p:spPr>
          <a:xfrm>
            <a:off x="400050" y="6420081"/>
            <a:ext cx="10751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Cognitive Science Society,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0904a0656c_0_48"/>
          <p:cNvSpPr txBox="1"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 algn="ctr">
              <a:spcBef>
                <a:spcPts val="0"/>
              </a:spcBef>
            </a:pPr>
            <a:endParaRPr/>
          </a:p>
        </p:txBody>
      </p:sp>
      <p:sp>
        <p:nvSpPr>
          <p:cNvPr id="225" name="Google Shape;225;g20904a0656c_0_48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8229600" cy="45261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marL="0" indent="0">
              <a:spcBef>
                <a:spcPts val="360"/>
              </a:spcBef>
              <a:buNone/>
            </a:pPr>
            <a:endParaRPr/>
          </a:p>
        </p:txBody>
      </p:sp>
      <p:pic>
        <p:nvPicPr>
          <p:cNvPr id="226" name="Google Shape;226;g20904a0656c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7273" y="-14287"/>
            <a:ext cx="819745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CB3C7A-E004-FC8B-D2C0-B37AE2330E8C}"/>
              </a:ext>
            </a:extLst>
          </p:cNvPr>
          <p:cNvSpPr txBox="1"/>
          <p:nvPr/>
        </p:nvSpPr>
        <p:spPr>
          <a:xfrm>
            <a:off x="10629900" y="4805594"/>
            <a:ext cx="129333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Cognitive Science Society, Inc.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C4331-C819-FF34-DF15-6FD8DBD109BB}"/>
              </a:ext>
            </a:extLst>
          </p:cNvPr>
          <p:cNvSpPr txBox="1"/>
          <p:nvPr/>
        </p:nvSpPr>
        <p:spPr>
          <a:xfrm>
            <a:off x="3491697" y="173620"/>
            <a:ext cx="52086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Assignments</a:t>
            </a:r>
            <a:endParaRPr lang="en-US" sz="6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0CDBF7-86EB-E07C-2DE6-96C53B8AFAB1}"/>
              </a:ext>
            </a:extLst>
          </p:cNvPr>
          <p:cNvSpPr txBox="1"/>
          <p:nvPr/>
        </p:nvSpPr>
        <p:spPr>
          <a:xfrm>
            <a:off x="685799" y="1194911"/>
            <a:ext cx="11120378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457200" rtl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b="0" i="0" strike="noStrike" dirty="0">
                <a:solidFill>
                  <a:srgbClr val="1155CC"/>
                </a:solidFill>
                <a:effectLst/>
                <a:latin typeface="Proxima Nova Rg" panose="02000506030000020004" pitchFamily="2" charset="77"/>
              </a:rPr>
              <a:t>Assignment #1- EdTech From a Learning Science Perspective</a:t>
            </a:r>
          </a:p>
          <a:p>
            <a:pPr marL="13716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b="0" dirty="0">
                <a:effectLst/>
                <a:latin typeface="Proxima Nova Rg" panose="02000506030000020004" pitchFamily="2" charset="77"/>
              </a:rPr>
              <a:t>Evaluate an education technology and identify its pedagogical roots. Then, reimagine the technology from alternative pedagogical perspective. </a:t>
            </a:r>
          </a:p>
          <a:p>
            <a:pPr marL="1371600" lvl="1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Proxima Nova Rg" panose="02000506030000020004" pitchFamily="2" charset="77"/>
              </a:rPr>
              <a:t>Example: Scratch is a community-centered platform for learning creative computing. It’s inspired by constructivism. </a:t>
            </a:r>
          </a:p>
          <a:p>
            <a:pPr marL="1828800" lvl="2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Proxima Nova Rg" panose="02000506030000020004" pitchFamily="2" charset="77"/>
              </a:rPr>
              <a:t>Connect specific features of Scratch with specific principals of constructivism</a:t>
            </a:r>
          </a:p>
          <a:p>
            <a:pPr marL="1828800" lvl="2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Proxima Nova Rg" panose="02000506030000020004" pitchFamily="2" charset="77"/>
              </a:rPr>
              <a:t>Redesign Scratch through </a:t>
            </a:r>
            <a:r>
              <a:rPr lang="en-US" sz="3200" dirty="0" err="1">
                <a:latin typeface="Proxima Nova Rg" panose="02000506030000020004" pitchFamily="2" charset="77"/>
              </a:rPr>
              <a:t>instructionism</a:t>
            </a:r>
            <a:endParaRPr lang="en-US" sz="3200" dirty="0">
              <a:latin typeface="Proxima Nova Rg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57437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AC7C-F645-4B40-AA3A-0B640638B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139" y="985838"/>
            <a:ext cx="9215436" cy="42784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OpenCourseWare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CMS.595 Learning, Media, and Technology</a:t>
            </a: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Spring 2024</a:t>
            </a: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information about citing these materials or our Terms of Use, visit: 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US" sz="1600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ocw.mit.edu</a:t>
            </a:r>
            <a:r>
              <a:rPr lang="en-US" sz="1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/terms </a:t>
            </a:r>
            <a:endParaRPr lang="en-US" sz="1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757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4550" y="3429000"/>
            <a:ext cx="10515600" cy="2852737"/>
          </a:xfrm>
        </p:spPr>
        <p:txBody>
          <a:bodyPr/>
          <a:lstStyle/>
          <a:p>
            <a:pPr algn="ctr"/>
            <a:r>
              <a:rPr lang="en-US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  <a:t>Education: </a:t>
            </a:r>
            <a:br>
              <a:rPr lang="en-US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</a:br>
            <a:r>
              <a:rPr lang="en-US" dirty="0">
                <a:latin typeface="Circular Std Medium" panose="020B0604020101010102" pitchFamily="34" charset="77"/>
                <a:cs typeface="Circular Std Medium" panose="020B0604020101010102" pitchFamily="34" charset="77"/>
              </a:rPr>
              <a:t>Filling Pails or Kindling Flames?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4E8993-EBE4-EE4B-B420-1A216DBBC4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1920" y="286870"/>
            <a:ext cx="3621187" cy="35769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3526E79-0EB6-2217-55F2-5A265E0EB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337" y="6457749"/>
            <a:ext cx="4016088" cy="4202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A8D8E3-5A01-6657-A1F6-3630468E0067}"/>
              </a:ext>
            </a:extLst>
          </p:cNvPr>
          <p:cNvSpPr txBox="1"/>
          <p:nvPr/>
        </p:nvSpPr>
        <p:spPr>
          <a:xfrm>
            <a:off x="374575" y="6298560"/>
            <a:ext cx="648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MIT seal © MIT.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0" y="0"/>
            <a:ext cx="2590800" cy="332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9"/>
          <p:cNvSpPr txBox="1"/>
          <p:nvPr/>
        </p:nvSpPr>
        <p:spPr>
          <a:xfrm>
            <a:off x="4317574" y="186372"/>
            <a:ext cx="5769856" cy="6740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36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rPr>
              <a:t>For the mind does not require filling like a bottle, but rather, like wood, it only requires kindling to create in it an impulse to think independently and an ardent desire for truth.  Plutarch (~50 AD), </a:t>
            </a:r>
            <a:r>
              <a:rPr lang="en-US" sz="3600" i="1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rPr>
              <a:t>On Listening</a:t>
            </a:r>
            <a:endParaRPr/>
          </a:p>
          <a:p>
            <a:endParaRPr sz="3600">
              <a:solidFill>
                <a:schemeClr val="dk1"/>
              </a:solidFill>
              <a:latin typeface="Palatino"/>
              <a:ea typeface="Palatino"/>
              <a:cs typeface="Palatino"/>
              <a:sym typeface="Palatino"/>
            </a:endParaRPr>
          </a:p>
          <a:p>
            <a:r>
              <a:rPr lang="en-US" sz="36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rPr>
              <a:t>Translation from 1927 Loeb Classic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87C7BA-0365-9199-F8A7-1587EE6D3EA5}"/>
              </a:ext>
            </a:extLst>
          </p:cNvPr>
          <p:cNvSpPr txBox="1"/>
          <p:nvPr/>
        </p:nvSpPr>
        <p:spPr>
          <a:xfrm>
            <a:off x="342901" y="6229350"/>
            <a:ext cx="37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Photo 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Odysses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at Wikimedia.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1" y="116335"/>
            <a:ext cx="6146371" cy="2515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41694" y="1726845"/>
            <a:ext cx="6526306" cy="51311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4F5D16-6048-28FD-2F06-D04C51D52267}"/>
              </a:ext>
            </a:extLst>
          </p:cNvPr>
          <p:cNvSpPr txBox="1"/>
          <p:nvPr/>
        </p:nvSpPr>
        <p:spPr>
          <a:xfrm>
            <a:off x="357188" y="6211669"/>
            <a:ext cx="3914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Condé Nast.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upload.wikimedia.org/wikipedia/commons/6/66/PSM_V80_D211_Edward_Lee_Thorndik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345598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ttp://21steducation.files.wordpress.com/2012/03/john_dewey-p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930276"/>
            <a:ext cx="3429000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905000" y="5657850"/>
            <a:ext cx="3379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/>
              <a:t>Edward Thorndike</a:t>
            </a:r>
          </a:p>
          <a:p>
            <a:pPr algn="ctr" eaLnBrk="1" hangingPunct="1"/>
            <a:endParaRPr lang="en-US" dirty="0"/>
          </a:p>
          <a:p>
            <a:pPr algn="ctr" eaLnBrk="1" hangingPunct="1"/>
            <a:r>
              <a:rPr lang="en-US" b="1" dirty="0"/>
              <a:t>Education as Science of Delivery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6907214" y="5657851"/>
            <a:ext cx="3379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/>
              <a:t>John Dewey</a:t>
            </a:r>
          </a:p>
          <a:p>
            <a:pPr algn="ctr" eaLnBrk="1" hangingPunct="1"/>
            <a:endParaRPr lang="en-US"/>
          </a:p>
          <a:p>
            <a:pPr algn="ctr" eaLnBrk="1" hangingPunct="1"/>
            <a:r>
              <a:rPr lang="en-US" b="1"/>
              <a:t>Education as Life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18116E-788C-8942-953D-8FC111959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C42C97-3CE3-B882-E35A-F5E84E5C6FE5}"/>
              </a:ext>
            </a:extLst>
          </p:cNvPr>
          <p:cNvSpPr txBox="1"/>
          <p:nvPr/>
        </p:nvSpPr>
        <p:spPr>
          <a:xfrm>
            <a:off x="3420805" y="5457586"/>
            <a:ext cx="1955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Image is in the public domain.</a:t>
            </a:r>
          </a:p>
          <a:p>
            <a:endParaRPr lang="en-US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589713-278D-0191-2DA8-2A396A45AC90}"/>
              </a:ext>
            </a:extLst>
          </p:cNvPr>
          <p:cNvSpPr txBox="1"/>
          <p:nvPr/>
        </p:nvSpPr>
        <p:spPr>
          <a:xfrm>
            <a:off x="10287000" y="4257257"/>
            <a:ext cx="190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© Archive Photos/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Hulton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Archive/Getty Images.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6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866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176586"/>
            <a:ext cx="8229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Calibri" charset="0"/>
            </a:endParaRPr>
          </a:p>
          <a:p>
            <a:r>
              <a:rPr lang="ja-JP" alt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“</a:t>
            </a:r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One cannot understand the history of education in the United States during the 20</a:t>
            </a:r>
            <a:r>
              <a:rPr lang="en-US" baseline="30000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th</a:t>
            </a:r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 century unless one realizes that Edward L. Thorndike won and John Dewey lost.</a:t>
            </a:r>
            <a:r>
              <a:rPr lang="ja-JP" alt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”</a:t>
            </a:r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 </a:t>
            </a:r>
          </a:p>
          <a:p>
            <a:endParaRPr lang="en-US" dirty="0">
              <a:latin typeface="Proxima Nova Rg" panose="02000506030000020004" pitchFamily="2" charset="77"/>
              <a:ea typeface="Adobe Fan Heiti Std B" charset="0"/>
              <a:cs typeface="Adobe Fan Heiti Std B" charset="0"/>
            </a:endParaRPr>
          </a:p>
          <a:p>
            <a:r>
              <a:rPr lang="en-US" dirty="0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-Ellen </a:t>
            </a:r>
            <a:r>
              <a:rPr lang="en-US" dirty="0" err="1">
                <a:latin typeface="Proxima Nova Rg" panose="02000506030000020004" pitchFamily="2" charset="77"/>
                <a:ea typeface="Adobe Fan Heiti Std B" charset="0"/>
                <a:cs typeface="Adobe Fan Heiti Std B" charset="0"/>
              </a:rPr>
              <a:t>Lagemann</a:t>
            </a:r>
            <a:endParaRPr lang="en-US" dirty="0">
              <a:latin typeface="Proxima Nova Rg" panose="02000506030000020004" pitchFamily="2" charset="77"/>
              <a:ea typeface="Adobe Fan Heiti Std B" charset="0"/>
              <a:cs typeface="Adobe Fan Heiti Std B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888" y="1860947"/>
            <a:ext cx="3279575" cy="48078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065" y="2214120"/>
            <a:ext cx="4654410" cy="4086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243B3E-90E7-05BF-EA00-8A2CA60800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8099" y="6668805"/>
            <a:ext cx="1999325" cy="2092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3F366B-D0B4-9123-5988-AB5D6C2C7A49}"/>
              </a:ext>
            </a:extLst>
          </p:cNvPr>
          <p:cNvSpPr txBox="1"/>
          <p:nvPr/>
        </p:nvSpPr>
        <p:spPr>
          <a:xfrm>
            <a:off x="257175" y="6301074"/>
            <a:ext cx="616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Left © Lawrence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Earlbaum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Associates, Inc. Right © MIT Press.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83616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E2F68FC-5AA4-9EB8-72BA-5CBF10DBC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12612"/>
            <a:ext cx="7433374" cy="371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AB5811-414D-C6AD-DEF9-2371CAF472FE}"/>
              </a:ext>
            </a:extLst>
          </p:cNvPr>
          <p:cNvSpPr txBox="1"/>
          <p:nvPr/>
        </p:nvSpPr>
        <p:spPr>
          <a:xfrm>
            <a:off x="0" y="173620"/>
            <a:ext cx="1219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Circular Std Bold" panose="020B0804020101010102" pitchFamily="34" charset="77"/>
                <a:cs typeface="Circular Std Bold" panose="020B0804020101010102" pitchFamily="34" charset="77"/>
              </a:rPr>
              <a:t>Models of Human Cognitive Architecture</a:t>
            </a:r>
            <a:endParaRPr lang="en-US" sz="6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4CBD1A-04D6-77A6-EC94-1A1DD39DEF78}"/>
              </a:ext>
            </a:extLst>
          </p:cNvPr>
          <p:cNvSpPr txBox="1"/>
          <p:nvPr/>
        </p:nvSpPr>
        <p:spPr>
          <a:xfrm>
            <a:off x="691214" y="5569545"/>
            <a:ext cx="52523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err="1">
                <a:hlinkClick r:id="rId3"/>
              </a:rPr>
              <a:t>www.scotthyoung.com</a:t>
            </a:r>
            <a:r>
              <a:rPr lang="en-US" dirty="0">
                <a:hlinkClick r:id="rId3"/>
              </a:rPr>
              <a:t>/blog/2022/01/04/cognitive-load-theory/</a:t>
            </a:r>
            <a:endParaRPr lang="en-US" dirty="0"/>
          </a:p>
        </p:txBody>
      </p:sp>
      <p:pic>
        <p:nvPicPr>
          <p:cNvPr id="3076" name="Picture 4" descr="The genius of DT Willingham and WDSLS. – teacherhead">
            <a:extLst>
              <a:ext uri="{FF2B5EF4-FFF2-40B4-BE49-F238E27FC236}">
                <a16:creationId xmlns:a16="http://schemas.microsoft.com/office/drawing/2014/main" id="{B345DE00-15FE-F87D-5B5E-124B8B5E8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1101" y="2249961"/>
            <a:ext cx="5816599" cy="327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54E70C-7BE3-C7AB-D688-923B7931378B}"/>
              </a:ext>
            </a:extLst>
          </p:cNvPr>
          <p:cNvSpPr txBox="1"/>
          <p:nvPr/>
        </p:nvSpPr>
        <p:spPr>
          <a:xfrm>
            <a:off x="6261101" y="5699423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err="1">
                <a:hlinkClick r:id="rId5"/>
              </a:rPr>
              <a:t>teacherhead.com</a:t>
            </a:r>
            <a:r>
              <a:rPr lang="en-US" dirty="0">
                <a:hlinkClick r:id="rId5"/>
              </a:rPr>
              <a:t>/2021/06/22/the-genius-of-dt-</a:t>
            </a:r>
            <a:r>
              <a:rPr lang="en-US" dirty="0" err="1">
                <a:hlinkClick r:id="rId5"/>
              </a:rPr>
              <a:t>willingham</a:t>
            </a:r>
            <a:r>
              <a:rPr lang="en-US" dirty="0">
                <a:hlinkClick r:id="rId5"/>
              </a:rPr>
              <a:t>-and-</a:t>
            </a:r>
            <a:r>
              <a:rPr lang="en-US" dirty="0" err="1">
                <a:hlinkClick r:id="rId5"/>
              </a:rPr>
              <a:t>wdsls</a:t>
            </a:r>
            <a:r>
              <a:rPr lang="en-US" dirty="0">
                <a:hlinkClick r:id="rId5"/>
              </a:rPr>
              <a:t>/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E17E1-1378-1E5D-8FEA-28BC212FA0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6289" y="6546174"/>
            <a:ext cx="3171136" cy="3318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80DFF5-928F-6720-DB46-3A008FA52F20}"/>
              </a:ext>
            </a:extLst>
          </p:cNvPr>
          <p:cNvSpPr txBox="1"/>
          <p:nvPr/>
        </p:nvSpPr>
        <p:spPr>
          <a:xfrm>
            <a:off x="285750" y="6215876"/>
            <a:ext cx="59753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Left ©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ScottHYoung.com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Services Ltd. Right © Oliver 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Caviglioli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 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7"/>
              </a:rPr>
              <a:t>-fair-use/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85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6;g20904a0656c_0_0" descr="A wonderful clip made for television of Seymour Papert's early work on using computers to spark childrens' imaginations. Seymour Papert was the man behind the LOGO programming language. &#10; &#10;This video was originally downloaded by me in 2008 from the MIT CSAIL  AI History website (http://projects.csail.mit.edu/films/aifilms/paper.php). That site no longer seems to function, so I've uploaded the film here to preserve it. &#10; &#10;Original rights probably belong to CSAIL, but I'm not certain." title="Seymour Papert">
            <a:hlinkClick r:id="rId2"/>
            <a:extLst>
              <a:ext uri="{FF2B5EF4-FFF2-40B4-BE49-F238E27FC236}">
                <a16:creationId xmlns:a16="http://schemas.microsoft.com/office/drawing/2014/main" id="{6BA2E756-2516-83A5-B04A-3BE01899EDC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1789" y="0"/>
            <a:ext cx="9133114" cy="684985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AE2CF9-7732-CEDF-08AD-2DD81EA83C3C}"/>
              </a:ext>
            </a:extLst>
          </p:cNvPr>
          <p:cNvSpPr txBox="1"/>
          <p:nvPr/>
        </p:nvSpPr>
        <p:spPr>
          <a:xfrm>
            <a:off x="1" y="5329238"/>
            <a:ext cx="2871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222222"/>
                </a:solidFill>
                <a:latin typeface="Verdana" panose="020B0604030504040204" pitchFamily="34" charset="0"/>
              </a:rPr>
              <a:t>©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 Unknown. Obtained from Seth Morabito's page at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www.youtube.com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watch?v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4"/>
              </a:rPr>
              <a:t>=xMzojQFyMo0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</a:rPr>
              <a:t>. All rights reserved. This content is excluded from our Creative Commons license. For more information, see 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https://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ocw.mit.edu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/help/</a:t>
            </a:r>
            <a:r>
              <a:rPr lang="en-US" sz="900" dirty="0" err="1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faq</a:t>
            </a:r>
            <a:r>
              <a:rPr lang="en-US" sz="900" dirty="0">
                <a:solidFill>
                  <a:srgbClr val="222222"/>
                </a:solidFill>
                <a:effectLst/>
                <a:latin typeface="Verdana" panose="020B0604030504040204" pitchFamily="34" charset="0"/>
                <a:hlinkClick r:id="rId5"/>
              </a:rPr>
              <a:t>-fair-use/.</a:t>
            </a:r>
            <a:endParaRPr lang="en-US" sz="900" dirty="0">
              <a:solidFill>
                <a:srgbClr val="222222"/>
              </a:solidFill>
              <a:effectLst/>
              <a:latin typeface="Verdana" panose="020B0604030504040204" pitchFamily="34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9002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Words>1366</Words>
  <Application>Microsoft Macintosh PowerPoint</Application>
  <PresentationFormat>Widescreen</PresentationFormat>
  <Paragraphs>100</Paragraphs>
  <Slides>27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Calibri</vt:lpstr>
      <vt:lpstr>Calibri Light</vt:lpstr>
      <vt:lpstr>Circular Std Bold</vt:lpstr>
      <vt:lpstr>Circular Std Medium</vt:lpstr>
      <vt:lpstr>Palatino</vt:lpstr>
      <vt:lpstr>Proxima Nova Rg</vt:lpstr>
      <vt:lpstr>Verdana</vt:lpstr>
      <vt:lpstr>Office Theme</vt:lpstr>
      <vt:lpstr>PowerPoint Presentation</vt:lpstr>
      <vt:lpstr>PowerPoint Presentation</vt:lpstr>
      <vt:lpstr>Education:  Filling Pails or Kindling Flames?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Koedinger’s Knowledge-Learning-Instruction Framework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3: Situated Learning Slides </dc:title>
  <dc:subject/>
  <dc:creator>Justin Reich</dc:creator>
  <cp:keywords/>
  <dc:description/>
  <cp:lastModifiedBy>Cathleen Nalezyty</cp:lastModifiedBy>
  <cp:revision>14</cp:revision>
  <dcterms:created xsi:type="dcterms:W3CDTF">2024-01-17T13:53:36Z</dcterms:created>
  <dcterms:modified xsi:type="dcterms:W3CDTF">2025-05-14T17:22:37Z</dcterms:modified>
  <cp:category/>
</cp:coreProperties>
</file>