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0"/>
  </p:notesMasterIdLst>
  <p:sldIdLst>
    <p:sldId id="256" r:id="rId2"/>
    <p:sldId id="287" r:id="rId3"/>
    <p:sldId id="269" r:id="rId4"/>
    <p:sldId id="265" r:id="rId5"/>
    <p:sldId id="276" r:id="rId6"/>
    <p:sldId id="275" r:id="rId7"/>
    <p:sldId id="288" r:id="rId8"/>
    <p:sldId id="279" r:id="rId9"/>
    <p:sldId id="289" r:id="rId10"/>
    <p:sldId id="270" r:id="rId11"/>
    <p:sldId id="272" r:id="rId12"/>
    <p:sldId id="274" r:id="rId13"/>
    <p:sldId id="277" r:id="rId14"/>
    <p:sldId id="278" r:id="rId15"/>
    <p:sldId id="280" r:id="rId16"/>
    <p:sldId id="290" r:id="rId17"/>
    <p:sldId id="291" r:id="rId18"/>
    <p:sldId id="292" r:id="rId19"/>
    <p:sldId id="282" r:id="rId20"/>
    <p:sldId id="294" r:id="rId21"/>
    <p:sldId id="293" r:id="rId22"/>
    <p:sldId id="285" r:id="rId23"/>
    <p:sldId id="284" r:id="rId24"/>
    <p:sldId id="281" r:id="rId25"/>
    <p:sldId id="296" r:id="rId26"/>
    <p:sldId id="297" r:id="rId27"/>
    <p:sldId id="286" r:id="rId28"/>
    <p:sldId id="306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268"/>
    <p:restoredTop sz="94717"/>
  </p:normalViewPr>
  <p:slideViewPr>
    <p:cSldViewPr snapToGrid="0" snapToObjects="1">
      <p:cViewPr varScale="1">
        <p:scale>
          <a:sx n="85" d="100"/>
          <a:sy n="85" d="100"/>
        </p:scale>
        <p:origin x="156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E32CE8-DD2D-0A4C-9E66-82516B07B187}" type="datetimeFigureOut">
              <a:rPr lang="en-US" smtClean="0"/>
              <a:t>5/14/25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A5EF91-CBCA-4442-99D5-9E2967F9BD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165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A5EF91-CBCA-4442-99D5-9E2967F9BD1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7081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CB485-31D8-F647-9C46-AA979DB27310}" type="datetimeFigureOut">
              <a:rPr lang="en-US" smtClean="0"/>
              <a:t>5/14/25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A9FA1-EBFD-DB43-9BD2-310C9F745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997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CB485-31D8-F647-9C46-AA979DB27310}" type="datetimeFigureOut">
              <a:rPr lang="en-US" smtClean="0"/>
              <a:t>5/14/25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A9FA1-EBFD-DB43-9BD2-310C9F745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235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CB485-31D8-F647-9C46-AA979DB27310}" type="datetimeFigureOut">
              <a:rPr lang="en-US" smtClean="0"/>
              <a:t>5/14/25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A9FA1-EBFD-DB43-9BD2-310C9F745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134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CB485-31D8-F647-9C46-AA979DB27310}" type="datetimeFigureOut">
              <a:rPr lang="en-US" smtClean="0"/>
              <a:t>5/14/25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A9FA1-EBFD-DB43-9BD2-310C9F745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367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CB485-31D8-F647-9C46-AA979DB27310}" type="datetimeFigureOut">
              <a:rPr lang="en-US" smtClean="0"/>
              <a:t>5/14/25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A9FA1-EBFD-DB43-9BD2-310C9F745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30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CB485-31D8-F647-9C46-AA979DB27310}" type="datetimeFigureOut">
              <a:rPr lang="en-US" smtClean="0"/>
              <a:t>5/14/25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A9FA1-EBFD-DB43-9BD2-310C9F745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787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CB485-31D8-F647-9C46-AA979DB27310}" type="datetimeFigureOut">
              <a:rPr lang="en-US" smtClean="0"/>
              <a:t>5/14/25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A9FA1-EBFD-DB43-9BD2-310C9F745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276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CB485-31D8-F647-9C46-AA979DB27310}" type="datetimeFigureOut">
              <a:rPr lang="en-US" smtClean="0"/>
              <a:t>5/14/25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A9FA1-EBFD-DB43-9BD2-310C9F745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742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CB485-31D8-F647-9C46-AA979DB27310}" type="datetimeFigureOut">
              <a:rPr lang="en-US" smtClean="0"/>
              <a:t>5/14/25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A9FA1-EBFD-DB43-9BD2-310C9F745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59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CB485-31D8-F647-9C46-AA979DB27310}" type="datetimeFigureOut">
              <a:rPr lang="en-US" smtClean="0"/>
              <a:t>5/14/25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A9FA1-EBFD-DB43-9BD2-310C9F745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152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CB485-31D8-F647-9C46-AA979DB27310}" type="datetimeFigureOut">
              <a:rPr lang="en-US" smtClean="0"/>
              <a:t>5/14/25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A9FA1-EBFD-DB43-9BD2-310C9F745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379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CCB485-31D8-F647-9C46-AA979DB27310}" type="datetimeFigureOut">
              <a:rPr lang="en-US" smtClean="0"/>
              <a:t>5/14/25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6A9FA1-EBFD-DB43-9BD2-310C9F745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344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tsl.mit.edu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ocw.mit.edu/help/faq-fair-use/" TargetMode="Externa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ocw.mit.edu/help/faq-fair-use/" TargetMode="Externa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thenounproject.com/icon/university-1574556/" TargetMode="External"/><Relationship Id="rId3" Type="http://schemas.openxmlformats.org/officeDocument/2006/relationships/image" Target="../media/image15.png"/><Relationship Id="rId7" Type="http://schemas.openxmlformats.org/officeDocument/2006/relationships/hyperlink" Target="https://thenounproject.com/icon/storefront-3049644/" TargetMode="External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hyperlink" Target="https://ocw.mit.edu/help/faq-fair-use/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ocw.mit.edu/help/faq-fair-use/" TargetMode="Externa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ocw.mit.edu/help/faq-fair-use/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ocw.mit.edu/help/faq-fair-use/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ocw.mit.edu/help/faq-fair-use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ocw.mit.edu/help/faq-fair-use/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ocw.mit.edu/help/faq-fair-use/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ocw.mit.edu/help/faq-fair-use/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ocw.mit.edu/help/faq-fair-use/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ocw.mit.edu/terms" TargetMode="External"/><Relationship Id="rId2" Type="http://schemas.openxmlformats.org/officeDocument/2006/relationships/hyperlink" Target="https://ocw.mit.edu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tiff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tiff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tiff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1A3CEB7-C8BF-CA47-B40E-203163534D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757738" cy="68599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18EF0A6-83EF-7040-A161-57307BD4084F}"/>
              </a:ext>
            </a:extLst>
          </p:cNvPr>
          <p:cNvSpPr txBox="1"/>
          <p:nvPr/>
        </p:nvSpPr>
        <p:spPr>
          <a:xfrm>
            <a:off x="4927718" y="1428750"/>
            <a:ext cx="4046301" cy="14157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Justin Reich</a:t>
            </a:r>
          </a:p>
          <a:p>
            <a:pPr algn="ctr"/>
            <a:r>
              <a:rPr lang="en-US" b="1" dirty="0">
                <a:latin typeface="Proxima Nova Rg" panose="02000506030000020004" pitchFamily="2" charset="77"/>
                <a:cs typeface="Circular Std Bold" panose="020B0804020101010102" pitchFamily="34" charset="77"/>
              </a:rPr>
              <a:t>Mitsui Career Development Professor</a:t>
            </a:r>
          </a:p>
          <a:p>
            <a:pPr algn="ctr"/>
            <a:r>
              <a:rPr lang="en-US" b="1" dirty="0">
                <a:latin typeface="Proxima Nova Rg" panose="02000506030000020004" pitchFamily="2" charset="77"/>
                <a:cs typeface="Circular Std Bold" panose="020B0804020101010102" pitchFamily="34" charset="77"/>
              </a:rPr>
              <a:t>Massachusetts Institute of Technology</a:t>
            </a:r>
          </a:p>
          <a:p>
            <a:pPr algn="ctr"/>
            <a:r>
              <a:rPr lang="en-US" b="1" dirty="0" err="1">
                <a:latin typeface="Proxima Nova Rg" panose="02000506030000020004" pitchFamily="2" charset="77"/>
                <a:cs typeface="Circular Std Bold" panose="020B0804020101010102" pitchFamily="34" charset="77"/>
                <a:hlinkClick r:id="rId4"/>
              </a:rPr>
              <a:t>tsl.mit.edu</a:t>
            </a:r>
            <a:r>
              <a:rPr lang="en-US" b="1" dirty="0">
                <a:latin typeface="Proxima Nova Rg" panose="02000506030000020004" pitchFamily="2" charset="77"/>
                <a:cs typeface="Circular Std Bold" panose="020B0804020101010102" pitchFamily="34" charset="77"/>
                <a:hlinkClick r:id="rId4"/>
              </a:rPr>
              <a:t> </a:t>
            </a:r>
            <a:endParaRPr lang="en-US" b="1" dirty="0">
              <a:latin typeface="Proxima Nova Rg" panose="02000506030000020004" pitchFamily="2" charset="77"/>
              <a:cs typeface="Circular Std Bold" panose="020B0804020101010102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716454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81D073-48F4-1642-ACD1-BE575C62A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5276A2-1231-8B44-A3EA-2D508A259A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031"/>
          <a:stretch/>
        </p:blipFill>
        <p:spPr>
          <a:xfrm>
            <a:off x="0" y="-7143"/>
            <a:ext cx="9144000" cy="237648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9144DA-BB6D-9A48-84F8-E99BB4CE1E4E}"/>
              </a:ext>
            </a:extLst>
          </p:cNvPr>
          <p:cNvSpPr/>
          <p:nvPr/>
        </p:nvSpPr>
        <p:spPr>
          <a:xfrm>
            <a:off x="1734524" y="2479621"/>
            <a:ext cx="56749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Three Big Bets of MOOCs</a:t>
            </a:r>
            <a:endParaRPr lang="en-US" sz="3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1E2CFF-2BF8-2948-A2C7-0EDDBC90705A}"/>
              </a:ext>
            </a:extLst>
          </p:cNvPr>
          <p:cNvSpPr txBox="1"/>
          <p:nvPr/>
        </p:nvSpPr>
        <p:spPr>
          <a:xfrm>
            <a:off x="148280" y="3099997"/>
            <a:ext cx="884743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en-US" sz="3600" dirty="0">
                <a:latin typeface="Proxima Nova Rg" panose="02000506030000020004" pitchFamily="2" charset="77"/>
              </a:rPr>
              <a:t>Provide new pathways into higher education for people with limited access</a:t>
            </a:r>
          </a:p>
          <a:p>
            <a:pPr marL="342900" indent="-342900">
              <a:buAutoNum type="arabicParenR"/>
            </a:pPr>
            <a:r>
              <a:rPr lang="en-US" sz="3600" dirty="0">
                <a:latin typeface="Proxima Nova Rg" panose="02000506030000020004" pitchFamily="2" charset="77"/>
              </a:rPr>
              <a:t> Reorganize (disrupt, unbundle, etc.) higher education </a:t>
            </a:r>
          </a:p>
          <a:p>
            <a:pPr marL="342900" indent="-342900">
              <a:buAutoNum type="arabicParenR"/>
            </a:pPr>
            <a:r>
              <a:rPr lang="en-US" sz="3600" dirty="0">
                <a:latin typeface="Proxima Nova Rg" panose="02000506030000020004" pitchFamily="2" charset="77"/>
              </a:rPr>
              <a:t> Create a new data-driven science of learning</a:t>
            </a:r>
          </a:p>
          <a:p>
            <a:pPr marL="342900" indent="-342900">
              <a:buAutoNum type="arabicParenR"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1546862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81D073-48F4-1642-ACD1-BE575C62A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5276A2-1231-8B44-A3EA-2D508A259A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031"/>
          <a:stretch/>
        </p:blipFill>
        <p:spPr>
          <a:xfrm>
            <a:off x="0" y="-7143"/>
            <a:ext cx="9144000" cy="237648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9144DA-BB6D-9A48-84F8-E99BB4CE1E4E}"/>
              </a:ext>
            </a:extLst>
          </p:cNvPr>
          <p:cNvSpPr/>
          <p:nvPr/>
        </p:nvSpPr>
        <p:spPr>
          <a:xfrm>
            <a:off x="2768459" y="2453666"/>
            <a:ext cx="36070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New Pathways?</a:t>
            </a:r>
            <a:endParaRPr lang="en-US" sz="36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A960AC-86DD-1647-95D6-0B689E4112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306" y="3608104"/>
            <a:ext cx="4155131" cy="293032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2AF1474-0C98-9D41-A912-0C5A332943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8565" y="3658985"/>
            <a:ext cx="3771900" cy="2768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C26241B-58D0-854A-9BB0-80446B6FC6FC}"/>
              </a:ext>
            </a:extLst>
          </p:cNvPr>
          <p:cNvSpPr txBox="1"/>
          <p:nvPr/>
        </p:nvSpPr>
        <p:spPr>
          <a:xfrm>
            <a:off x="120306" y="6427585"/>
            <a:ext cx="704000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Article © Springer Nature Limited.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5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5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5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5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5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2906919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81D073-48F4-1642-ACD1-BE575C62A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5276A2-1231-8B44-A3EA-2D508A259A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031"/>
          <a:stretch/>
        </p:blipFill>
        <p:spPr>
          <a:xfrm>
            <a:off x="0" y="-7143"/>
            <a:ext cx="9144000" cy="237648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9144DA-BB6D-9A48-84F8-E99BB4CE1E4E}"/>
              </a:ext>
            </a:extLst>
          </p:cNvPr>
          <p:cNvSpPr/>
          <p:nvPr/>
        </p:nvSpPr>
        <p:spPr>
          <a:xfrm>
            <a:off x="2768459" y="2453666"/>
            <a:ext cx="36070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New Pathways?</a:t>
            </a:r>
            <a:endParaRPr lang="en-US" sz="36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9D2195E-A7D3-9749-9092-D3556096D9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8590" y="3099997"/>
            <a:ext cx="5168098" cy="339287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F63896B-D844-E84A-A3D0-E02DB84DE5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611" y="3184319"/>
            <a:ext cx="2907914" cy="324549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5EDBC00-DAE7-16B3-1702-FA4CF2767053}"/>
              </a:ext>
            </a:extLst>
          </p:cNvPr>
          <p:cNvSpPr txBox="1"/>
          <p:nvPr/>
        </p:nvSpPr>
        <p:spPr>
          <a:xfrm>
            <a:off x="375611" y="6429812"/>
            <a:ext cx="875751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Article © American Association for the Advancement of Science.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5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5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5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5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5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7327502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81D073-48F4-1642-ACD1-BE575C62A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5276A2-1231-8B44-A3EA-2D508A259A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031"/>
          <a:stretch/>
        </p:blipFill>
        <p:spPr>
          <a:xfrm>
            <a:off x="0" y="-7143"/>
            <a:ext cx="9144000" cy="237648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9144DA-BB6D-9A48-84F8-E99BB4CE1E4E}"/>
              </a:ext>
            </a:extLst>
          </p:cNvPr>
          <p:cNvSpPr/>
          <p:nvPr/>
        </p:nvSpPr>
        <p:spPr>
          <a:xfrm>
            <a:off x="2768459" y="2382723"/>
            <a:ext cx="36070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New Pathways?</a:t>
            </a:r>
            <a:endParaRPr lang="en-US" sz="3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1E2CFF-2BF8-2948-A2C7-0EDDBC90705A}"/>
              </a:ext>
            </a:extLst>
          </p:cNvPr>
          <p:cNvSpPr txBox="1"/>
          <p:nvPr/>
        </p:nvSpPr>
        <p:spPr>
          <a:xfrm>
            <a:off x="148279" y="2958607"/>
            <a:ext cx="884743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en-US" sz="2800" dirty="0">
                <a:latin typeface="Proxima Nova Rg" panose="02000506030000020004" pitchFamily="2" charset="77"/>
              </a:rPr>
              <a:t>MOOCs reduce costs by digitizing faculty labor</a:t>
            </a:r>
          </a:p>
          <a:p>
            <a:pPr marL="342900" indent="-342900">
              <a:buAutoNum type="arabicParenR"/>
            </a:pPr>
            <a:r>
              <a:rPr lang="en-US" sz="2800" dirty="0">
                <a:latin typeface="Proxima Nova Rg" panose="02000506030000020004" pitchFamily="2" charset="77"/>
              </a:rPr>
              <a:t> No faculty + many peers = minimal human contact</a:t>
            </a:r>
          </a:p>
          <a:p>
            <a:pPr marL="342900" indent="-342900">
              <a:buAutoNum type="arabicParenR"/>
            </a:pPr>
            <a:r>
              <a:rPr lang="en-US" sz="2800" dirty="0">
                <a:latin typeface="Proxima Nova Rg" panose="02000506030000020004" pitchFamily="2" charset="77"/>
              </a:rPr>
              <a:t> Individual, self-paced learning, requires high self-regulated learning</a:t>
            </a:r>
          </a:p>
          <a:p>
            <a:r>
              <a:rPr lang="en-US" sz="2800" dirty="0">
                <a:latin typeface="Proxima Nova Rg" panose="02000506030000020004" pitchFamily="2" charset="77"/>
              </a:rPr>
              <a:t>4) Most people are not good at self-regulated learning</a:t>
            </a:r>
          </a:p>
          <a:p>
            <a:r>
              <a:rPr lang="en-US" sz="2800" dirty="0">
                <a:latin typeface="Proxima Nova Rg" panose="02000506030000020004" pitchFamily="2" charset="77"/>
              </a:rPr>
              <a:t>5) The best preparation for independent, self-regulated learning is an apprenticeship in formal education systems</a:t>
            </a:r>
          </a:p>
          <a:p>
            <a:pPr marL="342900" indent="-342900">
              <a:buAutoNum type="arabicParenR"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2422698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81D073-48F4-1642-ACD1-BE575C62A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5276A2-1231-8B44-A3EA-2D508A259A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031"/>
          <a:stretch/>
        </p:blipFill>
        <p:spPr>
          <a:xfrm>
            <a:off x="0" y="-7143"/>
            <a:ext cx="9144000" cy="237648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9144DA-BB6D-9A48-84F8-E99BB4CE1E4E}"/>
              </a:ext>
            </a:extLst>
          </p:cNvPr>
          <p:cNvSpPr/>
          <p:nvPr/>
        </p:nvSpPr>
        <p:spPr>
          <a:xfrm>
            <a:off x="2451064" y="2385506"/>
            <a:ext cx="42418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Disrupt Higher Ed?</a:t>
            </a:r>
            <a:endParaRPr lang="en-US" sz="36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2F7D11-FF72-3C49-BE21-37AED95656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6807" y="3265086"/>
            <a:ext cx="3073400" cy="3149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943D881-FE88-D54F-813C-712ADF5638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5911" y="4864749"/>
            <a:ext cx="1674879" cy="16527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637CEF5-DA91-214A-9D39-8EAC71853D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0295" y="2976431"/>
            <a:ext cx="2138062" cy="1916118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BB242320-6AD1-B742-90AD-C4519251F41C}"/>
              </a:ext>
            </a:extLst>
          </p:cNvPr>
          <p:cNvCxnSpPr>
            <a:cxnSpLocks/>
          </p:cNvCxnSpPr>
          <p:nvPr/>
        </p:nvCxnSpPr>
        <p:spPr>
          <a:xfrm>
            <a:off x="3404799" y="5563442"/>
            <a:ext cx="1054293" cy="0"/>
          </a:xfrm>
          <a:prstGeom prst="straightConnector1">
            <a:avLst/>
          </a:prstGeom>
          <a:ln w="7620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B53D36E-C611-E743-958A-4AC039FED7AB}"/>
              </a:ext>
            </a:extLst>
          </p:cNvPr>
          <p:cNvCxnSpPr>
            <a:cxnSpLocks/>
          </p:cNvCxnSpPr>
          <p:nvPr/>
        </p:nvCxnSpPr>
        <p:spPr>
          <a:xfrm>
            <a:off x="3404799" y="4158049"/>
            <a:ext cx="1785039" cy="0"/>
          </a:xfrm>
          <a:prstGeom prst="straightConnector1">
            <a:avLst/>
          </a:prstGeom>
          <a:ln w="76200">
            <a:solidFill>
              <a:schemeClr val="accent1">
                <a:lumMod val="60000"/>
                <a:lumOff val="4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CC448FA5-7582-C344-B487-178A266436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68" y="4308566"/>
            <a:ext cx="1283716" cy="1283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B64E36E-4840-54BC-0C29-923D643A2A9D}"/>
              </a:ext>
            </a:extLst>
          </p:cNvPr>
          <p:cNvSpPr txBox="1"/>
          <p:nvPr/>
        </p:nvSpPr>
        <p:spPr>
          <a:xfrm>
            <a:off x="2447" y="6663067"/>
            <a:ext cx="7130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Storefront courtesy of 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7"/>
              </a:rPr>
              <a:t>Eucalyp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 and University courtesy 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8"/>
              </a:rPr>
              <a:t>Massupa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8"/>
              </a:rPr>
              <a:t> 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8"/>
              </a:rPr>
              <a:t>Kaewgahya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 from the Noun Project. Used under CC BY.</a:t>
            </a:r>
          </a:p>
          <a:p>
            <a:endParaRPr lang="en-US" sz="9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BCF0B5-B527-C83E-5D87-565BF9FBEBCA}"/>
              </a:ext>
            </a:extLst>
          </p:cNvPr>
          <p:cNvSpPr txBox="1"/>
          <p:nvPr/>
        </p:nvSpPr>
        <p:spPr>
          <a:xfrm>
            <a:off x="0" y="6378966"/>
            <a:ext cx="92899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Student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source unknown.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9"/>
              </a:rPr>
              <a:t>https://ocw.mit.edu/help/faq-fair-use/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85241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81D073-48F4-1642-ACD1-BE575C62A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5276A2-1231-8B44-A3EA-2D508A259A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031"/>
          <a:stretch/>
        </p:blipFill>
        <p:spPr>
          <a:xfrm>
            <a:off x="0" y="-7143"/>
            <a:ext cx="9144000" cy="237648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9144DA-BB6D-9A48-84F8-E99BB4CE1E4E}"/>
              </a:ext>
            </a:extLst>
          </p:cNvPr>
          <p:cNvSpPr/>
          <p:nvPr/>
        </p:nvSpPr>
        <p:spPr>
          <a:xfrm>
            <a:off x="2768459" y="2382723"/>
            <a:ext cx="42418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Disrupt Higher Ed?</a:t>
            </a:r>
            <a:endParaRPr lang="en-US" sz="3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1E2CFF-2BF8-2948-A2C7-0EDDBC90705A}"/>
              </a:ext>
            </a:extLst>
          </p:cNvPr>
          <p:cNvSpPr txBox="1"/>
          <p:nvPr/>
        </p:nvSpPr>
        <p:spPr>
          <a:xfrm>
            <a:off x="148279" y="2958607"/>
            <a:ext cx="8847437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en-US" sz="2800" dirty="0">
                <a:latin typeface="Proxima Nova Rg" panose="02000506030000020004" pitchFamily="2" charset="77"/>
              </a:rPr>
              <a:t>People tried out storefronts, but paying customers wanted legitimacy</a:t>
            </a:r>
          </a:p>
          <a:p>
            <a:pPr marL="342900" indent="-342900">
              <a:buAutoNum type="arabicParenR"/>
            </a:pPr>
            <a:r>
              <a:rPr lang="en-US" sz="2800" dirty="0">
                <a:latin typeface="Proxima Nova Rg" panose="02000506030000020004" pitchFamily="2" charset="77"/>
              </a:rPr>
              <a:t>Traditional registrar arrangements confer legitimacy</a:t>
            </a:r>
          </a:p>
          <a:p>
            <a:pPr marL="342900" indent="-342900">
              <a:buAutoNum type="arabicParenR"/>
            </a:pPr>
            <a:r>
              <a:rPr lang="en-US" sz="2800" dirty="0">
                <a:latin typeface="Proxima Nova Rg" panose="02000506030000020004" pitchFamily="2" charset="77"/>
              </a:rPr>
              <a:t>MOOC providers move towards the space occupied by Online Program Managers</a:t>
            </a:r>
          </a:p>
          <a:p>
            <a:pPr marL="342900" indent="-342900">
              <a:buAutoNum type="arabicParenR"/>
            </a:pPr>
            <a:r>
              <a:rPr lang="en-US" sz="2800" dirty="0">
                <a:latin typeface="Proxima Nova Rg" panose="02000506030000020004" pitchFamily="2" charset="77"/>
              </a:rPr>
              <a:t>Rather than disrupting higher education, MOOCs have been domesticated by existing systems</a:t>
            </a:r>
          </a:p>
          <a:p>
            <a:pPr marL="342900" indent="-342900">
              <a:buAutoNum type="arabicParenR"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3147153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A81CBAE-22A0-CFA6-FB91-737260A649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613187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60312C3-3981-7991-81A4-D58B4ED5DD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4998" y="147145"/>
            <a:ext cx="3035300" cy="762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1CEBB58-DF36-74ED-530B-AF5FF023D536}"/>
              </a:ext>
            </a:extLst>
          </p:cNvPr>
          <p:cNvSpPr txBox="1"/>
          <p:nvPr/>
        </p:nvSpPr>
        <p:spPr>
          <a:xfrm>
            <a:off x="5541219" y="909145"/>
            <a:ext cx="36027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January 19– jeez, these MOOC things are sure looking like OPMs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1FEF547-83FF-0F43-03B0-9CD93876ED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4998" y="3988621"/>
            <a:ext cx="2736271" cy="106915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3654B5-7C70-14BA-14CE-8F8B60A63DA8}"/>
              </a:ext>
            </a:extLst>
          </p:cNvPr>
          <p:cNvSpPr txBox="1"/>
          <p:nvPr/>
        </p:nvSpPr>
        <p:spPr>
          <a:xfrm>
            <a:off x="5630086" y="5234150"/>
            <a:ext cx="33457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Nov 2021, 2U, largest OPM, buys non-profit edX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9B07358-8747-3580-6751-B56F85A46EE0}"/>
              </a:ext>
            </a:extLst>
          </p:cNvPr>
          <p:cNvSpPr txBox="1"/>
          <p:nvPr/>
        </p:nvSpPr>
        <p:spPr>
          <a:xfrm>
            <a:off x="5613187" y="6003921"/>
            <a:ext cx="316711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© The Washington Post.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5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5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5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5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5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9101916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698D2E4-B606-55C7-233A-420E75A289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7576"/>
            <a:ext cx="7772400" cy="684284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B00EBFB-D077-D13F-E494-BE09210272F0}"/>
              </a:ext>
            </a:extLst>
          </p:cNvPr>
          <p:cNvSpPr txBox="1"/>
          <p:nvPr/>
        </p:nvSpPr>
        <p:spPr>
          <a:xfrm>
            <a:off x="1053353" y="5719482"/>
            <a:ext cx="58566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© Harvard / photos by Rose Lincoln/Harvard Staff Photographer; Christopher 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Harting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/MIT 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9415783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6B7E79C-15AD-3A7C-7056-F0A1C990B4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7498" y="0"/>
            <a:ext cx="7149004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58E4DCB-0015-7B43-4ED3-C4EC7EFB3660}"/>
              </a:ext>
            </a:extLst>
          </p:cNvPr>
          <p:cNvSpPr txBox="1"/>
          <p:nvPr/>
        </p:nvSpPr>
        <p:spPr>
          <a:xfrm>
            <a:off x="90152" y="6452315"/>
            <a:ext cx="896369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© source unknown.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5428849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81D073-48F4-1642-ACD1-BE575C62A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5276A2-1231-8B44-A3EA-2D508A259A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031"/>
          <a:stretch/>
        </p:blipFill>
        <p:spPr>
          <a:xfrm>
            <a:off x="0" y="-7143"/>
            <a:ext cx="9144000" cy="237648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9144DA-BB6D-9A48-84F8-E99BB4CE1E4E}"/>
              </a:ext>
            </a:extLst>
          </p:cNvPr>
          <p:cNvSpPr/>
          <p:nvPr/>
        </p:nvSpPr>
        <p:spPr>
          <a:xfrm>
            <a:off x="1734524" y="2479621"/>
            <a:ext cx="57711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New Science of Learning?</a:t>
            </a:r>
            <a:endParaRPr lang="en-US" sz="36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4089DC8-5EE1-3842-831D-89190E63EE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4450" y="3125952"/>
            <a:ext cx="6515100" cy="359812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F22D07F-9E6E-B080-B67F-D37E46CE30B0}"/>
              </a:ext>
            </a:extLst>
          </p:cNvPr>
          <p:cNvSpPr txBox="1"/>
          <p:nvPr/>
        </p:nvSpPr>
        <p:spPr>
          <a:xfrm>
            <a:off x="3065172" y="6350169"/>
            <a:ext cx="574397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© source unknown.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6622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81D073-48F4-1642-ACD1-BE575C62A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6DA568-4AE9-FD44-A210-60ADBF6976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48" y="3205958"/>
            <a:ext cx="9159848" cy="18925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05276A2-1231-8B44-A3EA-2D508A259AE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2031"/>
          <a:stretch/>
        </p:blipFill>
        <p:spPr>
          <a:xfrm>
            <a:off x="0" y="-7143"/>
            <a:ext cx="9144000" cy="237648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9144DA-BB6D-9A48-84F8-E99BB4CE1E4E}"/>
              </a:ext>
            </a:extLst>
          </p:cNvPr>
          <p:cNvSpPr/>
          <p:nvPr/>
        </p:nvSpPr>
        <p:spPr>
          <a:xfrm>
            <a:off x="3052192" y="2559627"/>
            <a:ext cx="30780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Three Genres</a:t>
            </a:r>
            <a:endParaRPr lang="en-US" sz="36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C609182-EA13-7440-A9F7-ACB7DD831BFE}"/>
              </a:ext>
            </a:extLst>
          </p:cNvPr>
          <p:cNvSpPr/>
          <p:nvPr/>
        </p:nvSpPr>
        <p:spPr>
          <a:xfrm>
            <a:off x="0" y="5935139"/>
            <a:ext cx="93009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7782CA"/>
                </a:solidFill>
                <a:latin typeface="Circular Std Bold" panose="020B0804020101010102" pitchFamily="34" charset="77"/>
                <a:cs typeface="Circular Std Bold" panose="020B0804020101010102" pitchFamily="34" charset="77"/>
              </a:rPr>
              <a:t>Who guides the sequence of learning activities?</a:t>
            </a:r>
            <a:endParaRPr lang="en-US" sz="3200" dirty="0">
              <a:solidFill>
                <a:srgbClr val="7782C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9213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E228CCA-3B81-B98C-57BE-192ED319FA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7366" y="0"/>
            <a:ext cx="5809268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D582442-9CB3-82DB-2DA9-7392819C6409}"/>
              </a:ext>
            </a:extLst>
          </p:cNvPr>
          <p:cNvSpPr txBox="1"/>
          <p:nvPr/>
        </p:nvSpPr>
        <p:spPr>
          <a:xfrm>
            <a:off x="128789" y="5267459"/>
            <a:ext cx="18931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© 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Kizilcec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, et al.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40255589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E1D4668-EF1C-D32E-0B38-CA3756E364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917462"/>
            <a:ext cx="7772400" cy="302307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74CBA55-93F0-6893-CFE3-BC08F219B057}"/>
              </a:ext>
            </a:extLst>
          </p:cNvPr>
          <p:cNvSpPr txBox="1"/>
          <p:nvPr/>
        </p:nvSpPr>
        <p:spPr>
          <a:xfrm>
            <a:off x="128789" y="5756856"/>
            <a:ext cx="44432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© 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Kizilcec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, et al.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9671704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81D073-48F4-1642-ACD1-BE575C62A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5276A2-1231-8B44-A3EA-2D508A259A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031"/>
          <a:stretch/>
        </p:blipFill>
        <p:spPr>
          <a:xfrm>
            <a:off x="0" y="-7143"/>
            <a:ext cx="9144000" cy="237648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9144DA-BB6D-9A48-84F8-E99BB4CE1E4E}"/>
              </a:ext>
            </a:extLst>
          </p:cNvPr>
          <p:cNvSpPr/>
          <p:nvPr/>
        </p:nvSpPr>
        <p:spPr>
          <a:xfrm>
            <a:off x="1808259" y="2340810"/>
            <a:ext cx="55274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New Science of Learning</a:t>
            </a:r>
            <a:endParaRPr lang="en-US" sz="3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1E2CFF-2BF8-2948-A2C7-0EDDBC90705A}"/>
              </a:ext>
            </a:extLst>
          </p:cNvPr>
          <p:cNvSpPr txBox="1"/>
          <p:nvPr/>
        </p:nvSpPr>
        <p:spPr>
          <a:xfrm>
            <a:off x="148279" y="2958607"/>
            <a:ext cx="884743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en-US" sz="2800" dirty="0">
                <a:latin typeface="Proxima Nova Rg" panose="02000506030000020004" pitchFamily="2" charset="77"/>
              </a:rPr>
              <a:t>The hypothesis was that vast new sources of data would create a new science of learning</a:t>
            </a:r>
          </a:p>
          <a:p>
            <a:pPr marL="342900" indent="-342900">
              <a:buAutoNum type="arabicParenR"/>
            </a:pPr>
            <a:r>
              <a:rPr lang="en-US" sz="2800" dirty="0">
                <a:latin typeface="Proxima Nova Rg" panose="02000506030000020004" pitchFamily="2" charset="77"/>
              </a:rPr>
              <a:t>This data captured many forms of behavior, but not so much about learning</a:t>
            </a:r>
          </a:p>
          <a:p>
            <a:pPr marL="342900" indent="-342900">
              <a:buAutoNum type="arabicParenR"/>
            </a:pPr>
            <a:r>
              <a:rPr lang="en-US" sz="2800" dirty="0">
                <a:latin typeface="Proxima Nova Rg" panose="02000506030000020004" pitchFamily="2" charset="77"/>
              </a:rPr>
              <a:t>Designing online learning to generate new insights about effective instruction or effective learning is much harder and more expensive than just designing new courses</a:t>
            </a:r>
          </a:p>
          <a:p>
            <a:pPr marL="342900" indent="-342900">
              <a:buAutoNum type="arabicParenR"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6092952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81D073-48F4-1642-ACD1-BE575C62A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5276A2-1231-8B44-A3EA-2D508A259A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031"/>
          <a:stretch/>
        </p:blipFill>
        <p:spPr>
          <a:xfrm>
            <a:off x="0" y="-7143"/>
            <a:ext cx="9144000" cy="237648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9144DA-BB6D-9A48-84F8-E99BB4CE1E4E}"/>
              </a:ext>
            </a:extLst>
          </p:cNvPr>
          <p:cNvSpPr/>
          <p:nvPr/>
        </p:nvSpPr>
        <p:spPr>
          <a:xfrm>
            <a:off x="1734524" y="2479621"/>
            <a:ext cx="56749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Three Big Bets of MOOCs</a:t>
            </a:r>
            <a:endParaRPr lang="en-US" sz="3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1E2CFF-2BF8-2948-A2C7-0EDDBC90705A}"/>
              </a:ext>
            </a:extLst>
          </p:cNvPr>
          <p:cNvSpPr txBox="1"/>
          <p:nvPr/>
        </p:nvSpPr>
        <p:spPr>
          <a:xfrm>
            <a:off x="148280" y="3099997"/>
            <a:ext cx="884743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en-US" sz="3600" dirty="0">
                <a:latin typeface="Proxima Nova Rg" panose="02000506030000020004" pitchFamily="2" charset="77"/>
              </a:rPr>
              <a:t>Provide new pathways into higher education for people with limited access</a:t>
            </a:r>
          </a:p>
          <a:p>
            <a:pPr marL="342900" indent="-342900">
              <a:buAutoNum type="arabicParenR"/>
            </a:pPr>
            <a:r>
              <a:rPr lang="en-US" sz="3600" dirty="0">
                <a:latin typeface="Proxima Nova Rg" panose="02000506030000020004" pitchFamily="2" charset="77"/>
              </a:rPr>
              <a:t>Reorganize (disrupt, unbundle, etc.) higher education </a:t>
            </a:r>
          </a:p>
          <a:p>
            <a:pPr marL="342900" indent="-342900">
              <a:buAutoNum type="arabicParenR"/>
            </a:pPr>
            <a:r>
              <a:rPr lang="en-US" sz="3600" dirty="0">
                <a:latin typeface="Proxima Nova Rg" panose="02000506030000020004" pitchFamily="2" charset="77"/>
              </a:rPr>
              <a:t>Create a new data-driven science of learning</a:t>
            </a:r>
          </a:p>
          <a:p>
            <a:pPr marL="342900" indent="-342900">
              <a:buAutoNum type="arabicParenR"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234973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81D073-48F4-1642-ACD1-BE575C62A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5276A2-1231-8B44-A3EA-2D508A259A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031"/>
          <a:stretch/>
        </p:blipFill>
        <p:spPr>
          <a:xfrm>
            <a:off x="0" y="-7143"/>
            <a:ext cx="9144000" cy="237648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9144DA-BB6D-9A48-84F8-E99BB4CE1E4E}"/>
              </a:ext>
            </a:extLst>
          </p:cNvPr>
          <p:cNvSpPr/>
          <p:nvPr/>
        </p:nvSpPr>
        <p:spPr>
          <a:xfrm>
            <a:off x="2079971" y="2418447"/>
            <a:ext cx="49840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Little Bets of MOOCs?</a:t>
            </a:r>
            <a:endParaRPr lang="en-US" sz="36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8CC5A0-E5F6-5346-9426-F344BF5663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54485"/>
            <a:ext cx="9144000" cy="380351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9B0DFED-F29A-B6CA-ED08-AF65B2737551}"/>
              </a:ext>
            </a:extLst>
          </p:cNvPr>
          <p:cNvSpPr txBox="1"/>
          <p:nvPr/>
        </p:nvSpPr>
        <p:spPr>
          <a:xfrm>
            <a:off x="5227543" y="6488668"/>
            <a:ext cx="39164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Courtesy of Justin Reich and Sam 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Wineburg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. Used under CC BY.</a:t>
            </a: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3965334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CB08FF4-CD59-24E8-3379-889A1D9217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461458"/>
            <a:ext cx="7772400" cy="593508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3FBAE50-B580-D8BE-DE44-54D2BE3A4856}"/>
              </a:ext>
            </a:extLst>
          </p:cNvPr>
          <p:cNvSpPr txBox="1"/>
          <p:nvPr/>
        </p:nvSpPr>
        <p:spPr>
          <a:xfrm>
            <a:off x="347729" y="6396542"/>
            <a:ext cx="844854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© 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Ruipérez-Valiente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, et al.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7711272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EB680DA-804C-E2D6-400F-F5F2FE30A3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929309"/>
            <a:ext cx="7772400" cy="499938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A4859D0-3B2A-C802-B101-5A18B3F26DA0}"/>
              </a:ext>
            </a:extLst>
          </p:cNvPr>
          <p:cNvSpPr txBox="1"/>
          <p:nvPr/>
        </p:nvSpPr>
        <p:spPr>
          <a:xfrm>
            <a:off x="347729" y="6396542"/>
            <a:ext cx="844854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© 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Ruipérez-Valiente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, et al.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1530080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81D073-48F4-1642-ACD1-BE575C62A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5276A2-1231-8B44-A3EA-2D508A259A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031"/>
          <a:stretch/>
        </p:blipFill>
        <p:spPr>
          <a:xfrm>
            <a:off x="0" y="-7143"/>
            <a:ext cx="9144000" cy="237648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9144DA-BB6D-9A48-84F8-E99BB4CE1E4E}"/>
              </a:ext>
            </a:extLst>
          </p:cNvPr>
          <p:cNvSpPr/>
          <p:nvPr/>
        </p:nvSpPr>
        <p:spPr>
          <a:xfrm>
            <a:off x="2047909" y="2453666"/>
            <a:ext cx="50481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New Bets for MOOCs?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6069998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51AC7C-F645-4B40-AA3A-0B640638BE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5104" y="1596629"/>
            <a:ext cx="6911577" cy="32088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MIT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OpenCourseWare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1600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</a:t>
            </a:r>
            <a:r>
              <a:rPr lang="en-US" sz="1600" u="sng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ocw.mit.edu</a:t>
            </a:r>
            <a:r>
              <a:rPr lang="en-US" sz="1600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 </a:t>
            </a:r>
            <a:endParaRPr lang="en-US" sz="1600" u="sng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CMS.595 Learning, Media, and Technology</a:t>
            </a:r>
          </a:p>
          <a:p>
            <a:pPr marL="0" indent="0">
              <a:buNone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Spring 2024</a:t>
            </a:r>
          </a:p>
          <a:p>
            <a:pPr marL="0" indent="0">
              <a:buNone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For information about citing these materials or our Terms of Use, visit: </a:t>
            </a:r>
            <a:r>
              <a:rPr lang="en-US" sz="1600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</a:t>
            </a:r>
            <a:r>
              <a:rPr lang="en-US" sz="1600" u="sng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ocw.mit.edu</a:t>
            </a:r>
            <a:r>
              <a:rPr lang="en-US" sz="1600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/terms </a:t>
            </a:r>
            <a:endParaRPr lang="en-US" sz="1600" u="sng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77571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A2201F-5685-C546-8894-E8F7851C2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79E3FA-A4EF-594D-8688-F4CDBCD1E6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4CFA06D9-44AB-DA44-A802-D91CD78928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68580"/>
            <a:ext cx="3039323" cy="4239511"/>
          </a:xfrm>
          <a:prstGeom prst="rect">
            <a:avLst/>
          </a:prstGeom>
        </p:spPr>
      </p:pic>
      <p:pic>
        <p:nvPicPr>
          <p:cNvPr id="5" name="Picture 4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EF4E9861-57B6-0E4E-82A2-AD0DD1DB1F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9323" y="2441579"/>
            <a:ext cx="2611542" cy="4493511"/>
          </a:xfrm>
          <a:prstGeom prst="rect">
            <a:avLst/>
          </a:prstGeom>
        </p:spPr>
      </p:pic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0AD31747-2D36-C54D-965A-F0DB9207A3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0865" y="2413411"/>
            <a:ext cx="3320158" cy="454984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3723E4F-EBF4-3046-A5BB-CF858C373FC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2031"/>
          <a:stretch/>
        </p:blipFill>
        <p:spPr>
          <a:xfrm>
            <a:off x="0" y="0"/>
            <a:ext cx="9144000" cy="2376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923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D61BC-7FC6-E749-8D13-E4DD29AE49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9F8184-0EDA-7848-B001-C3477E7977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031"/>
          <a:stretch/>
        </p:blipFill>
        <p:spPr>
          <a:xfrm>
            <a:off x="0" y="0"/>
            <a:ext cx="9144000" cy="2376487"/>
          </a:xfrm>
          <a:prstGeom prst="rect">
            <a:avLst/>
          </a:prstGeom>
        </p:spPr>
      </p:pic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2AB7712A-FA02-8E49-ADA4-A458DF2BF2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93"/>
          <a:stretch/>
        </p:blipFill>
        <p:spPr>
          <a:xfrm>
            <a:off x="456434" y="2913445"/>
            <a:ext cx="3119102" cy="1688135"/>
          </a:xfrm>
          <a:prstGeom prst="rect">
            <a:avLst/>
          </a:prstGeom>
        </p:spPr>
      </p:pic>
      <p:pic>
        <p:nvPicPr>
          <p:cNvPr id="6" name="Content Placeholder 4" descr="A map with text&#10;&#10;Description automatically generated">
            <a:extLst>
              <a:ext uri="{FF2B5EF4-FFF2-40B4-BE49-F238E27FC236}">
                <a16:creationId xmlns:a16="http://schemas.microsoft.com/office/drawing/2014/main" id="{6D4F2773-E892-7044-B42B-7BC3DCE5D1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063" y="2767708"/>
            <a:ext cx="3191994" cy="1877053"/>
          </a:xfrm>
          <a:prstGeom prst="rect">
            <a:avLst/>
          </a:prstGeom>
        </p:spPr>
      </p:pic>
      <p:pic>
        <p:nvPicPr>
          <p:cNvPr id="7" name="Picture 6" descr="A picture containing device&#10;&#10;Description automatically generated">
            <a:extLst>
              <a:ext uri="{FF2B5EF4-FFF2-40B4-BE49-F238E27FC236}">
                <a16:creationId xmlns:a16="http://schemas.microsoft.com/office/drawing/2014/main" id="{11E24DBF-61A3-1741-A240-40A74C8106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644761"/>
            <a:ext cx="4031971" cy="184222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87EB7C9-8547-BE46-9ADD-C3813E6AA1BD}"/>
              </a:ext>
            </a:extLst>
          </p:cNvPr>
          <p:cNvSpPr/>
          <p:nvPr/>
        </p:nvSpPr>
        <p:spPr>
          <a:xfrm>
            <a:off x="1585598" y="2425732"/>
            <a:ext cx="62215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Four “As-Yet Intractable Dilemmas” </a:t>
            </a:r>
            <a:endParaRPr lang="en-US" sz="28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4044078-8EDB-4B43-860D-EB2AC5D44D42}"/>
              </a:ext>
            </a:extLst>
          </p:cNvPr>
          <p:cNvSpPr/>
          <p:nvPr/>
        </p:nvSpPr>
        <p:spPr>
          <a:xfrm>
            <a:off x="803153" y="4416914"/>
            <a:ext cx="24256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Curse of the Familiar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C00ADAE-0DF7-354B-9137-2A45435EED0B}"/>
              </a:ext>
            </a:extLst>
          </p:cNvPr>
          <p:cNvSpPr/>
          <p:nvPr/>
        </p:nvSpPr>
        <p:spPr>
          <a:xfrm>
            <a:off x="429652" y="6482055"/>
            <a:ext cx="31726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Trap of Routine Assessment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68C22F2-4069-DF48-B362-3A804614A1CA}"/>
              </a:ext>
            </a:extLst>
          </p:cNvPr>
          <p:cNvSpPr/>
          <p:nvPr/>
        </p:nvSpPr>
        <p:spPr>
          <a:xfrm>
            <a:off x="5354973" y="4460095"/>
            <a:ext cx="27206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EdTech Matthew Effect</a:t>
            </a: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5F051EC-463F-EA47-8A40-E649883FD701}"/>
              </a:ext>
            </a:extLst>
          </p:cNvPr>
          <p:cNvSpPr/>
          <p:nvPr/>
        </p:nvSpPr>
        <p:spPr>
          <a:xfrm>
            <a:off x="4696385" y="6482055"/>
            <a:ext cx="42114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Toxic Power of Data and Experiments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AA4939D-4199-8844-B598-4D9A580468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43833" y="4738267"/>
            <a:ext cx="1848453" cy="1805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5136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D61BC-7FC6-E749-8D13-E4DD29AE49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9F8184-0EDA-7848-B001-C3477E7977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031"/>
          <a:stretch/>
        </p:blipFill>
        <p:spPr>
          <a:xfrm>
            <a:off x="0" y="0"/>
            <a:ext cx="9144000" cy="2376487"/>
          </a:xfrm>
          <a:prstGeom prst="rect">
            <a:avLst/>
          </a:prstGeom>
        </p:spPr>
      </p:pic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2AB7712A-FA02-8E49-ADA4-A458DF2BF2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93"/>
          <a:stretch/>
        </p:blipFill>
        <p:spPr>
          <a:xfrm>
            <a:off x="770759" y="3034000"/>
            <a:ext cx="6892226" cy="373024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4044078-8EDB-4B43-860D-EB2AC5D44D42}"/>
              </a:ext>
            </a:extLst>
          </p:cNvPr>
          <p:cNvSpPr/>
          <p:nvPr/>
        </p:nvSpPr>
        <p:spPr>
          <a:xfrm>
            <a:off x="1807097" y="2449225"/>
            <a:ext cx="55366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Curse of the Familiar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431391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D61BC-7FC6-E749-8D13-E4DD29AE49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9F8184-0EDA-7848-B001-C3477E7977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031"/>
          <a:stretch/>
        </p:blipFill>
        <p:spPr>
          <a:xfrm>
            <a:off x="0" y="0"/>
            <a:ext cx="9144000" cy="2376487"/>
          </a:xfrm>
          <a:prstGeom prst="rect">
            <a:avLst/>
          </a:prstGeom>
        </p:spPr>
      </p:pic>
      <p:pic>
        <p:nvPicPr>
          <p:cNvPr id="6" name="Content Placeholder 4" descr="A map with text&#10;&#10;Description automatically generated">
            <a:extLst>
              <a:ext uri="{FF2B5EF4-FFF2-40B4-BE49-F238E27FC236}">
                <a16:creationId xmlns:a16="http://schemas.microsoft.com/office/drawing/2014/main" id="{6D4F2773-E892-7044-B42B-7BC3DCE5D1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655" y="2741612"/>
            <a:ext cx="6540679" cy="384624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B68C22F2-4069-DF48-B362-3A804614A1CA}"/>
              </a:ext>
            </a:extLst>
          </p:cNvPr>
          <p:cNvSpPr/>
          <p:nvPr/>
        </p:nvSpPr>
        <p:spPr>
          <a:xfrm>
            <a:off x="1382665" y="2356892"/>
            <a:ext cx="637866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EdTech Matthew Effect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0329944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D61BC-7FC6-E749-8D13-E4DD29AE49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9F8184-0EDA-7848-B001-C3477E7977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031"/>
          <a:stretch/>
        </p:blipFill>
        <p:spPr>
          <a:xfrm>
            <a:off x="0" y="0"/>
            <a:ext cx="9144000" cy="2376487"/>
          </a:xfrm>
          <a:prstGeom prst="rect">
            <a:avLst/>
          </a:prstGeom>
        </p:spPr>
      </p:pic>
      <p:pic>
        <p:nvPicPr>
          <p:cNvPr id="7" name="Picture 6" descr="A picture containing device&#10;&#10;Description automatically generated">
            <a:extLst>
              <a:ext uri="{FF2B5EF4-FFF2-40B4-BE49-F238E27FC236}">
                <a16:creationId xmlns:a16="http://schemas.microsoft.com/office/drawing/2014/main" id="{11E24DBF-61A3-1741-A240-40A74C8106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3105666"/>
            <a:ext cx="7806007" cy="356659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5C00ADAE-0DF7-354B-9137-2A45435EED0B}"/>
              </a:ext>
            </a:extLst>
          </p:cNvPr>
          <p:cNvSpPr/>
          <p:nvPr/>
        </p:nvSpPr>
        <p:spPr>
          <a:xfrm>
            <a:off x="1807882" y="2520891"/>
            <a:ext cx="55282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Trap of Routine Assessment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9460792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D61BC-7FC6-E749-8D13-E4DD29AE49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9F8184-0EDA-7848-B001-C3477E7977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031"/>
          <a:stretch/>
        </p:blipFill>
        <p:spPr>
          <a:xfrm>
            <a:off x="0" y="0"/>
            <a:ext cx="9144000" cy="237648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25F051EC-463F-EA47-8A40-E649883FD701}"/>
              </a:ext>
            </a:extLst>
          </p:cNvPr>
          <p:cNvSpPr/>
          <p:nvPr/>
        </p:nvSpPr>
        <p:spPr>
          <a:xfrm>
            <a:off x="462541" y="2418447"/>
            <a:ext cx="82189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Toxic Power of Data and Experiments</a:t>
            </a:r>
            <a:endParaRPr lang="en-US" sz="36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AA4939D-4199-8844-B598-4D9A580468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9040" y="3106738"/>
            <a:ext cx="3685917" cy="360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4500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D61BC-7FC6-E749-8D13-E4DD29AE49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9F8184-0EDA-7848-B001-C3477E7977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031"/>
          <a:stretch/>
        </p:blipFill>
        <p:spPr>
          <a:xfrm>
            <a:off x="0" y="0"/>
            <a:ext cx="9144000" cy="2376487"/>
          </a:xfrm>
          <a:prstGeom prst="rect">
            <a:avLst/>
          </a:prstGeom>
        </p:spPr>
      </p:pic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2AB7712A-FA02-8E49-ADA4-A458DF2BF2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93"/>
          <a:stretch/>
        </p:blipFill>
        <p:spPr>
          <a:xfrm>
            <a:off x="456434" y="2913445"/>
            <a:ext cx="3119102" cy="1688135"/>
          </a:xfrm>
          <a:prstGeom prst="rect">
            <a:avLst/>
          </a:prstGeom>
        </p:spPr>
      </p:pic>
      <p:pic>
        <p:nvPicPr>
          <p:cNvPr id="6" name="Content Placeholder 4" descr="A map with text&#10;&#10;Description automatically generated">
            <a:extLst>
              <a:ext uri="{FF2B5EF4-FFF2-40B4-BE49-F238E27FC236}">
                <a16:creationId xmlns:a16="http://schemas.microsoft.com/office/drawing/2014/main" id="{6D4F2773-E892-7044-B42B-7BC3DCE5D1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063" y="2767708"/>
            <a:ext cx="3191994" cy="1877053"/>
          </a:xfrm>
          <a:prstGeom prst="rect">
            <a:avLst/>
          </a:prstGeom>
        </p:spPr>
      </p:pic>
      <p:pic>
        <p:nvPicPr>
          <p:cNvPr id="7" name="Picture 6" descr="A picture containing device&#10;&#10;Description automatically generated">
            <a:extLst>
              <a:ext uri="{FF2B5EF4-FFF2-40B4-BE49-F238E27FC236}">
                <a16:creationId xmlns:a16="http://schemas.microsoft.com/office/drawing/2014/main" id="{11E24DBF-61A3-1741-A240-40A74C8106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644761"/>
            <a:ext cx="4031971" cy="184222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87EB7C9-8547-BE46-9ADD-C3813E6AA1BD}"/>
              </a:ext>
            </a:extLst>
          </p:cNvPr>
          <p:cNvSpPr/>
          <p:nvPr/>
        </p:nvSpPr>
        <p:spPr>
          <a:xfrm>
            <a:off x="1585598" y="2425732"/>
            <a:ext cx="62215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Four “As-Yet Intractable Dilemmas” </a:t>
            </a:r>
            <a:endParaRPr lang="en-US" sz="28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4044078-8EDB-4B43-860D-EB2AC5D44D42}"/>
              </a:ext>
            </a:extLst>
          </p:cNvPr>
          <p:cNvSpPr/>
          <p:nvPr/>
        </p:nvSpPr>
        <p:spPr>
          <a:xfrm>
            <a:off x="803153" y="4416914"/>
            <a:ext cx="24256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Curse of the Familiar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C00ADAE-0DF7-354B-9137-2A45435EED0B}"/>
              </a:ext>
            </a:extLst>
          </p:cNvPr>
          <p:cNvSpPr/>
          <p:nvPr/>
        </p:nvSpPr>
        <p:spPr>
          <a:xfrm>
            <a:off x="429652" y="6482055"/>
            <a:ext cx="31726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Trap of Routine Assessment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68C22F2-4069-DF48-B362-3A804614A1CA}"/>
              </a:ext>
            </a:extLst>
          </p:cNvPr>
          <p:cNvSpPr/>
          <p:nvPr/>
        </p:nvSpPr>
        <p:spPr>
          <a:xfrm>
            <a:off x="5354973" y="4460095"/>
            <a:ext cx="27206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EdTech Matthew Effect</a:t>
            </a: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5F051EC-463F-EA47-8A40-E649883FD701}"/>
              </a:ext>
            </a:extLst>
          </p:cNvPr>
          <p:cNvSpPr/>
          <p:nvPr/>
        </p:nvSpPr>
        <p:spPr>
          <a:xfrm>
            <a:off x="4696385" y="6482055"/>
            <a:ext cx="42114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Toxic Power of Data and Experiments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AA4939D-4199-8844-B598-4D9A580468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43833" y="4738267"/>
            <a:ext cx="1848453" cy="1805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3302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4164</TotalTime>
  <Words>856</Words>
  <Application>Microsoft Macintosh PowerPoint</Application>
  <PresentationFormat>On-screen Show (4:3)</PresentationFormat>
  <Paragraphs>73</Paragraphs>
  <Slides>28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5" baseType="lpstr">
      <vt:lpstr>Arial</vt:lpstr>
      <vt:lpstr>Calibri</vt:lpstr>
      <vt:lpstr>Calibri Light</vt:lpstr>
      <vt:lpstr>Circular Std Bold</vt:lpstr>
      <vt:lpstr>Proxima Nova Rg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9: Massive Online Open Courses Slides </dc:title>
  <dc:subject/>
  <dc:creator>Justin Reich</dc:creator>
  <cp:keywords/>
  <dc:description/>
  <cp:lastModifiedBy>Cathleen Nalezyty</cp:lastModifiedBy>
  <cp:revision>28</cp:revision>
  <dcterms:created xsi:type="dcterms:W3CDTF">2020-08-12T11:46:03Z</dcterms:created>
  <dcterms:modified xsi:type="dcterms:W3CDTF">2025-05-14T17:23:01Z</dcterms:modified>
  <cp:category/>
</cp:coreProperties>
</file>